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357" r:id="rId3"/>
    <p:sldId id="360" r:id="rId4"/>
    <p:sldId id="362" r:id="rId5"/>
    <p:sldId id="401" r:id="rId6"/>
    <p:sldId id="400" r:id="rId7"/>
    <p:sldId id="363" r:id="rId8"/>
    <p:sldId id="402" r:id="rId9"/>
    <p:sldId id="403" r:id="rId10"/>
    <p:sldId id="404" r:id="rId11"/>
    <p:sldId id="405" r:id="rId12"/>
    <p:sldId id="406" r:id="rId13"/>
    <p:sldId id="408" r:id="rId14"/>
    <p:sldId id="409" r:id="rId15"/>
    <p:sldId id="411" r:id="rId16"/>
    <p:sldId id="407" r:id="rId17"/>
    <p:sldId id="410" r:id="rId18"/>
    <p:sldId id="412" r:id="rId19"/>
    <p:sldId id="413" r:id="rId20"/>
    <p:sldId id="416" r:id="rId21"/>
    <p:sldId id="414" r:id="rId22"/>
    <p:sldId id="370" r:id="rId23"/>
    <p:sldId id="371" r:id="rId24"/>
    <p:sldId id="415" r:id="rId25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łka Barbara" initials="B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218334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98A1D-CBCB-4106-A535-92EF73B506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337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2E2C-DB1E-45E7-B70D-0E6BF01F4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39F4-0FF5-48E2-9591-9F0926B81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EB76-4E0B-4412-B01D-97BD3D46DB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C22A-0996-441C-89ED-0C59357E74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51F7-C3F6-4F77-88DD-8599AE2C01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A10C-C2F9-4502-A2B2-1FB1CEFF48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8CC1-0D72-432C-8DB6-638EBD5302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1A68-3370-4E72-84BD-64B634DD29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B2CC-9B7C-494B-B198-6E7102E94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0A00-4734-4A7A-B19D-74062BBF3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700C-9CAC-450C-8F4A-9A7D74FE4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7D54-6FA9-4BD9-8302-09AE69690D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75CD0E-1481-4C72-AFF0-4212122BC1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2"/>
          <p:cNvSpPr txBox="1">
            <a:spLocks noChangeArrowheads="1"/>
          </p:cNvSpPr>
          <p:nvPr/>
        </p:nvSpPr>
        <p:spPr bwMode="auto">
          <a:xfrm>
            <a:off x="0" y="263691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Wojewódzka Społeczna Rada </a:t>
            </a:r>
          </a:p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do spraw</a:t>
            </a:r>
          </a:p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Osób Niepełnosprawnych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12291" name="Text Box 23"/>
          <p:cNvSpPr txBox="1">
            <a:spLocks noChangeArrowheads="1"/>
          </p:cNvSpPr>
          <p:nvPr/>
        </p:nvSpPr>
        <p:spPr bwMode="auto">
          <a:xfrm>
            <a:off x="2483768" y="5949280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 dirty="0" smtClean="0">
                <a:solidFill>
                  <a:schemeClr val="bg1"/>
                </a:solidFill>
              </a:rPr>
              <a:t>Gdańsk, 14 XII 2018 r.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Skład </a:t>
            </a:r>
            <a:r>
              <a:rPr lang="pl-PL" sz="2400" b="1" dirty="0"/>
              <a:t>Rady</a:t>
            </a:r>
            <a:r>
              <a:rPr lang="pl-PL" sz="2400" b="1" dirty="0" smtClean="0"/>
              <a:t>:</a:t>
            </a:r>
          </a:p>
          <a:p>
            <a:endParaRPr lang="pl-PL" sz="2400" dirty="0"/>
          </a:p>
          <a:p>
            <a:pPr algn="just"/>
            <a:r>
              <a:rPr lang="pl-PL" sz="2000" dirty="0"/>
              <a:t>Aktualni Członkowie IV kadencji Rady (2016-2019) zostali powołani Zarządzeniem Marszałka Województwa Pomorskiego z dnia 21.12.2015 roku w składzie</a:t>
            </a:r>
            <a:r>
              <a:rPr lang="pl-PL" sz="2000" dirty="0" smtClean="0"/>
              <a:t>:</a:t>
            </a:r>
          </a:p>
          <a:p>
            <a:endParaRPr lang="pl-PL" dirty="0"/>
          </a:p>
          <a:p>
            <a:pPr lvl="0"/>
            <a:r>
              <a:rPr lang="pl-PL" sz="2400" b="1" dirty="0" smtClean="0"/>
              <a:t>ks</a:t>
            </a:r>
            <a:r>
              <a:rPr lang="pl-PL" sz="2400" b="1" dirty="0"/>
              <a:t>. Grzegorz Weiss </a:t>
            </a:r>
            <a:r>
              <a:rPr lang="pl-PL" sz="2400" dirty="0"/>
              <a:t>– Przewodniczący</a:t>
            </a:r>
          </a:p>
          <a:p>
            <a:pPr lvl="0"/>
            <a:r>
              <a:rPr lang="pl-PL" sz="2400" b="1" dirty="0"/>
              <a:t>Eugeniusz Grabowski </a:t>
            </a:r>
            <a:r>
              <a:rPr lang="pl-PL" sz="2400" dirty="0"/>
              <a:t>– Wiceprzewodniczący</a:t>
            </a:r>
          </a:p>
          <a:p>
            <a:pPr lvl="0"/>
            <a:r>
              <a:rPr lang="pl-PL" sz="2400" b="1" dirty="0"/>
              <a:t>Gabriela </a:t>
            </a:r>
            <a:r>
              <a:rPr lang="pl-PL" sz="2400" b="1" dirty="0" err="1"/>
              <a:t>Nawrot</a:t>
            </a:r>
            <a:r>
              <a:rPr lang="pl-PL" sz="2400" b="1" dirty="0"/>
              <a:t> </a:t>
            </a:r>
            <a:r>
              <a:rPr lang="pl-PL" sz="2400" dirty="0"/>
              <a:t>- Sekretarz</a:t>
            </a:r>
          </a:p>
          <a:p>
            <a:pPr lvl="0"/>
            <a:r>
              <a:rPr lang="pl-PL" sz="2400" b="1" dirty="0"/>
              <a:t>Barbara </a:t>
            </a:r>
            <a:r>
              <a:rPr lang="pl-PL" sz="2400" b="1" dirty="0" err="1"/>
              <a:t>Dudycz-Hajgiel</a:t>
            </a:r>
            <a:r>
              <a:rPr lang="pl-PL" sz="2400" b="1" dirty="0"/>
              <a:t> </a:t>
            </a:r>
            <a:r>
              <a:rPr lang="pl-PL" sz="2400" dirty="0"/>
              <a:t>– członek</a:t>
            </a:r>
          </a:p>
          <a:p>
            <a:pPr lvl="0"/>
            <a:r>
              <a:rPr lang="pl-PL" sz="2400" b="1" dirty="0"/>
              <a:t>Wiesława Dudziak </a:t>
            </a:r>
            <a:r>
              <a:rPr lang="pl-PL" sz="2400" dirty="0"/>
              <a:t>– członek</a:t>
            </a:r>
          </a:p>
          <a:p>
            <a:pPr lvl="0"/>
            <a:r>
              <a:rPr lang="pl-PL" sz="2400" b="1" dirty="0"/>
              <a:t>Marzena Pałubicka </a:t>
            </a:r>
            <a:r>
              <a:rPr lang="pl-PL" sz="2400" dirty="0"/>
              <a:t>- członek</a:t>
            </a:r>
          </a:p>
          <a:p>
            <a:pPr lvl="0"/>
            <a:r>
              <a:rPr lang="pl-PL" sz="2400" b="1" dirty="0"/>
              <a:t>Piotr </a:t>
            </a:r>
            <a:r>
              <a:rPr lang="pl-PL" sz="2400" b="1" dirty="0" err="1"/>
              <a:t>Laniecki</a:t>
            </a:r>
            <a:r>
              <a:rPr lang="pl-PL" sz="2400" b="1" dirty="0"/>
              <a:t> </a:t>
            </a:r>
            <a:r>
              <a:rPr lang="pl-PL" sz="2400" dirty="0"/>
              <a:t>– członek</a:t>
            </a:r>
          </a:p>
        </p:txBody>
      </p:sp>
    </p:spTree>
    <p:extLst>
      <p:ext uri="{BB962C8B-B14F-4D97-AF65-F5344CB8AC3E}">
        <p14:creationId xmlns:p14="http://schemas.microsoft.com/office/powerpoint/2010/main" val="37341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/>
          </a:p>
          <a:p>
            <a:r>
              <a:rPr lang="pl-PL" sz="2400" b="1" dirty="0" smtClean="0"/>
              <a:t>Obsługa </a:t>
            </a:r>
            <a:r>
              <a:rPr lang="pl-PL" sz="2400" b="1" dirty="0"/>
              <a:t>Rady:</a:t>
            </a:r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Obsługę </a:t>
            </a:r>
            <a:r>
              <a:rPr lang="pl-PL" sz="2400" dirty="0"/>
              <a:t>Rady i przygotowanie posiedzeń zapewnia referat ds. osób z niepełnosprawnościami Regionalnego Ośrodka Polityki Społecznej.</a:t>
            </a:r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050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Działalność Rady w latach 2015-2018:</a:t>
            </a:r>
          </a:p>
          <a:p>
            <a:endParaRPr lang="pl-PL" sz="2400" b="1" dirty="0"/>
          </a:p>
          <a:p>
            <a:r>
              <a:rPr lang="pl-PL" sz="2400" dirty="0" smtClean="0"/>
              <a:t>Pierwsze spotkanie Rady odbyło się 11 stycznia 2016 r.</a:t>
            </a:r>
          </a:p>
          <a:p>
            <a:r>
              <a:rPr lang="pl-PL" sz="2400" dirty="0" smtClean="0"/>
              <a:t>Dokonano wyboru prezydium Rady w składzie:</a:t>
            </a:r>
          </a:p>
          <a:p>
            <a:pPr marL="457200" indent="-457200">
              <a:buAutoNum type="arabicPeriod"/>
            </a:pPr>
            <a:r>
              <a:rPr lang="pl-PL" sz="2400" b="1" dirty="0" smtClean="0"/>
              <a:t>ks. Grzegorz Weis </a:t>
            </a:r>
            <a:r>
              <a:rPr lang="pl-PL" sz="2400" dirty="0" smtClean="0"/>
              <a:t>- Przewodniczący</a:t>
            </a:r>
          </a:p>
          <a:p>
            <a:pPr marL="457200" indent="-457200">
              <a:buAutoNum type="arabicPeriod"/>
            </a:pPr>
            <a:r>
              <a:rPr lang="pl-PL" sz="2400" b="1" dirty="0" smtClean="0"/>
              <a:t>Eugeniusz Grabowski </a:t>
            </a:r>
            <a:r>
              <a:rPr lang="pl-PL" sz="2400" dirty="0" smtClean="0"/>
              <a:t>- Wiceprzewodniczący</a:t>
            </a:r>
          </a:p>
          <a:p>
            <a:pPr marL="457200" indent="-457200">
              <a:buAutoNum type="arabicPeriod"/>
            </a:pPr>
            <a:r>
              <a:rPr lang="pl-PL" sz="2400" b="1" dirty="0" smtClean="0"/>
              <a:t>Gabriela </a:t>
            </a:r>
            <a:r>
              <a:rPr lang="pl-PL" sz="2400" b="1" dirty="0" err="1" smtClean="0"/>
              <a:t>Nawrot</a:t>
            </a:r>
            <a:r>
              <a:rPr lang="pl-PL" sz="2400" b="1" dirty="0" smtClean="0"/>
              <a:t> </a:t>
            </a:r>
            <a:r>
              <a:rPr lang="pl-PL" sz="2400" dirty="0" smtClean="0"/>
              <a:t>- Sekretarz.</a:t>
            </a:r>
          </a:p>
          <a:p>
            <a:pPr marL="457200" indent="-457200">
              <a:buAutoNum type="arabicPeriod"/>
            </a:pPr>
            <a:endParaRPr lang="pl-PL" sz="2400" dirty="0"/>
          </a:p>
          <a:p>
            <a:pPr algn="just"/>
            <a:r>
              <a:rPr lang="pl-PL" sz="2400" dirty="0">
                <a:solidFill>
                  <a:srgbClr val="000000"/>
                </a:solidFill>
              </a:rPr>
              <a:t>Rada corocznie dokonuje wyboru </a:t>
            </a:r>
            <a:r>
              <a:rPr lang="pl-PL" sz="2400" dirty="0" smtClean="0"/>
              <a:t>Prezydium. W latach następnych jednomyślnie wybierano Prezydium </a:t>
            </a:r>
            <a:br>
              <a:rPr lang="pl-PL" sz="2400" dirty="0" smtClean="0"/>
            </a:br>
            <a:r>
              <a:rPr lang="pl-PL" sz="2400" dirty="0" smtClean="0"/>
              <a:t>w powyższym składzie.</a:t>
            </a:r>
            <a:endParaRPr lang="pl-PL" sz="2400" dirty="0"/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Rada zapoznała się z zadaniami oraz działalnością Regionalnego Ośrodka Polityki Społecznej.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4984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Działalność Rady w latach 2015-2018 - cd.:</a:t>
            </a:r>
          </a:p>
          <a:p>
            <a:endParaRPr lang="pl-PL" sz="2400" b="1" dirty="0"/>
          </a:p>
          <a:p>
            <a:r>
              <a:rPr lang="pl-PL" sz="2400" b="1" dirty="0" smtClean="0"/>
              <a:t>Stałe działania Rady.</a:t>
            </a:r>
            <a:endParaRPr lang="pl-PL" sz="2400" dirty="0"/>
          </a:p>
          <a:p>
            <a:endParaRPr lang="pl-PL" sz="2400" dirty="0"/>
          </a:p>
          <a:p>
            <a:pPr marL="457200" indent="-457200" algn="just">
              <a:buAutoNum type="arabicPeriod"/>
            </a:pPr>
            <a:r>
              <a:rPr lang="pl-PL" sz="2200" dirty="0" smtClean="0"/>
              <a:t>Coroczne opiniowanie projektu Programu Współpracy Samorządu Województwa Pomorskiego z organizacjami pozarządowymi.</a:t>
            </a:r>
          </a:p>
          <a:p>
            <a:pPr marL="457200" indent="-457200" algn="just">
              <a:buAutoNum type="arabicPeriod"/>
            </a:pPr>
            <a:endParaRPr lang="pl-PL" sz="2200" dirty="0" smtClean="0"/>
          </a:p>
          <a:p>
            <a:pPr marL="457200" indent="-457200" algn="just">
              <a:buAutoNum type="arabicPeriod"/>
            </a:pPr>
            <a:r>
              <a:rPr lang="pl-PL" sz="2200" dirty="0" smtClean="0"/>
              <a:t>Opiniowanie Uchwały Sejmiku Województwa Pomorskiego w sprawie określenia zadań Samorządu Województwa Pomorskiego finansowanych ze środków Państwowego Funduszu Rehabilitacji Osób Niepełnosprawnych.</a:t>
            </a:r>
            <a:endParaRPr lang="pl-PL" sz="22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960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Działalność Rady w latach 2015-2018:</a:t>
            </a:r>
          </a:p>
          <a:p>
            <a:endParaRPr lang="pl-PL" sz="2400" b="1" dirty="0"/>
          </a:p>
          <a:p>
            <a:r>
              <a:rPr lang="pl-PL" sz="2400" b="1" dirty="0" smtClean="0"/>
              <a:t>Stałe działania Rady - cd.</a:t>
            </a:r>
            <a:endParaRPr lang="pl-PL" sz="2400" dirty="0"/>
          </a:p>
          <a:p>
            <a:endParaRPr lang="pl-PL" sz="2400" dirty="0"/>
          </a:p>
          <a:p>
            <a:pPr marL="457200" indent="-457200">
              <a:buFont typeface="+mj-lt"/>
              <a:buAutoNum type="arabicPeriod" startAt="3"/>
            </a:pPr>
            <a:r>
              <a:rPr lang="pl-PL" sz="2200" dirty="0" smtClean="0"/>
              <a:t>Opiniowanie projektu Uchwały Sejmiku Województwa Pomorskiego w sprawie uchwalenia „Wojewódzkiego programu profilaktyki i rozwiązywania problemów alkoholowych na lata 2017-2020”.</a:t>
            </a:r>
          </a:p>
          <a:p>
            <a:pPr marL="457200" indent="-457200">
              <a:buAutoNum type="arabicPeriod" startAt="3"/>
            </a:pPr>
            <a:endParaRPr lang="pl-PL" sz="2200" dirty="0" smtClean="0"/>
          </a:p>
          <a:p>
            <a:pPr marL="457200" indent="-457200">
              <a:buAutoNum type="arabicPeriod" startAt="3"/>
            </a:pPr>
            <a:r>
              <a:rPr lang="pl-PL" sz="2200" dirty="0" smtClean="0"/>
              <a:t>Opiniowanie projektu Uchwały Sejmiku Województwa Pomorskiego w sprawie uchwalenia „Wojewódzkiego Programu Przeciwdziałania Narkomanii na lata 2017-2020”.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5046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Działalność Rady w latach 2015-2018:</a:t>
            </a:r>
          </a:p>
          <a:p>
            <a:endParaRPr lang="pl-PL" sz="2400" b="1" dirty="0"/>
          </a:p>
          <a:p>
            <a:r>
              <a:rPr lang="pl-PL" sz="2400" b="1" dirty="0" smtClean="0"/>
              <a:t>Stałe działania Rady - cd.</a:t>
            </a:r>
            <a:endParaRPr lang="pl-PL" sz="2400" dirty="0"/>
          </a:p>
          <a:p>
            <a:endParaRPr lang="pl-PL" sz="2400" dirty="0"/>
          </a:p>
          <a:p>
            <a:pPr marL="457200" indent="-457200">
              <a:buFont typeface="+mj-lt"/>
              <a:buAutoNum type="arabicPeriod" startAt="5"/>
            </a:pPr>
            <a:r>
              <a:rPr lang="pl-PL" sz="2200" dirty="0" smtClean="0"/>
              <a:t>Zapoznawanie się z aktualną działalnością Urzędu Marszałkowskiego i ROPS związaną z realizacją zadań ustawowych oraz działaniami</a:t>
            </a:r>
            <a:r>
              <a:rPr lang="pl-PL" sz="2200" dirty="0" smtClean="0">
                <a:solidFill>
                  <a:srgbClr val="000000"/>
                </a:solidFill>
              </a:rPr>
              <a:t> podejmowanymi na rzecz środowisk osób niepełnosprawnych</a:t>
            </a:r>
            <a:r>
              <a:rPr lang="pl-PL" sz="2200" dirty="0">
                <a:solidFill>
                  <a:srgbClr val="000000"/>
                </a:solidFill>
              </a:rPr>
              <a:t>,</a:t>
            </a:r>
            <a:r>
              <a:rPr lang="pl-PL" sz="2200" dirty="0" smtClean="0">
                <a:solidFill>
                  <a:srgbClr val="000000"/>
                </a:solidFill>
              </a:rPr>
              <a:t> np. powstawanie nowych placówek środowiskowego wsparcia, podmiotów ekonomii społecznej, .</a:t>
            </a:r>
            <a:endParaRPr lang="pl-PL" sz="2200" dirty="0" smtClean="0"/>
          </a:p>
          <a:p>
            <a:pPr marL="457200" indent="-457200">
              <a:buAutoNum type="arabicPeriod" startAt="5"/>
            </a:pPr>
            <a:endParaRPr lang="pl-PL" sz="2200" dirty="0" smtClean="0"/>
          </a:p>
          <a:p>
            <a:pPr marL="457200" indent="-457200">
              <a:buAutoNum type="arabicPeriod" startAt="5"/>
            </a:pPr>
            <a:r>
              <a:rPr lang="pl-PL" sz="2200" dirty="0" smtClean="0"/>
              <a:t>Monitorowanie zmian legislacyjnych dotyczących działalności samorządu, prawodawstwa dotyczącego osób niepełnosprawnych oraz aktualnie realizowanych programów UE i PFRON.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3432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611560" y="1268761"/>
            <a:ext cx="770485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</a:t>
            </a:r>
            <a:r>
              <a:rPr lang="pl-PL" sz="2400" b="1" dirty="0"/>
              <a:t>Rady:</a:t>
            </a:r>
            <a:endParaRPr lang="pl-PL" sz="2400" dirty="0"/>
          </a:p>
          <a:p>
            <a:endParaRPr lang="pl-PL" sz="2400" dirty="0" smtClean="0"/>
          </a:p>
          <a:p>
            <a:pPr marL="457200" indent="-457200">
              <a:buAutoNum type="arabicPeriod"/>
            </a:pPr>
            <a:r>
              <a:rPr lang="pl-PL" sz="2200" dirty="0" smtClean="0"/>
              <a:t>Rada wyraziła negatywne stanowisko wobec obowiązkowego składania wniosków w ramach konkursów ofert na zadania zlecane fundacjom i organizacjom pozarządowym poprzez system informatyczny witkac.pl. Rada uznała, że wiele organizacji działających na rzecz osób niepełnosprawnych nie dysponuje możliwościami technicznymi jak też kadrowymi pozwalającymi na obsługę systemu, a środki uzyskiwane w ramach konkursu, są często jedyną możliwością pozwalającą na realizację rehabilitacji wobec swoich członków i podopiecznych.</a:t>
            </a:r>
          </a:p>
          <a:p>
            <a:pPr marL="457200" indent="-457200">
              <a:buAutoNum type="arabicPeriod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58264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Rady - cd.:</a:t>
            </a:r>
            <a:endParaRPr lang="pl-PL" sz="2400" dirty="0"/>
          </a:p>
          <a:p>
            <a:endParaRPr lang="pl-PL" sz="2400" dirty="0" smtClean="0"/>
          </a:p>
          <a:p>
            <a:pPr marL="457200" indent="-457200" algn="just">
              <a:buFont typeface="+mj-lt"/>
              <a:buAutoNum type="arabicPeriod" startAt="2"/>
            </a:pPr>
            <a:r>
              <a:rPr lang="pl-PL" sz="2200" dirty="0" smtClean="0"/>
              <a:t>Rada organizowała spotkania z gośćmi:</a:t>
            </a:r>
          </a:p>
          <a:p>
            <a:pPr marL="457200" indent="-457200" algn="just">
              <a:buAutoNum type="alphaLcParenR"/>
            </a:pPr>
            <a:r>
              <a:rPr lang="pl-PL" sz="2200" b="1" dirty="0" smtClean="0"/>
              <a:t>Dariuszem Majorkiem </a:t>
            </a:r>
            <a:r>
              <a:rPr lang="pl-PL" sz="2200" dirty="0" smtClean="0"/>
              <a:t>- dyrektorem Pomorskiego Oddziału PFRON w celu omówienia zachodzących jak też koniecznych zmian w prawodawstwie z zakresu rehabilitacji zawodowej i społecznej oraz zatrudnianiu osób niepełnosprawnych, a także zapoznania się </a:t>
            </a:r>
            <a:br>
              <a:rPr lang="pl-PL" sz="2200" dirty="0" smtClean="0"/>
            </a:br>
            <a:r>
              <a:rPr lang="pl-PL" sz="2200" dirty="0" smtClean="0"/>
              <a:t>z nowymi pilotażowymi programami PFRON.</a:t>
            </a:r>
          </a:p>
          <a:p>
            <a:pPr marL="457200" indent="-457200" algn="just">
              <a:buAutoNum type="alphaLcParenR"/>
            </a:pPr>
            <a:r>
              <a:rPr lang="pl-PL" sz="2200" b="1" dirty="0" smtClean="0"/>
              <a:t>Krystyną Dominiczak </a:t>
            </a:r>
            <a:r>
              <a:rPr lang="pl-PL" sz="2200" dirty="0" smtClean="0"/>
              <a:t>- Dyrektor ROPS - dotyczące bieżącej działalności ROPS oraz konwentu dyrektorów ROPS-ów.</a:t>
            </a:r>
          </a:p>
          <a:p>
            <a:pPr marL="457200" indent="-457200">
              <a:buAutoNum type="arabicPeriod" startAt="2"/>
            </a:pPr>
            <a:endParaRPr lang="pl-PL" sz="2200" dirty="0"/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211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5536" y="1124744"/>
            <a:ext cx="792088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Rady - cd.:</a:t>
            </a:r>
            <a:endParaRPr lang="pl-PL" sz="2400" dirty="0"/>
          </a:p>
          <a:p>
            <a:pPr marL="457200" indent="-457200" algn="just">
              <a:buFont typeface="+mj-lt"/>
              <a:buAutoNum type="arabicPeriod" startAt="3"/>
            </a:pPr>
            <a:r>
              <a:rPr lang="pl-PL" sz="2200" dirty="0" smtClean="0"/>
              <a:t>Rada uczestniczyła w spotkaniach:</a:t>
            </a:r>
          </a:p>
          <a:p>
            <a:pPr marL="457200" indent="-457200" algn="just">
              <a:buAutoNum type="alphaLcParenR"/>
            </a:pPr>
            <a:r>
              <a:rPr lang="pl-PL" sz="2100" b="1" dirty="0" smtClean="0"/>
              <a:t>Oddziału Pomorskiego PFRON </a:t>
            </a:r>
            <a:r>
              <a:rPr lang="pl-PL" sz="2100" dirty="0" smtClean="0"/>
              <a:t>z:</a:t>
            </a:r>
            <a:r>
              <a:rPr lang="pl-PL" sz="2100" b="1" dirty="0" smtClean="0"/>
              <a:t> </a:t>
            </a:r>
            <a:r>
              <a:rPr lang="pl-PL" sz="2100" dirty="0" smtClean="0"/>
              <a:t>przewodniczącymi powiatowych społecznych rad ds. osób niepełnosprawnych, dyrektorem i ROPS Urzędu Marszałkowskiego, dyrektorem Wydziału Polityki Społecznej Urzędu Wojewódzkiego, dyrektorami Powiatowych Centrów Pomocy Rodzinie. Spotkanie odbyło się w Sali im. Lecha Kaczyńskiego Urzędu Wojewódzkiego w dniu 28 czerwca 2017 r.</a:t>
            </a:r>
          </a:p>
          <a:p>
            <a:pPr marL="457200" indent="-457200" algn="just">
              <a:buAutoNum type="alphaLcParenR"/>
            </a:pPr>
            <a:endParaRPr lang="pl-PL" sz="2100" dirty="0" smtClean="0"/>
          </a:p>
          <a:p>
            <a:pPr marL="457200" indent="-457200" algn="just">
              <a:buAutoNum type="alphaLcParenR"/>
            </a:pPr>
            <a:r>
              <a:rPr lang="pl-PL" sz="2100" dirty="0" smtClean="0"/>
              <a:t>W dniu 4 października 2018 r. w Konferencji </a:t>
            </a:r>
            <a:r>
              <a:rPr lang="pl-PL" sz="2100" i="1" dirty="0" smtClean="0">
                <a:latin typeface="Times New Roman"/>
                <a:ea typeface="Times New Roman"/>
              </a:rPr>
              <a:t>„Upowszechnienie </a:t>
            </a:r>
            <a:r>
              <a:rPr lang="pl-PL" sz="2100" i="1" dirty="0">
                <a:latin typeface="Times New Roman"/>
                <a:ea typeface="Times New Roman"/>
              </a:rPr>
              <a:t>standardów dostępności oraz aktywizowanie osób z niepełnosprawnościami i seniorów, mające na celu realną możliwość korzystania ze wszystkich praw człowieka, w kontekście realizacji postanowień Konwencji ONZ o Prawach Osób Niepełnosprawnych</a:t>
            </a:r>
            <a:r>
              <a:rPr lang="pl-PL" sz="2100" i="1" dirty="0" smtClean="0">
                <a:latin typeface="Times New Roman"/>
                <a:ea typeface="Times New Roman"/>
              </a:rPr>
              <a:t>” </a:t>
            </a:r>
            <a:r>
              <a:rPr lang="pl-PL" sz="2100" dirty="0" smtClean="0">
                <a:latin typeface="Times New Roman"/>
                <a:ea typeface="Times New Roman"/>
              </a:rPr>
              <a:t>z udziałem p. Sylwii </a:t>
            </a:r>
            <a:r>
              <a:rPr lang="pl-PL" sz="2100" dirty="0" err="1" smtClean="0">
                <a:latin typeface="Times New Roman"/>
                <a:ea typeface="Times New Roman"/>
              </a:rPr>
              <a:t>Spurek</a:t>
            </a:r>
            <a:r>
              <a:rPr lang="pl-PL" sz="2100" dirty="0" smtClean="0">
                <a:latin typeface="Times New Roman"/>
                <a:ea typeface="Times New Roman"/>
              </a:rPr>
              <a:t> - zastępczyni Rzecznika Praw Obywatelskich.</a:t>
            </a:r>
            <a:endParaRPr lang="pl-PL" sz="21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11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Rady - cd.:</a:t>
            </a:r>
            <a:endParaRPr lang="pl-PL" sz="2400" dirty="0"/>
          </a:p>
          <a:p>
            <a:endParaRPr lang="pl-PL" sz="2400" dirty="0" smtClean="0"/>
          </a:p>
          <a:p>
            <a:pPr marL="457200" indent="-457200" algn="just">
              <a:buFont typeface="+mj-lt"/>
              <a:buAutoNum type="arabicPeriod" startAt="4"/>
            </a:pPr>
            <a:r>
              <a:rPr lang="pl-PL" sz="2200" dirty="0" smtClean="0"/>
              <a:t>Rada na bieżąco analizowała uwagi wnoszone przez Zarząd Ogólnopolskiego Związku Pracodawców Zakładów Aktywności Zawodowej i Przedsiębiorstw Społecznych dotyczące niskiego poziomu finansowania zakładów aktywności zawodowej i postulowanych zmian ustawowych dotyczących zakresu funkcjonowania tych podmiotów.</a:t>
            </a:r>
          </a:p>
          <a:p>
            <a:pPr marL="457200" indent="-457200">
              <a:buAutoNum type="arabicPeriod" startAt="2"/>
            </a:pPr>
            <a:endParaRPr lang="pl-PL" sz="2200" dirty="0"/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078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</a:rPr>
              <a:t>Wojewódzka Społeczna Rada ds. Osób Niepełnosprawnych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7544" y="1412775"/>
            <a:ext cx="849694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/>
          </a:p>
          <a:p>
            <a:r>
              <a:rPr lang="pl-PL" sz="2800" b="1" dirty="0" smtClean="0"/>
              <a:t>Podstawa </a:t>
            </a:r>
            <a:r>
              <a:rPr lang="pl-PL" sz="2800" b="1" dirty="0"/>
              <a:t>prawna funkcjonowania Rady</a:t>
            </a:r>
            <a:r>
              <a:rPr lang="pl-PL" sz="2800" b="1" dirty="0" smtClean="0"/>
              <a:t>:</a:t>
            </a:r>
          </a:p>
          <a:p>
            <a:endParaRPr lang="pl-PL" sz="2000" dirty="0"/>
          </a:p>
          <a:p>
            <a:pPr algn="just"/>
            <a:r>
              <a:rPr lang="pl-PL" sz="2000" b="1" dirty="0"/>
              <a:t>Ustawa o rehabilitacji zawodowej i społecznej oraz zatrudnianiu osób niepełnosprawnych (tj. z 2018 r. poz. 511 z późn. zm.) w art. 44a ustanawia</a:t>
            </a:r>
            <a:r>
              <a:rPr lang="pl-PL" sz="2000" b="1" dirty="0" smtClean="0"/>
              <a:t>: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/>
              <a:t>Przy marszałkach województw tworzy się wojewódzkie społeczne </a:t>
            </a:r>
          </a:p>
          <a:p>
            <a:pPr algn="just"/>
            <a:r>
              <a:rPr lang="pl-PL" sz="2000" dirty="0"/>
              <a:t>rady do spraw osób niepełnosprawnych, zwane dalej „wojewódzkimi radami”, będące </a:t>
            </a:r>
            <a:r>
              <a:rPr lang="pl-PL" sz="2000" dirty="0" smtClean="0"/>
              <a:t>organami </a:t>
            </a:r>
            <a:r>
              <a:rPr lang="pl-PL" sz="2000" dirty="0"/>
              <a:t>opiniodawczo-doradczymi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77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Rady - cd.:</a:t>
            </a:r>
            <a:endParaRPr lang="pl-PL" sz="2400" dirty="0"/>
          </a:p>
          <a:p>
            <a:endParaRPr lang="pl-PL" sz="24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pl-PL" sz="2200" dirty="0" smtClean="0"/>
              <a:t>Rada szczegółowo zapoznała się z warunkami uczestnictwa organizacji pozarządowych w ogłaszanym co roku konkursie ofert na zadania związane z działalnością na rzecz osób niepełnosprawnych. Dyrekcja i pracownicy ROPS przedstawili sposób naboru kandydatów na członków komisji opiniujących złożone oferty, jak również warunkami przystąpienia do konkursu oraz kryteriami oceny formalnej i merytorycznej składanych ofert.</a:t>
            </a:r>
          </a:p>
          <a:p>
            <a:pPr marL="457200" indent="-457200">
              <a:buAutoNum type="arabicPeriod" startAt="2"/>
            </a:pPr>
            <a:endParaRPr lang="pl-PL" sz="2200" dirty="0"/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02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Inne działania Rady - cd.:</a:t>
            </a:r>
            <a:endParaRPr lang="pl-PL" sz="2400" dirty="0"/>
          </a:p>
          <a:p>
            <a:endParaRPr lang="pl-PL" sz="2400" dirty="0" smtClean="0"/>
          </a:p>
          <a:p>
            <a:pPr marL="457200" indent="-457200" algn="just">
              <a:buFont typeface="+mj-lt"/>
              <a:buAutoNum type="arabicPeriod" startAt="6"/>
            </a:pPr>
            <a:r>
              <a:rPr lang="pl-PL" sz="2200" dirty="0" smtClean="0"/>
              <a:t>Rada zapoznała się z zakresem realizacji zadań ustawowych na rzecz osób niepełnosprawnych finansowanych ze środków uzyskiwanych z PFRON w ramach algorytmu. Stan wykonania środków w okresie 2010-2018 przedstawia poniższe zestawienie:</a:t>
            </a:r>
          </a:p>
          <a:p>
            <a:pPr marL="457200" indent="-457200" algn="just">
              <a:buAutoNum type="arabicPeriod" startAt="2"/>
            </a:pPr>
            <a:endParaRPr lang="pl-PL" sz="2200" dirty="0"/>
          </a:p>
          <a:p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487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Wykres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9" y="1268760"/>
            <a:ext cx="8677262" cy="512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pl-PL" sz="1600" b="1" dirty="0">
                <a:solidFill>
                  <a:srgbClr val="FFFFFF"/>
                </a:solidFill>
              </a:rPr>
              <a:t>Wojewódzka Społeczna Rada ds. 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2597285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l-PL" sz="2400" b="1" kern="1200" dirty="0">
                <a:latin typeface="Arial" charset="0"/>
              </a:rPr>
              <a:t>Kwota </a:t>
            </a:r>
            <a:r>
              <a:rPr lang="pl-PL" sz="2400" b="1" kern="1200" dirty="0" smtClean="0">
                <a:latin typeface="Arial" charset="0"/>
              </a:rPr>
              <a:t>z </a:t>
            </a:r>
            <a:r>
              <a:rPr lang="pl-PL" sz="2400" b="1" kern="1200" dirty="0">
                <a:latin typeface="Arial" charset="0"/>
              </a:rPr>
              <a:t>PFRON na dofinansowanie zadań Samorządu Województwa Pomorskiego</a:t>
            </a:r>
          </a:p>
          <a:p>
            <a:pPr marL="0" indent="0" algn="ctr">
              <a:buNone/>
            </a:pPr>
            <a:endParaRPr lang="pl-PL" sz="3600" dirty="0" smtClean="0"/>
          </a:p>
          <a:p>
            <a:pPr marL="0" indent="0" algn="just">
              <a:buNone/>
            </a:pPr>
            <a:r>
              <a:rPr lang="pl-PL" sz="2400" dirty="0" smtClean="0"/>
              <a:t>Samorząd Województwa Pomorskiego na realizację zadań zleconych finansowanych z PFRON: roboty budowlane, koszty utworzenia i działania zakładów aktywności zawodowej i dofinansowanie zadań zleconych fundacjom i organizacjom pozarządowym w latach 2010 – 2018 otrzymał i wydatkował łącznie kwotę w wysokości </a:t>
            </a:r>
            <a:r>
              <a:rPr lang="pl-PL" sz="2400" b="1" dirty="0" smtClean="0"/>
              <a:t>57.220.811,00 zł</a:t>
            </a:r>
            <a:endParaRPr lang="pl-PL" sz="2400" b="1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pl-PL" sz="1600" b="1" dirty="0">
                <a:solidFill>
                  <a:srgbClr val="FFFFFF"/>
                </a:solidFill>
              </a:rPr>
              <a:t>Wojewódzka Społeczna Rada ds. 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2549917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 smtClean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 smtClean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pl-PL" sz="2400" b="1" kern="1200" dirty="0" smtClean="0">
              <a:latin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pl-PL" sz="4000" b="1" kern="1200" dirty="0" smtClean="0">
                <a:latin typeface="Arial" charset="0"/>
              </a:rPr>
              <a:t>Dziękuję za uwagę</a:t>
            </a:r>
            <a:endParaRPr lang="pl-PL" sz="4000" b="1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pl-PL" sz="1600" b="1" dirty="0">
                <a:solidFill>
                  <a:srgbClr val="FFFFFF"/>
                </a:solidFill>
              </a:rPr>
              <a:t>Wojewódzka Społeczna Rada ds. 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232514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1196752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24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Zakres </a:t>
            </a:r>
            <a:r>
              <a:rPr lang="pl-PL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działań Rady określony ustawą:</a:t>
            </a:r>
            <a:endParaRPr lang="pl-PL" sz="2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l-PL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pl-PL" sz="24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1.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inspirowanie przedsięwzięć zmierzających do:</a:t>
            </a:r>
          </a:p>
          <a:p>
            <a:pPr marL="540385" indent="-180340" algn="just">
              <a:spcAft>
                <a:spcPts val="0"/>
              </a:spcAft>
              <a:tabLst>
                <a:tab pos="540385" algn="l"/>
              </a:tabLst>
            </a:pP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a) integracji zawodowej i społecznej osób </a:t>
            </a: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niepełnosprawnych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</a:p>
          <a:p>
            <a:pPr marL="540385" indent="-180340" algn="just">
              <a:spcAft>
                <a:spcPts val="0"/>
              </a:spcAft>
              <a:tabLst>
                <a:tab pos="540385" algn="l"/>
              </a:tabLst>
            </a:pP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b) realizacji praw osób niepełnosprawnych;</a:t>
            </a:r>
          </a:p>
          <a:p>
            <a:pPr marL="180340" indent="-18034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opiniowanie projektów wojewódzkich programów działań na rzecz osób niepełnosprawnych;</a:t>
            </a:r>
          </a:p>
          <a:p>
            <a:pPr marL="180340" indent="-18034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3.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ocena realizacji programów;</a:t>
            </a:r>
          </a:p>
          <a:p>
            <a:pPr marL="180340" indent="-180340" algn="just">
              <a:spcAft>
                <a:spcPts val="0"/>
              </a:spcAft>
            </a:pP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4.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opiniowanie projektów uchwał i programów przyjmowanych przez sejmik województwa pod kątem ich skutków dla osób </a:t>
            </a: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niepełnosprawnych</a:t>
            </a:r>
          </a:p>
          <a:p>
            <a:pPr marL="180340" indent="-180340">
              <a:spcAft>
                <a:spcPts val="0"/>
              </a:spcAft>
            </a:pPr>
            <a:endParaRPr lang="pl-PL" sz="20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2" name="Prostokąt 1"/>
          <p:cNvSpPr/>
          <p:nvPr/>
        </p:nvSpPr>
        <p:spPr>
          <a:xfrm>
            <a:off x="539552" y="1700808"/>
            <a:ext cx="669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dirty="0"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pl-PL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Skład Rady </a:t>
            </a:r>
            <a:endParaRPr lang="pl-PL" sz="2400" b="1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pl-PL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art</a:t>
            </a:r>
            <a:r>
              <a:rPr lang="pl-PL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44 c </a:t>
            </a:r>
            <a:r>
              <a:rPr lang="pl-PL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ustawy o rehabilitacji zawodowej i społecznej oraz zatrudnianiu osób niepełnosprawnych określa</a:t>
            </a:r>
            <a:r>
              <a:rPr lang="pl-PL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że:</a:t>
            </a:r>
            <a:endParaRPr lang="pl-PL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l-PL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  <a:p>
            <a:endParaRPr lang="pl-PL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Wojewódzkie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rady składają się z </a:t>
            </a:r>
            <a:r>
              <a:rPr lang="pl-PL" sz="2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 osób </a:t>
            </a:r>
            <a:r>
              <a:rPr lang="pl-PL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powoływanych spośród przedstawicieli działających na terenie województwa organizacji pozarządowych, fundacji oraz przedstawicieli wojewody i jednostek samorządu terytorialnego (powiatów i gmin</a:t>
            </a:r>
            <a:r>
              <a:rPr lang="pl-PL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).</a:t>
            </a:r>
          </a:p>
          <a:p>
            <a:endParaRPr lang="pl-PL" sz="2000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pl-PL" dirty="0"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9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3" name="Prostokąt 2"/>
          <p:cNvSpPr/>
          <p:nvPr/>
        </p:nvSpPr>
        <p:spPr>
          <a:xfrm>
            <a:off x="611560" y="1700808"/>
            <a:ext cx="74888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sz="2400" b="1" dirty="0" smtClean="0"/>
              <a:t>Organizacja </a:t>
            </a:r>
            <a:r>
              <a:rPr lang="pl-PL" sz="2400" b="1" dirty="0"/>
              <a:t>prac Rady</a:t>
            </a:r>
            <a:r>
              <a:rPr lang="pl-PL" sz="2400" b="1" dirty="0" smtClean="0"/>
              <a:t>:</a:t>
            </a:r>
          </a:p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dirty="0"/>
              <a:t>Działalność Rady określa rozporządzenie Ministra Gospodarki, Pracy </a:t>
            </a:r>
            <a:r>
              <a:rPr lang="pl-PL" dirty="0" smtClean="0"/>
              <a:t>                i </a:t>
            </a:r>
            <a:r>
              <a:rPr lang="pl-PL" dirty="0"/>
              <a:t>Polityki Społecznej z dnia 25 marca 2003 r. w sprawie organizacji oraz trybu działania wojewódzkich i powiatowych społecznych rad do spraw osób niepełnosprawnych (Dz.U. z 2003 r. nr 62, poz. 560</a:t>
            </a:r>
            <a:r>
              <a:rPr lang="pl-PL" dirty="0" smtClean="0"/>
              <a:t>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85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2" name="Prostokąt 1"/>
          <p:cNvSpPr/>
          <p:nvPr/>
        </p:nvSpPr>
        <p:spPr>
          <a:xfrm>
            <a:off x="611560" y="1412777"/>
            <a:ext cx="784887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Najważniejsze </a:t>
            </a:r>
            <a:r>
              <a:rPr lang="pl-PL" sz="2400" b="1" dirty="0" smtClean="0"/>
              <a:t>zapisy prawne </a:t>
            </a:r>
            <a:r>
              <a:rPr lang="pl-PL" sz="2400" b="1" dirty="0"/>
              <a:t>ustanawiają, że: </a:t>
            </a:r>
            <a:endParaRPr lang="pl-PL" sz="2400" b="1" dirty="0" smtClean="0"/>
          </a:p>
          <a:p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Przewodniczący </a:t>
            </a:r>
            <a:r>
              <a:rPr lang="pl-PL" dirty="0"/>
              <a:t>wojewódzkiej społecznej rady do spraw osób niepełnosprawnych, zwanej dalej „wojewódzką radą”, jest wybierany na okres jednego </a:t>
            </a:r>
            <a:r>
              <a:rPr lang="pl-PL" dirty="0" smtClean="0"/>
              <a:t>roku.</a:t>
            </a:r>
            <a:br>
              <a:rPr lang="pl-PL" dirty="0" smtClean="0"/>
            </a:b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Na </a:t>
            </a:r>
            <a:r>
              <a:rPr lang="pl-PL" dirty="0"/>
              <a:t>wniosek przewodniczącego wojewódzka rada wybiera spośród swoich członków wiceprzewodniczącego i sekretarza na okres jednego </a:t>
            </a:r>
            <a:r>
              <a:rPr lang="pl-PL" dirty="0" smtClean="0"/>
              <a:t>roku.</a:t>
            </a:r>
          </a:p>
          <a:p>
            <a:pPr marL="342900" indent="-342900" algn="just">
              <a:buAutoNum type="arabicPeriod"/>
            </a:pPr>
            <a:endParaRPr lang="pl-PL" dirty="0" smtClean="0"/>
          </a:p>
          <a:p>
            <a:pPr marL="342900" indent="-342900" algn="just">
              <a:buAutoNum type="arabicPeriod"/>
            </a:pPr>
            <a:r>
              <a:rPr lang="pl-PL" dirty="0" smtClean="0"/>
              <a:t>Pracami </a:t>
            </a:r>
            <a:r>
              <a:rPr lang="pl-PL" dirty="0"/>
              <a:t>wojewódzkiej rady kieruje przewodniczący, we współdziałaniu z pozostałymi członkami prezydium rady.</a:t>
            </a:r>
          </a:p>
        </p:txBody>
      </p:sp>
    </p:spTree>
    <p:extLst>
      <p:ext uri="{BB962C8B-B14F-4D97-AF65-F5344CB8AC3E}">
        <p14:creationId xmlns:p14="http://schemas.microsoft.com/office/powerpoint/2010/main" val="10102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400" b="1" dirty="0" smtClean="0"/>
              <a:t>Zadania przewodniczącego:</a:t>
            </a:r>
          </a:p>
          <a:p>
            <a:endParaRPr lang="pl-PL" dirty="0"/>
          </a:p>
          <a:p>
            <a:r>
              <a:rPr lang="pl-PL" b="1" dirty="0" smtClean="0"/>
              <a:t>Przewodniczący </a:t>
            </a:r>
            <a:r>
              <a:rPr lang="pl-PL" b="1" dirty="0"/>
              <a:t>wojewódzkiej rady w szczególności</a:t>
            </a:r>
            <a:r>
              <a:rPr lang="pl-PL" dirty="0" smtClean="0"/>
              <a:t>:</a:t>
            </a:r>
          </a:p>
          <a:p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1) ustala przedmiot i termin posiedzeń rady;</a:t>
            </a:r>
          </a:p>
          <a:p>
            <a:pPr>
              <a:lnSpc>
                <a:spcPct val="150000"/>
              </a:lnSpc>
            </a:pPr>
            <a:r>
              <a:rPr lang="pl-PL" dirty="0"/>
              <a:t>2) przewodniczy posiedzeniom rady oraz posiedzeniom jej prezydium;</a:t>
            </a:r>
          </a:p>
          <a:p>
            <a:pPr>
              <a:lnSpc>
                <a:spcPct val="150000"/>
              </a:lnSpc>
            </a:pPr>
            <a:r>
              <a:rPr lang="pl-PL" dirty="0"/>
              <a:t>3) reprezentuje radę w stosunku do innych organów i instytucji;</a:t>
            </a:r>
          </a:p>
          <a:p>
            <a:pPr>
              <a:lnSpc>
                <a:spcPct val="150000"/>
              </a:lnSpc>
            </a:pPr>
            <a:r>
              <a:rPr lang="pl-PL" dirty="0"/>
              <a:t>4) zaprasza na posiedzenia rady przedstawicieli nauki oraz przedstawicieli organów i instytucji niereprezentowanych w radzie;</a:t>
            </a:r>
          </a:p>
          <a:p>
            <a:pPr>
              <a:lnSpc>
                <a:spcPct val="150000"/>
              </a:lnSpc>
            </a:pPr>
            <a:r>
              <a:rPr lang="pl-PL" dirty="0"/>
              <a:t>5) inicjuje i organizuje prace rady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/>
          </a:p>
          <a:p>
            <a:r>
              <a:rPr lang="pl-PL" sz="2400" b="1" dirty="0" smtClean="0"/>
              <a:t>Funkcja Rady:</a:t>
            </a:r>
          </a:p>
          <a:p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Rada wyraża </a:t>
            </a:r>
            <a:r>
              <a:rPr lang="pl-PL" sz="2400" dirty="0"/>
              <a:t>swoją opinię w sprawach należących do zakresu jej działania w formie uchwały lub odpowiedniego zapisu w </a:t>
            </a:r>
            <a:r>
              <a:rPr lang="pl-PL" sz="2400" dirty="0" smtClean="0"/>
              <a:t>protokole.</a:t>
            </a:r>
          </a:p>
          <a:p>
            <a:pPr marL="457200" indent="-457200" algn="just">
              <a:buAutoNum type="arabicPeriod"/>
            </a:pPr>
            <a:endParaRPr lang="pl-PL" sz="2400" dirty="0" smtClean="0"/>
          </a:p>
          <a:p>
            <a:pPr marL="457200" indent="-457200" algn="just">
              <a:buAutoNum type="arabicPeriod"/>
            </a:pPr>
            <a:r>
              <a:rPr lang="pl-PL" sz="2400" dirty="0" smtClean="0"/>
              <a:t>Opinie </a:t>
            </a:r>
            <a:r>
              <a:rPr lang="pl-PL" sz="2400" dirty="0"/>
              <a:t>wojewódzkiej rady zapadają zwykłą większością głosów w obecności co najmniej połowy członków rady. W przypadku równej liczby głosów decyduje głos przewodniczącego.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1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691680" y="548680"/>
            <a:ext cx="7128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</a:rPr>
              <a:t>Wojewódzka Społeczna Rada ds. Osób Niepełnosprawnych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9552" y="1268760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b="1" dirty="0" smtClean="0"/>
          </a:p>
          <a:p>
            <a:endParaRPr lang="pl-PL" sz="2400" b="1" dirty="0"/>
          </a:p>
          <a:p>
            <a:r>
              <a:rPr lang="pl-PL" sz="2400" b="1" dirty="0" smtClean="0"/>
              <a:t>Funkcja Rady:</a:t>
            </a:r>
          </a:p>
          <a:p>
            <a:endParaRPr lang="pl-PL" sz="2400" b="1" dirty="0" smtClean="0"/>
          </a:p>
          <a:p>
            <a:endParaRPr lang="pl-PL" sz="2400" b="1" dirty="0" smtClean="0"/>
          </a:p>
          <a:p>
            <a:pPr algn="just"/>
            <a:r>
              <a:rPr lang="pl-PL" sz="2400" b="1" dirty="0" smtClean="0"/>
              <a:t>Wojewódzka </a:t>
            </a:r>
            <a:r>
              <a:rPr lang="pl-PL" sz="2400" b="1" dirty="0"/>
              <a:t>Społeczna Rada do spraw Osób Niepełnosprawnych</a:t>
            </a:r>
            <a:r>
              <a:rPr lang="pl-PL" sz="2400" dirty="0"/>
              <a:t> jest organem opiniodawczo-doradczym Marszałka.</a:t>
            </a:r>
          </a:p>
          <a:p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37965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10604</TotalTime>
  <Words>1161</Words>
  <Application>Microsoft Office PowerPoint</Application>
  <PresentationFormat>Pokaz na ekranie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UMWP</cp:lastModifiedBy>
  <cp:revision>591</cp:revision>
  <cp:lastPrinted>2018-04-12T09:19:38Z</cp:lastPrinted>
  <dcterms:created xsi:type="dcterms:W3CDTF">2008-01-08T07:52:50Z</dcterms:created>
  <dcterms:modified xsi:type="dcterms:W3CDTF">2018-12-13T11:11:12Z</dcterms:modified>
</cp:coreProperties>
</file>