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"/>
  </p:notesMasterIdLst>
  <p:handoutMasterIdLst>
    <p:handoutMasterId r:id="rId9"/>
  </p:handoutMasterIdLst>
  <p:sldIdLst>
    <p:sldId id="495" r:id="rId2"/>
    <p:sldId id="599" r:id="rId3"/>
    <p:sldId id="610" r:id="rId4"/>
    <p:sldId id="611" r:id="rId5"/>
    <p:sldId id="612" r:id="rId6"/>
    <p:sldId id="602" r:id="rId7"/>
  </p:sldIdLst>
  <p:sldSz cx="9144000" cy="6858000" type="screen4x3"/>
  <p:notesSz cx="6724650" cy="97742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C5BF3091-5CE1-4963-A7BE-EFB7990152F3}">
          <p14:sldIdLst>
            <p14:sldId id="495"/>
            <p14:sldId id="599"/>
            <p14:sldId id="610"/>
            <p14:sldId id="611"/>
            <p14:sldId id="612"/>
            <p14:sldId id="602"/>
          </p14:sldIdLst>
        </p14:section>
        <p14:section name="Sekcja bez tytułu" id="{B0CFDD78-BFE7-44E9-8783-84A9D23F483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zczygieł Patrycja" initials="S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E3F9FD"/>
    <a:srgbClr val="DCF0F2"/>
    <a:srgbClr val="D9F0F5"/>
    <a:srgbClr val="FFFF99"/>
    <a:srgbClr val="FFFFFF"/>
    <a:srgbClr val="E2FDFE"/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yl pośredni 3 — Ak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 jasny 3 — Ak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94662" autoAdjust="0"/>
  </p:normalViewPr>
  <p:slideViewPr>
    <p:cSldViewPr>
      <p:cViewPr varScale="1">
        <p:scale>
          <a:sx n="69" d="100"/>
          <a:sy n="69" d="100"/>
        </p:scale>
        <p:origin x="130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3322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9728" y="1"/>
            <a:ext cx="2913322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C40C8A9C-4DBC-40CA-9BF3-F56F03377FCA}" type="datetimeFigureOut">
              <a:rPr lang="pl-PL"/>
              <a:pPr>
                <a:defRPr/>
              </a:pPr>
              <a:t>2018-12-13</a:t>
            </a:fld>
            <a:endParaRPr lang="pl-PL" dirty="0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419"/>
            <a:ext cx="2913322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8" tIns="45864" rIns="91728" bIns="4586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9728" y="9283419"/>
            <a:ext cx="2913322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8" tIns="45864" rIns="91728" bIns="4586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5151FAF-E511-4CEC-AC4C-397924323DC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8551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3322" cy="48925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9728" y="1"/>
            <a:ext cx="2913322" cy="48925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306" y="4642489"/>
            <a:ext cx="5380040" cy="439864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419"/>
            <a:ext cx="2913322" cy="4892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728" y="9283419"/>
            <a:ext cx="2913322" cy="4892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8" tIns="45864" rIns="91728" bIns="4586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72940F9-6D17-427F-8862-18EC887323D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1187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59522-DDEB-45F0-BEB7-7F402EE7EDA5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02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2FF04-ED94-41A7-8389-45A47E656EF8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8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9F469-9F58-4BE7-9721-F74B05D9ED0D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76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05434-D96B-4869-BDBC-5ACB2DB8760B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2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768B0-CF46-426D-8527-CBE9CACCE3F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9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ED219-32B3-4435-84BC-8E073FE2115F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E17C6-28A8-4876-979E-798E41D43C7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5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F7648-1405-49C1-88E1-17147A275840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6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6F9F5-4565-4183-9990-F52BD3D2A7D4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25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FD05E-D33D-43CD-8B4E-3C869401E0E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1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9945E-5B0A-42BC-B697-2D8776B94BD2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41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B3E98-3A42-43F4-A218-ACE917F8A00F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1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6341A-CC0F-41C5-98E9-59E23A3AC3DB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0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9B8E2B0-C97F-44A7-A928-58924F802A0A}" type="slidenum">
              <a:rPr lang="pl-PL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7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16006" y="2420888"/>
            <a:ext cx="89119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sz="4800" b="1" dirty="0">
                <a:solidFill>
                  <a:schemeClr val="bg1"/>
                </a:solidFill>
                <a:latin typeface="+mn-lt"/>
              </a:rPr>
              <a:t>Kolegium do spraw </a:t>
            </a:r>
            <a:r>
              <a:rPr lang="pl-PL" sz="4800" b="1" dirty="0" smtClean="0">
                <a:solidFill>
                  <a:schemeClr val="bg1"/>
                </a:solidFill>
                <a:latin typeface="+mn-lt"/>
              </a:rPr>
              <a:t>Dziedzictwa Kulturowo-Historycznego</a:t>
            </a:r>
            <a:endParaRPr lang="pl-PL" sz="4800" b="1" dirty="0" smtClean="0">
              <a:solidFill>
                <a:schemeClr val="bg1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16006" y="566124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pl-PL" sz="2000" dirty="0" smtClean="0">
                <a:solidFill>
                  <a:prstClr val="white"/>
                </a:solidFill>
                <a:latin typeface="+mn-lt"/>
              </a:rPr>
              <a:t>Gdańsk, 14 XII 2018 r.</a:t>
            </a:r>
            <a:endParaRPr lang="pl-PL" sz="2000" dirty="0">
              <a:solidFill>
                <a:prstClr val="whit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087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483768" y="260648"/>
            <a:ext cx="666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b="1" dirty="0">
                <a:solidFill>
                  <a:schemeClr val="bg1"/>
                </a:solidFill>
                <a:latin typeface="+mn-lt"/>
              </a:rPr>
              <a:t>Kolegium do spraw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Dziedzictwa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K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ulturowo-Historycznego</a:t>
            </a:r>
            <a:endParaRPr lang="pl-PL" b="1" dirty="0">
              <a:solidFill>
                <a:schemeClr val="bg1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07504" y="1412776"/>
            <a:ext cx="885698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+mn-lt"/>
              </a:rPr>
              <a:t>Zgodnie z nowelizacją Ustawy o kombatantach oraz niektórych osobach będących ofiarami represji wojennych i okresu powojennego, dotychczasowa Rada Kombatantów i Osób Represjonowanych, która działała przy Urzędzie Marszałkowskim została rozwiązana. </a:t>
            </a:r>
            <a:endParaRPr lang="pl-PL" sz="2400" dirty="0" smtClean="0"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latin typeface="+mn-lt"/>
              </a:rPr>
              <a:t>Nową </a:t>
            </a:r>
            <a:r>
              <a:rPr lang="pl-PL" sz="2400" dirty="0">
                <a:latin typeface="+mn-lt"/>
              </a:rPr>
              <a:t>radę powołał Wojewoda Pomorski.  </a:t>
            </a:r>
            <a:endParaRPr lang="pl-PL" sz="24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107504" y="4231658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+mn-lt"/>
              </a:rPr>
              <a:t>Przedstawiciele rozwiązanej rady to osoby, które prężnie działają na rzecz środowisk kombatanckich w całym województwie i chcą współpracować z samorządem oraz wspierać jego działania w budowaniu tożsamości kulturowej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i </a:t>
            </a:r>
            <a:r>
              <a:rPr lang="pl-PL" sz="2400" dirty="0">
                <a:latin typeface="+mn-lt"/>
              </a:rPr>
              <a:t>historycznej regionu.</a:t>
            </a:r>
            <a:endParaRPr lang="pl-PL" sz="2400" dirty="0"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483768" y="260648"/>
            <a:ext cx="666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b="1" dirty="0">
                <a:solidFill>
                  <a:schemeClr val="bg1"/>
                </a:solidFill>
                <a:latin typeface="+mn-lt"/>
              </a:rPr>
              <a:t>Kolegium do spraw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Dziedzictwa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K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ulturowo-Historycznego</a:t>
            </a:r>
            <a:endParaRPr lang="pl-PL" b="1" dirty="0">
              <a:solidFill>
                <a:schemeClr val="bg1"/>
              </a:solidFill>
              <a:latin typeface="+mn-lt"/>
              <a:cs typeface="Calibri" panose="020F0502020204030204" pitchFamily="34" charset="0"/>
            </a:endParaRPr>
          </a:p>
        </p:txBody>
      </p:sp>
      <p:pic>
        <p:nvPicPr>
          <p:cNvPr id="1026" name="Picture 2" descr="https://rops.pomorskie.eu/documents/293764/2118129/IMG_0462.JPG.jpg/2e970072-99e3-42eb-8477-9ce43f8eafb2?t=1534144756000&amp;x1=0&amp;y1=270&amp;x2=5184&amp;y2=3186&amp;width=850&amp;height=4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84918"/>
            <a:ext cx="5904656" cy="393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323528" y="1196752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+mn-lt"/>
              </a:rPr>
              <a:t>W odpowiedzi na prośbę kombatantów Zarząd Województwa Pomorskiego Uchwałą Nr 331/318/18 powołał Kolegium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do </a:t>
            </a:r>
            <a:r>
              <a:rPr lang="pl-PL" sz="2400" dirty="0">
                <a:latin typeface="+mn-lt"/>
              </a:rPr>
              <a:t>spraw dziedzictwa kulturowo-historycznego</a:t>
            </a:r>
          </a:p>
        </p:txBody>
      </p:sp>
    </p:spTree>
    <p:extLst>
      <p:ext uri="{BB962C8B-B14F-4D97-AF65-F5344CB8AC3E}">
        <p14:creationId xmlns:p14="http://schemas.microsoft.com/office/powerpoint/2010/main" val="23672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483768" y="260648"/>
            <a:ext cx="666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b="1" dirty="0">
                <a:solidFill>
                  <a:schemeClr val="bg1"/>
                </a:solidFill>
                <a:latin typeface="+mn-lt"/>
              </a:rPr>
              <a:t>Kolegium do spraw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Dziedzictwa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K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ulturowo-Historycznego</a:t>
            </a:r>
            <a:endParaRPr lang="pl-PL" b="1" dirty="0">
              <a:solidFill>
                <a:schemeClr val="bg1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0095" y="1340768"/>
            <a:ext cx="903649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latin typeface="+mn-lt"/>
              </a:rPr>
              <a:t>Kolegium tworzą kombatanci, osoby represjonowane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z </a:t>
            </a:r>
            <a:r>
              <a:rPr lang="pl-PL" sz="2400" dirty="0">
                <a:latin typeface="+mn-lt"/>
              </a:rPr>
              <a:t>organizacji pozarządowych </a:t>
            </a:r>
            <a:r>
              <a:rPr lang="pl-PL" sz="2400" dirty="0" smtClean="0">
                <a:latin typeface="+mn-lt"/>
              </a:rPr>
              <a:t>oraz</a:t>
            </a:r>
            <a:r>
              <a:rPr lang="pl-PL" sz="2400" dirty="0">
                <a:latin typeface="+mn-lt"/>
              </a:rPr>
              <a:t> urzędnicy. </a:t>
            </a:r>
            <a:endParaRPr lang="pl-PL" sz="2400" dirty="0" smtClean="0"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b="1" dirty="0" smtClean="0">
                <a:latin typeface="+mn-lt"/>
              </a:rPr>
              <a:t>Doradzają oni samorządowi </a:t>
            </a:r>
            <a:r>
              <a:rPr lang="pl-PL" sz="2400" b="1" dirty="0">
                <a:latin typeface="+mn-lt"/>
              </a:rPr>
              <a:t>województwa m.in przy organizacji obchodów 100-lecia Niepodległej, a także uroczystości historycznych i rocznicowych organizowanych na terenie województwa pomorskiego. </a:t>
            </a:r>
            <a:endParaRPr lang="pl-PL" sz="2400" b="1" dirty="0" smtClean="0"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latin typeface="+mn-lt"/>
              </a:rPr>
              <a:t>Kolegium </a:t>
            </a:r>
            <a:r>
              <a:rPr lang="pl-PL" sz="2400" dirty="0">
                <a:latin typeface="+mn-lt"/>
              </a:rPr>
              <a:t>ma charakter </a:t>
            </a:r>
            <a:r>
              <a:rPr lang="pl-PL" sz="2400" dirty="0" smtClean="0">
                <a:latin typeface="+mn-lt"/>
              </a:rPr>
              <a:t>doradczy i </a:t>
            </a:r>
            <a:r>
              <a:rPr lang="pl-PL" sz="2400" dirty="0">
                <a:latin typeface="+mn-lt"/>
              </a:rPr>
              <a:t>konsultacyjny oparty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o </a:t>
            </a:r>
            <a:r>
              <a:rPr lang="pl-PL" sz="2400" dirty="0">
                <a:latin typeface="+mn-lt"/>
              </a:rPr>
              <a:t>specyficzną i unikalną wiedzę jego członków oraz ich wieloletnie doświadczenie w działaniach na rzecz dziedzictwa historycznego jako ostatni świadkowie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II </a:t>
            </a:r>
            <a:r>
              <a:rPr lang="pl-PL" sz="2400" dirty="0">
                <a:latin typeface="+mn-lt"/>
              </a:rPr>
              <a:t>wojny światowej. </a:t>
            </a:r>
            <a:endParaRPr lang="pl-PL" sz="24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82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2483768" y="260648"/>
            <a:ext cx="666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b="1" dirty="0">
                <a:solidFill>
                  <a:schemeClr val="bg1"/>
                </a:solidFill>
                <a:latin typeface="+mn-lt"/>
              </a:rPr>
              <a:t>Kolegium do spraw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Dziedzictwa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K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ulturowo-Historycznego</a:t>
            </a:r>
            <a:endParaRPr lang="pl-PL" b="1" dirty="0">
              <a:solidFill>
                <a:schemeClr val="bg1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07504" y="1458072"/>
            <a:ext cx="9036496" cy="5334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 smtClean="0">
                <a:latin typeface="+mn-lt"/>
              </a:rPr>
              <a:t>Andrzej </a:t>
            </a:r>
            <a:r>
              <a:rPr lang="pl-PL" sz="1600" b="1" dirty="0">
                <a:latin typeface="+mn-lt"/>
              </a:rPr>
              <a:t>Kowalczys </a:t>
            </a:r>
            <a:r>
              <a:rPr lang="pl-PL" sz="1600" dirty="0">
                <a:latin typeface="+mn-lt"/>
              </a:rPr>
              <a:t>– zastępca dyrektora Regionalnego Ośrodka Polityki Społecznej;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Tamara Von Wiecka-Olszewska </a:t>
            </a:r>
            <a:r>
              <a:rPr lang="pl-PL" sz="1600" dirty="0">
                <a:latin typeface="+mn-lt"/>
              </a:rPr>
              <a:t>– pracownik Regionalnego Ośrodka Polityki Społecznej;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Henryk Bajduszewski </a:t>
            </a:r>
            <a:r>
              <a:rPr lang="pl-PL" sz="1600" dirty="0">
                <a:latin typeface="+mn-lt"/>
              </a:rPr>
              <a:t>– przedstawiciel Związku Kombatantów Rzeczypospolitej Polskiej i Byłych Więźniów Politycznych, Pomorskiego Zarządu Wojewódzkiego w Gdańsku;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Karol Wardański </a:t>
            </a:r>
            <a:r>
              <a:rPr lang="pl-PL" sz="1600" dirty="0">
                <a:latin typeface="+mn-lt"/>
              </a:rPr>
              <a:t>– przedstawiciel Polskiego Związku Byłych Więźniów Politycznych Hitlerowskich Więzień i Obozów Koncentracyjnych Oddziału Okręgowego w Gdańsku;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Hanna Śliwa-Wielesiuk </a:t>
            </a:r>
            <a:r>
              <a:rPr lang="pl-PL" sz="1600" dirty="0">
                <a:latin typeface="+mn-lt"/>
              </a:rPr>
              <a:t>– przedstawicielka Stowarzyszenia Rodzina Katyńska w Gdańsku;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Ryszard Czarnota </a:t>
            </a:r>
            <a:r>
              <a:rPr lang="pl-PL" sz="1600" dirty="0">
                <a:latin typeface="+mn-lt"/>
              </a:rPr>
              <a:t>– przedstawiciel Pomorskiego Zarządu Wojewódzkiego Związku Żołnierzy Wojska Polskiego w Gdańsku;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Ryszard Uliński </a:t>
            </a:r>
            <a:r>
              <a:rPr lang="pl-PL" sz="1600" dirty="0">
                <a:latin typeface="+mn-lt"/>
              </a:rPr>
              <a:t>– przedstawiciel Związku Byłych Więźniów Politycznych w Gdańsku;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Stanisław Skrzypski </a:t>
            </a:r>
            <a:r>
              <a:rPr lang="pl-PL" sz="1600" dirty="0">
                <a:latin typeface="+mn-lt"/>
              </a:rPr>
              <a:t>– przedstawiciel Związku Inwalidów Wojennych Rzeczypospolitej Polskiej Zarządu Okręgowego w Gdańsku;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Jerzy Grzywacz </a:t>
            </a:r>
            <a:r>
              <a:rPr lang="pl-PL" sz="1600" dirty="0">
                <a:latin typeface="+mn-lt"/>
              </a:rPr>
              <a:t>– przedstawiciel Światowego Związku Żołnierzy Armii Krajowej Okręgu Pomorskiego w Sopocie;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Edmund Popieliński </a:t>
            </a:r>
            <a:r>
              <a:rPr lang="pl-PL" sz="1600" dirty="0">
                <a:latin typeface="+mn-lt"/>
              </a:rPr>
              <a:t>– przedstawiciel Zarządu Okręgu Ogólnokrajowego Stowarzyszenia Kombatantów Polskich Sił  Zbrojnych na Zachodzie;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Jerzy Tarasiewicz </a:t>
            </a:r>
            <a:r>
              <a:rPr lang="pl-PL" sz="1600" dirty="0">
                <a:latin typeface="+mn-lt"/>
              </a:rPr>
              <a:t>- przedstawiciel Stowarzyszenia Polaków Represjonowanych przez III Rzeszę Zarządu Okręgowego  w Gdańsku;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l-PL" sz="1600" b="1" dirty="0">
                <a:latin typeface="+mn-lt"/>
              </a:rPr>
              <a:t>Bohdan Ancerewicz </a:t>
            </a:r>
            <a:r>
              <a:rPr lang="pl-PL" sz="1600" dirty="0">
                <a:latin typeface="+mn-lt"/>
              </a:rPr>
              <a:t>– przedstawiciel Związku Sybiraków, Oddział w Gdańsku.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0" y="108874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 skład Kolegium do spraw dziedzictwa kulturowo-historycznego wchodzą: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90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1412776"/>
            <a:ext cx="8928992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4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Obsługę organizacyjno-biurową </a:t>
            </a:r>
            <a:r>
              <a:rPr lang="pl-PL" sz="2400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Kolegium </a:t>
            </a:r>
            <a:r>
              <a:rPr lang="pl-PL" sz="24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zapewnia Regionalny Ośrodek Polityki Społecznej. </a:t>
            </a:r>
            <a:endParaRPr lang="pl-PL" sz="2400" dirty="0" smtClean="0">
              <a:solidFill>
                <a:srgbClr val="00000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400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Na </a:t>
            </a:r>
            <a:r>
              <a:rPr lang="pl-PL" sz="24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stronie internetowej ROPS upubliczniona jest informacja </a:t>
            </a:r>
            <a:r>
              <a:rPr lang="pl-PL" sz="2400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/>
            </a:r>
            <a:br>
              <a:rPr lang="pl-PL" sz="2400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</a:br>
            <a:r>
              <a:rPr lang="pl-PL" sz="2400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o </a:t>
            </a:r>
            <a:r>
              <a:rPr lang="pl-PL" sz="2400" dirty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działaniach </a:t>
            </a:r>
            <a:r>
              <a:rPr lang="pl-PL" sz="2400" dirty="0" smtClean="0">
                <a:solidFill>
                  <a:srgbClr val="000000"/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Kolegium: </a:t>
            </a:r>
            <a:endParaRPr lang="pl-PL" sz="2400" dirty="0" smtClean="0">
              <a:solidFill>
                <a:srgbClr val="000000"/>
              </a:solidFill>
              <a:latin typeface="Calibri Light" panose="020F0302020204030204" pitchFamily="34" charset="0"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2400" b="1" u="sng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https://</a:t>
            </a:r>
            <a:r>
              <a:rPr lang="pl-PL" sz="2400" b="1" u="sng" dirty="0" smtClean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ea typeface="Calibri" panose="020F0502020204030204" pitchFamily="34" charset="0"/>
              </a:rPr>
              <a:t>rops.pomorskie.eu/rada-kombatantow-i-osob-represjonowanych-wojewodztwa-pomorskiego</a:t>
            </a:r>
            <a:endParaRPr lang="pl-PL" sz="2400" b="1" dirty="0"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483768" y="260648"/>
            <a:ext cx="666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b="1" dirty="0">
                <a:solidFill>
                  <a:schemeClr val="bg1"/>
                </a:solidFill>
                <a:latin typeface="+mn-lt"/>
              </a:rPr>
              <a:t>Kolegium do spraw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Dziedzictwa 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K</a:t>
            </a:r>
            <a:r>
              <a:rPr lang="pl-PL" b="1" dirty="0" smtClean="0">
                <a:solidFill>
                  <a:schemeClr val="bg1"/>
                </a:solidFill>
                <a:latin typeface="+mn-lt"/>
              </a:rPr>
              <a:t>ulturowo-Historycznego</a:t>
            </a:r>
            <a:endParaRPr lang="pl-PL" b="1" dirty="0">
              <a:solidFill>
                <a:schemeClr val="bg1"/>
              </a:solidFill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37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jekt domyśln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10698</TotalTime>
  <Words>280</Words>
  <Application>Microsoft Office PowerPoint</Application>
  <PresentationFormat>Pokaz na ekranie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1_Projekt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UMWP</cp:lastModifiedBy>
  <cp:revision>709</cp:revision>
  <cp:lastPrinted>2016-08-17T12:33:09Z</cp:lastPrinted>
  <dcterms:created xsi:type="dcterms:W3CDTF">2008-01-08T07:52:50Z</dcterms:created>
  <dcterms:modified xsi:type="dcterms:W3CDTF">2018-12-13T15:10:45Z</dcterms:modified>
</cp:coreProperties>
</file>