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37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Dzieci do lat 3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2E-4024-A07A-13BA5FF3DB19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2E-4024-A07A-13BA5FF3DB1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2E-4024-A07A-13BA5FF3DB19}"/>
                </c:ext>
              </c:extLst>
            </c:dLbl>
            <c:dLbl>
              <c:idx val="1"/>
              <c:layout>
                <c:manualLayout>
                  <c:x val="0.14954433219629154"/>
                  <c:y val="0.12661008477233682"/>
                </c:manualLayout>
              </c:layout>
              <c:tx>
                <c:rich>
                  <a:bodyPr/>
                  <a:lstStyle/>
                  <a:p>
                    <a:fld id="{9F3A7375-FE61-4671-B2ED-CEA275C4C77D}" type="PERCENTAGE">
                      <a:rPr lang="en-US" sz="2400" smtClean="0"/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2E-4024-A07A-13BA5FF3D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1">
                  <c:v>Dzieci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34611</c:v>
                </c:pt>
                <c:pt idx="1">
                  <c:v>1828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6-4497-A8EA-411CF72145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497314765589283E-2"/>
                  <c:y val="1.8398245985938217E-2"/>
                </c:manualLayout>
              </c:layout>
              <c:tx>
                <c:rich>
                  <a:bodyPr/>
                  <a:lstStyle/>
                  <a:p>
                    <a:fld id="{70F331D8-EFE5-421F-A4D6-6C817B2BD900}" type="VALUE">
                      <a:rPr lang="en-US" sz="2000" spc="0" smtClean="0">
                        <a:latin typeface="Verdana Pro Cond SemiBold" panose="020B0706030504040204" pitchFamily="34" charset="0"/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7F-4B97-A5B2-697D822EBFF0}"/>
                </c:ext>
              </c:extLst>
            </c:dLbl>
            <c:dLbl>
              <c:idx val="1"/>
              <c:layout>
                <c:manualLayout>
                  <c:x val="-7.3343898108127921E-3"/>
                  <c:y val="4.4028072357974901E-2"/>
                </c:manualLayout>
              </c:layout>
              <c:tx>
                <c:rich>
                  <a:bodyPr/>
                  <a:lstStyle/>
                  <a:p>
                    <a:fld id="{C2259820-71B4-4C65-9277-10F06B29AD80}" type="VALUE">
                      <a:rPr lang="en-US" sz="2000" b="1" smtClean="0">
                        <a:latin typeface="Verdana Pro Cond SemiBold" panose="020B0706030504040204" pitchFamily="34" charset="0"/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C7F-4B97-A5B2-697D822EB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193</c:v>
                </c:pt>
                <c:pt idx="1">
                  <c:v>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F-4B97-A5B2-697D822EBF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5484376"/>
        <c:axId val="305482408"/>
      </c:lineChart>
      <c:catAx>
        <c:axId val="30548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5482408"/>
        <c:crosses val="autoZero"/>
        <c:auto val="1"/>
        <c:lblAlgn val="ctr"/>
        <c:lblOffset val="100"/>
        <c:noMultiLvlLbl val="0"/>
      </c:catAx>
      <c:valAx>
        <c:axId val="305482408"/>
        <c:scaling>
          <c:orientation val="minMax"/>
          <c:max val="28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548437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73029356764764E-2"/>
          <c:y val="3.6114627263393123E-2"/>
          <c:w val="0.93003777066929139"/>
          <c:h val="0.77267139685830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[tys.]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149.6</c:v>
                </c:pt>
                <c:pt idx="1">
                  <c:v>114.6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0-4643-8B56-2CE06588F9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Przewidywany wydatek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1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0-4643-8B56-2CE06588F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3325384"/>
        <c:axId val="303325712"/>
      </c:barChart>
      <c:catAx>
        <c:axId val="30332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3325712"/>
        <c:crosses val="autoZero"/>
        <c:auto val="1"/>
        <c:lblAlgn val="ctr"/>
        <c:lblOffset val="100"/>
        <c:noMultiLvlLbl val="0"/>
      </c:catAx>
      <c:valAx>
        <c:axId val="3033257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3325384"/>
        <c:crosses val="autoZero"/>
        <c:crossBetween val="between"/>
        <c:majorUnit val="4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52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01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0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84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68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17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26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57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8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2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57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84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9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6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7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C7BF-16B9-4725-A56A-511B54BDC551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4146-A5B2-432F-86C1-E8D336992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25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34E1B8-A4F7-44EE-8ED9-67CE731D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90" y="227248"/>
            <a:ext cx="2957219" cy="34357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C987408-B9EB-413E-9E7A-5EFAF17C274A}"/>
              </a:ext>
            </a:extLst>
          </p:cNvPr>
          <p:cNvSpPr txBox="1"/>
          <p:nvPr/>
        </p:nvSpPr>
        <p:spPr>
          <a:xfrm>
            <a:off x="1045233" y="4115381"/>
            <a:ext cx="10101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Microsoft PhagsPa" panose="020B0502040204020203" pitchFamily="34" charset="0"/>
              </a:rPr>
              <a:t>BON OPIEKUŃCZY W GMINIE ŻUKOWO</a:t>
            </a: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algn="ctr"/>
            <a:r>
              <a:rPr lang="pl-PL" sz="3600" b="1" dirty="0">
                <a:latin typeface="Microsoft PhagsPa" panose="020B0502040204020203" pitchFamily="34" charset="0"/>
              </a:rPr>
              <a:t>PREZENTACJA: EWA PIECZORA</a:t>
            </a:r>
            <a:br>
              <a:rPr lang="pl-PL" sz="3600" b="1" dirty="0">
                <a:latin typeface="Microsoft PhagsPa" panose="020B0502040204020203" pitchFamily="34" charset="0"/>
              </a:rPr>
            </a:br>
            <a:r>
              <a:rPr lang="pl-PL" sz="3600" b="1" dirty="0">
                <a:latin typeface="Microsoft PhagsPa" panose="020B0502040204020203" pitchFamily="34" charset="0"/>
              </a:rPr>
              <a:t>KIEROWNIK REFERATU OŚWIATY I ZDROWIA</a:t>
            </a:r>
          </a:p>
        </p:txBody>
      </p:sp>
    </p:spTree>
    <p:extLst>
      <p:ext uri="{BB962C8B-B14F-4D97-AF65-F5344CB8AC3E}">
        <p14:creationId xmlns:p14="http://schemas.microsoft.com/office/powerpoint/2010/main" val="23421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6A81DF-0991-4382-91A4-AA341B361CAC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1E6D00-31EC-4052-A681-EFEDF53EB18F}"/>
              </a:ext>
            </a:extLst>
          </p:cNvPr>
          <p:cNvSpPr txBox="1"/>
          <p:nvPr/>
        </p:nvSpPr>
        <p:spPr>
          <a:xfrm>
            <a:off x="2871387" y="1533465"/>
            <a:ext cx="81441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Microsoft PhagsPa" panose="020B0502040204020203" pitchFamily="34" charset="0"/>
              </a:rPr>
              <a:t>ŚWIADCZENIE PRZYSŁUGUJE RÓWNIEŻ RODZICOM, JEŻELI: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JEDEN LUB DWOJE RODZICÓW NIE JEST ZATRUDNIONY Z POWODU: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CIĘŻKIEJ CHOROBY LUB NIEPEŁNOSPRAWNOŚCI,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KONTYNUOWANIA NAUKI W SYSTEMIE DZIENNYM, KTÓRY UTRUDNIA SPRAWOWANIE OPIEKI NAD DZIECKIEM,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ODBYWANIA STAŻU, BRANIA UDZIAŁU W PRZYGOTOWANIU ZAWODOWYM ITP.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JEDEN Z RODZICÓW NIE JEST ZATRUDNIONY Z POWODU: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SPRAWOWANIA OPIEKI NAD DZIECKIEM NIEPEŁNOSPRAWNYM,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PRZEBYWA W ARESZCIE ŚLEDCZYM LUB ZAKŁADZIE KARNYM.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sz="2000" b="1" dirty="0">
              <a:latin typeface="Microsoft PhagsPa" panose="020B0502040204020203" pitchFamily="34" charset="0"/>
            </a:endParaRPr>
          </a:p>
          <a:p>
            <a:pPr algn="just"/>
            <a:r>
              <a:rPr lang="pl-PL" sz="2000" b="1" dirty="0">
                <a:latin typeface="Microsoft PhagsPa" panose="020B0502040204020203" pitchFamily="34" charset="0"/>
              </a:rPr>
              <a:t>ŚWIADCZENIE PRZYSŁUGUJE RÓWNIEŻ OSOBIE SAMOTNIE WYCHOWUJĄCEJ DZIECKO.</a:t>
            </a:r>
          </a:p>
        </p:txBody>
      </p:sp>
    </p:spTree>
    <p:extLst>
      <p:ext uri="{BB962C8B-B14F-4D97-AF65-F5344CB8AC3E}">
        <p14:creationId xmlns:p14="http://schemas.microsoft.com/office/powerpoint/2010/main" val="89708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41C090-B844-4BAD-95FC-1BC81AF80CD1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77D84C-DE5D-4FAC-B195-CD927E3D08D2}"/>
              </a:ext>
            </a:extLst>
          </p:cNvPr>
          <p:cNvSpPr txBox="1"/>
          <p:nvPr/>
        </p:nvSpPr>
        <p:spPr>
          <a:xfrm>
            <a:off x="2888478" y="1709159"/>
            <a:ext cx="7511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latin typeface="Microsoft PhagsPa" panose="020B0502040204020203" pitchFamily="34" charset="0"/>
              </a:rPr>
              <a:t>ŚWIADCZENIE JEST FINANSOWANE Z BUDŻETU GMINY ŻUKOWO I PRZYSŁUGUJE NA KAŻDE DZIECKO W WIEKU DO LAT 3.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Microsoft PhagsPa" panose="020B0502040204020203" pitchFamily="34" charset="0"/>
              </a:rPr>
              <a:t>W MIESIĄCU, W KTÓRYM DZIECKO KOŃCZY TRZY LATA, ŚWIADCZENIE PRZYSŁUGUJE W PEŁNEJ WYSOKOŚCI,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Microsoft PhagsPa" panose="020B0502040204020203" pitchFamily="34" charset="0"/>
              </a:rPr>
              <a:t>BON OPIEKUŃCZY WYPŁACANY JEST ZA TRZY MIESIĄCE Z DOŁU.</a:t>
            </a:r>
          </a:p>
        </p:txBody>
      </p:sp>
    </p:spTree>
    <p:extLst>
      <p:ext uri="{BB962C8B-B14F-4D97-AF65-F5344CB8AC3E}">
        <p14:creationId xmlns:p14="http://schemas.microsoft.com/office/powerpoint/2010/main" val="13042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41C090-B844-4BAD-95FC-1BC81AF80CD1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77D84C-DE5D-4FAC-B195-CD927E3D08D2}"/>
              </a:ext>
            </a:extLst>
          </p:cNvPr>
          <p:cNvSpPr txBox="1"/>
          <p:nvPr/>
        </p:nvSpPr>
        <p:spPr>
          <a:xfrm>
            <a:off x="2002080" y="1796431"/>
            <a:ext cx="81878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Microsoft PhagsPa" panose="020B0502040204020203" pitchFamily="34" charset="0"/>
              </a:rPr>
              <a:t>MIESIĘCZNA WYSOKOŚĆ ŚWIADCZENIA WYNOSI:</a:t>
            </a: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Microsoft PhagsPa" panose="020B0502040204020203" pitchFamily="34" charset="0"/>
              </a:rPr>
              <a:t>ZA DZIECKO W ŻŁOBKU: 200 ZŁ/MC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Microsoft PhagsPa" panose="020B0502040204020203" pitchFamily="34" charset="0"/>
              </a:rPr>
              <a:t>ZA DZIECKO W KLUBIE DZIECIĘCYM: 100 ZŁ/MC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92684DD-BC17-47E6-B53E-69A7E0F1AC84}"/>
              </a:ext>
            </a:extLst>
          </p:cNvPr>
          <p:cNvSpPr txBox="1"/>
          <p:nvPr/>
        </p:nvSpPr>
        <p:spPr>
          <a:xfrm>
            <a:off x="2002079" y="4455705"/>
            <a:ext cx="81878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Microsoft PhagsPa" panose="020B0502040204020203" pitchFamily="34" charset="0"/>
              </a:rPr>
              <a:t>NA ROK 2019 PLANOWANY JEST WZROST WYSOKOŚCI BONU O 20 ZŁ/MC:</a:t>
            </a: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Microsoft PhagsPa" panose="020B0502040204020203" pitchFamily="34" charset="0"/>
              </a:rPr>
              <a:t>ZA DZIECKO W ŻŁOBKU: 220 ZŁ/MC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Microsoft PhagsPa" panose="020B0502040204020203" pitchFamily="34" charset="0"/>
              </a:rPr>
              <a:t>ZA DZIECKO W KLUBIE DZIECIĘCYM: 120 ZŁ/MC</a:t>
            </a:r>
          </a:p>
        </p:txBody>
      </p:sp>
    </p:spTree>
    <p:extLst>
      <p:ext uri="{BB962C8B-B14F-4D97-AF65-F5344CB8AC3E}">
        <p14:creationId xmlns:p14="http://schemas.microsoft.com/office/powerpoint/2010/main" val="248049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41C090-B844-4BAD-95FC-1BC81AF80CD1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77D84C-DE5D-4FAC-B195-CD927E3D08D2}"/>
              </a:ext>
            </a:extLst>
          </p:cNvPr>
          <p:cNvSpPr txBox="1"/>
          <p:nvPr/>
        </p:nvSpPr>
        <p:spPr>
          <a:xfrm>
            <a:off x="2697565" y="1778049"/>
            <a:ext cx="8628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W ROKU 2017 BONEM OPIEKUŃCZYM OBJĘTO 161 DZIECI NA ŁĄCZNĄ KWOTĘ 149.600,00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b="1" dirty="0">
              <a:latin typeface="Microsoft PhagsPa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>
                <a:latin typeface="Microsoft PhagsPa" panose="020B0502040204020203" pitchFamily="34" charset="0"/>
              </a:rPr>
              <a:t>NA DZIEŃ 1 WRZEŚNIA 2018 ROKU ŚWIADCZENIE BON OPIEKUŃCZY UZYSKAŁO 147 DZIECI NA ŁĄCZNĄ KWOTĘ 114.575,18 ZŁ</a:t>
            </a:r>
          </a:p>
        </p:txBody>
      </p:sp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36089FDE-178A-4AF6-B118-C25BC3D43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931240"/>
              </p:ext>
            </p:extLst>
          </p:nvPr>
        </p:nvGraphicFramePr>
        <p:xfrm>
          <a:off x="3050875" y="3906822"/>
          <a:ext cx="6763109" cy="302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15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34E1B8-A4F7-44EE-8ED9-67CE731D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90" y="227248"/>
            <a:ext cx="2957219" cy="34357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C987408-B9EB-413E-9E7A-5EFAF17C274A}"/>
              </a:ext>
            </a:extLst>
          </p:cNvPr>
          <p:cNvSpPr txBox="1"/>
          <p:nvPr/>
        </p:nvSpPr>
        <p:spPr>
          <a:xfrm>
            <a:off x="1045233" y="4115381"/>
            <a:ext cx="101015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Microsoft PhagsPa" panose="020B0502040204020203" pitchFamily="34" charset="0"/>
              </a:rPr>
              <a:t>DZIĘKUJĘ ZA UWAGĘ</a:t>
            </a:r>
          </a:p>
          <a:p>
            <a:pPr algn="ctr"/>
            <a:endParaRPr lang="pl-PL" sz="2000" b="1" dirty="0">
              <a:latin typeface="Microsoft PhagsPa" panose="020B0502040204020203" pitchFamily="34" charset="0"/>
            </a:endParaRPr>
          </a:p>
          <a:p>
            <a:pPr algn="ctr"/>
            <a:r>
              <a:rPr lang="pl-PL" sz="3200" b="1" dirty="0">
                <a:latin typeface="Microsoft PhagsPa" panose="020B0502040204020203" pitchFamily="34" charset="0"/>
              </a:rPr>
              <a:t>EWA PIECZORA</a:t>
            </a:r>
            <a:br>
              <a:rPr lang="pl-PL" sz="3200" b="1" dirty="0">
                <a:latin typeface="Microsoft PhagsPa" panose="020B0502040204020203" pitchFamily="34" charset="0"/>
              </a:rPr>
            </a:br>
            <a:r>
              <a:rPr lang="pl-PL" sz="3200" b="1" dirty="0">
                <a:latin typeface="Microsoft PhagsPa" panose="020B0502040204020203" pitchFamily="34" charset="0"/>
              </a:rPr>
              <a:t>KIEROWNIK REFERATU OŚWIATY I ZDROWIA</a:t>
            </a:r>
          </a:p>
          <a:p>
            <a:pPr algn="ctr"/>
            <a:r>
              <a:rPr lang="pl-PL" sz="3200" b="1" dirty="0">
                <a:latin typeface="Microsoft PhagsPa" panose="020B0502040204020203" pitchFamily="34" charset="0"/>
              </a:rPr>
              <a:t>URZĘDU GMINY W ŻUKOWIE</a:t>
            </a:r>
          </a:p>
        </p:txBody>
      </p:sp>
    </p:spTree>
    <p:extLst>
      <p:ext uri="{BB962C8B-B14F-4D97-AF65-F5344CB8AC3E}">
        <p14:creationId xmlns:p14="http://schemas.microsoft.com/office/powerpoint/2010/main" val="18790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395EBC-F03D-4459-8DE7-6B732D65C74C}"/>
              </a:ext>
            </a:extLst>
          </p:cNvPr>
          <p:cNvSpPr txBox="1"/>
          <p:nvPr/>
        </p:nvSpPr>
        <p:spPr>
          <a:xfrm>
            <a:off x="3891185" y="429819"/>
            <a:ext cx="440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GMINA ŻUKOWO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52CDAC-17C4-4465-8B7E-3F781E367B4B}"/>
              </a:ext>
            </a:extLst>
          </p:cNvPr>
          <p:cNvSpPr txBox="1"/>
          <p:nvPr/>
        </p:nvSpPr>
        <p:spPr>
          <a:xfrm>
            <a:off x="2897024" y="1709159"/>
            <a:ext cx="7981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LICZBA MIESZKAŃCÓW: 36.439</a:t>
            </a:r>
          </a:p>
          <a:p>
            <a:endParaRPr lang="pl-PL" sz="3200" b="1" dirty="0">
              <a:latin typeface="Microsoft PhagsP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LICZBA DZIECI DO LAT TRZECH: 1.828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3A719398-E7F8-45C7-A663-7489D2569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85652"/>
              </p:ext>
            </p:extLst>
          </p:nvPr>
        </p:nvGraphicFramePr>
        <p:xfrm>
          <a:off x="3501401" y="3579182"/>
          <a:ext cx="5189197" cy="298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73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32C8E50-62A5-4303-8124-8EEB39DD603C}"/>
              </a:ext>
            </a:extLst>
          </p:cNvPr>
          <p:cNvSpPr txBox="1"/>
          <p:nvPr/>
        </p:nvSpPr>
        <p:spPr>
          <a:xfrm>
            <a:off x="2897024" y="1709159"/>
            <a:ext cx="79817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ŻŁOBKÓW: 7</a:t>
            </a:r>
          </a:p>
          <a:p>
            <a:endParaRPr lang="pl-PL" sz="2000" b="1" dirty="0">
              <a:latin typeface="Microsoft PhagsP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KLUBÓW DZIECIĘCYCH: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latin typeface="Microsoft PhagsP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MIEJSC W PLACÓWKACH: 193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AB7085-686F-4A22-A083-1A35813D5B7D}"/>
              </a:ext>
            </a:extLst>
          </p:cNvPr>
          <p:cNvSpPr txBox="1"/>
          <p:nvPr/>
        </p:nvSpPr>
        <p:spPr>
          <a:xfrm>
            <a:off x="3891185" y="429819"/>
            <a:ext cx="440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2138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32C8E50-62A5-4303-8124-8EEB39DD603C}"/>
              </a:ext>
            </a:extLst>
          </p:cNvPr>
          <p:cNvSpPr txBox="1"/>
          <p:nvPr/>
        </p:nvSpPr>
        <p:spPr>
          <a:xfrm>
            <a:off x="2897024" y="1709159"/>
            <a:ext cx="79817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ŻŁOBKÓW: 7</a:t>
            </a:r>
          </a:p>
          <a:p>
            <a:endParaRPr lang="pl-PL" sz="2000" b="1" dirty="0">
              <a:latin typeface="Microsoft PhagsP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KLUBÓW DZIECIĘCYCH: 4 </a:t>
            </a:r>
          </a:p>
          <a:p>
            <a:pPr algn="r"/>
            <a:r>
              <a:rPr lang="pl-PL" sz="2000" b="1" dirty="0">
                <a:latin typeface="Microsoft PhagsPa" panose="020B0502040204020203" pitchFamily="34" charset="0"/>
              </a:rPr>
              <a:t>SPADEK 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latin typeface="Microsoft PhagsPa" panose="020B0502040204020203" pitchFamily="34" charset="0"/>
              </a:rPr>
              <a:t>ILOŚĆ MIEJSC W PLACÓWKACH: 271</a:t>
            </a:r>
          </a:p>
          <a:p>
            <a:pPr algn="r"/>
            <a:r>
              <a:rPr lang="pl-PL" sz="2000" b="1" dirty="0">
                <a:latin typeface="Microsoft PhagsPa" panose="020B0502040204020203" pitchFamily="34" charset="0"/>
              </a:rPr>
              <a:t>WZROST O 78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AB7085-686F-4A22-A083-1A35813D5B7D}"/>
              </a:ext>
            </a:extLst>
          </p:cNvPr>
          <p:cNvSpPr txBox="1"/>
          <p:nvPr/>
        </p:nvSpPr>
        <p:spPr>
          <a:xfrm>
            <a:off x="3891185" y="429819"/>
            <a:ext cx="440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2018</a:t>
            </a:r>
          </a:p>
        </p:txBody>
      </p:sp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6E7CB30F-6EC5-4A86-894F-651A369B2410}"/>
              </a:ext>
            </a:extLst>
          </p:cNvPr>
          <p:cNvSpPr/>
          <p:nvPr/>
        </p:nvSpPr>
        <p:spPr>
          <a:xfrm>
            <a:off x="10469881" y="3433313"/>
            <a:ext cx="175116" cy="310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D0552F07-6804-4A39-BB5D-8BE09E504554}"/>
              </a:ext>
            </a:extLst>
          </p:cNvPr>
          <p:cNvSpPr/>
          <p:nvPr/>
        </p:nvSpPr>
        <p:spPr>
          <a:xfrm rot="10800000">
            <a:off x="9609826" y="2606467"/>
            <a:ext cx="169653" cy="35239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67BEAEC-17FF-4080-89A6-30EAB03F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34739"/>
              </p:ext>
            </p:extLst>
          </p:nvPr>
        </p:nvGraphicFramePr>
        <p:xfrm>
          <a:off x="2760071" y="4202149"/>
          <a:ext cx="6671857" cy="265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297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44A83BB-5D60-46BD-97CE-42644D659274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C62BA0-A2D7-4B6A-9D22-60BF0E189FD1}"/>
              </a:ext>
            </a:extLst>
          </p:cNvPr>
          <p:cNvSpPr txBox="1"/>
          <p:nvPr/>
        </p:nvSpPr>
        <p:spPr>
          <a:xfrm>
            <a:off x="2888478" y="1709159"/>
            <a:ext cx="8511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latin typeface="Microsoft PhagsPa" panose="020B0502040204020203" pitchFamily="34" charset="0"/>
              </a:rPr>
              <a:t>GŁÓWNYM ZAŁOŻENIEM BONU OPIEKUŃCZEGO JEST AKTYWIZACJA ZAWODOWA RODZICÓW, BĘDĄCYCH MIESZKAŃCAMI GMINY ŻUKOWO. CHCIELIŚMY, ABY RODZICE NIE REZYGNOWALI W CAŁOŚCI Z KARIERY ZAWODOWEJ I NIE PODPORZĄDKOWYWALI 100% SWOJEGO CZASU WYŁĄCZNIE OPIECE NAD MAŁYMI DZIEĆMI.</a:t>
            </a:r>
          </a:p>
        </p:txBody>
      </p:sp>
    </p:spTree>
    <p:extLst>
      <p:ext uri="{BB962C8B-B14F-4D97-AF65-F5344CB8AC3E}">
        <p14:creationId xmlns:p14="http://schemas.microsoft.com/office/powerpoint/2010/main" val="234699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4EB81EA-7257-4CF0-9937-D641F13DECAD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ED42B6-C427-4C26-9225-7788A6581DF9}"/>
              </a:ext>
            </a:extLst>
          </p:cNvPr>
          <p:cNvSpPr txBox="1"/>
          <p:nvPr/>
        </p:nvSpPr>
        <p:spPr>
          <a:xfrm>
            <a:off x="2888478" y="1709159"/>
            <a:ext cx="7704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latin typeface="Microsoft PhagsPa" panose="020B0502040204020203" pitchFamily="34" charset="0"/>
              </a:rPr>
              <a:t>BON OPIEKUŃCZY PRZYZNAWANY JEST PO NA WNIOSEK. PRZYSŁUGUJE RODZICOM, OPIEKUNOWI  FAKTYCZNEMU  DZIECKA  ALBO  OPIEKUNOWI PRAWNEMU DZIECKA, SPRAWUJĄCYM OSOBISTĄ OPIEKĘ NAD DZIECKIEM W WIEKU DO LAT 3, SPEŁNIAJĄCYM ODPOWIEDNIE KRYTERIA.</a:t>
            </a:r>
          </a:p>
          <a:p>
            <a:pPr algn="just"/>
            <a:endParaRPr lang="pl-PL" sz="2800" b="1" dirty="0">
              <a:latin typeface="Microsoft PhagsPa" panose="020B0502040204020203" pitchFamily="34" charset="0"/>
            </a:endParaRPr>
          </a:p>
          <a:p>
            <a:pPr algn="just"/>
            <a:endParaRPr lang="pl-PL" sz="2800" b="1" dirty="0">
              <a:latin typeface="Microsoft PhagsPa" panose="020B0502040204020203" pitchFamily="34" charset="0"/>
            </a:endParaRPr>
          </a:p>
          <a:p>
            <a:pPr algn="ctr"/>
            <a:r>
              <a:rPr lang="pl-PL" sz="2000" b="1" dirty="0">
                <a:latin typeface="Microsoft PhagsPa" panose="020B0502040204020203" pitchFamily="34" charset="0"/>
              </a:rPr>
              <a:t>w dalszej części prezentacji używany będzie zwrot </a:t>
            </a:r>
            <a:r>
              <a:rPr lang="pl-PL" sz="2000" b="1" i="1" dirty="0">
                <a:latin typeface="Microsoft PhagsPa" panose="020B0502040204020203" pitchFamily="34" charset="0"/>
              </a:rPr>
              <a:t>rodzic</a:t>
            </a:r>
            <a:r>
              <a:rPr lang="pl-PL" sz="2000" b="1" dirty="0">
                <a:latin typeface="Microsoft PhagsPa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69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E634318-663A-488C-AB63-2F2B472983B2}"/>
              </a:ext>
            </a:extLst>
          </p:cNvPr>
          <p:cNvSpPr txBox="1"/>
          <p:nvPr/>
        </p:nvSpPr>
        <p:spPr>
          <a:xfrm>
            <a:off x="3777241" y="429819"/>
            <a:ext cx="46375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  <a:p>
            <a:pPr algn="ctr"/>
            <a:r>
              <a:rPr lang="pl-PL" sz="2800" b="1" u="sng" dirty="0">
                <a:latin typeface="Microsoft PhagsPa" panose="020B0502040204020203" pitchFamily="34" charset="0"/>
              </a:rPr>
              <a:t>WYMAGANIA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C80471-2798-4664-92CA-4026242F44FC}"/>
              </a:ext>
            </a:extLst>
          </p:cNvPr>
          <p:cNvSpPr txBox="1"/>
          <p:nvPr/>
        </p:nvSpPr>
        <p:spPr>
          <a:xfrm>
            <a:off x="2888478" y="1709159"/>
            <a:ext cx="76143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b="1" dirty="0">
              <a:latin typeface="Microsoft PhagsPa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Microsoft PhagsPa" panose="020B0502040204020203" pitchFamily="34" charset="0"/>
              </a:rPr>
              <a:t>DZIECKO MUSI UCZĘSZCZAĆ DO ŻŁOBKA LUB KLUBU DZIECIĘCEGO,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Microsoft PhagsPa" panose="020B0502040204020203" pitchFamily="34" charset="0"/>
              </a:rPr>
              <a:t>OPIEKUNOWIE MUSZĄ BYĆ AKTYWNI ZAWODOWO,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Microsoft PhagsPa" panose="020B0502040204020203" pitchFamily="34" charset="0"/>
              </a:rPr>
              <a:t>RODZINA MUSI ZAMIESZKIWAĆ NA TERENIE GMINY ŻUKOWO.</a:t>
            </a:r>
          </a:p>
        </p:txBody>
      </p:sp>
    </p:spTree>
    <p:extLst>
      <p:ext uri="{BB962C8B-B14F-4D97-AF65-F5344CB8AC3E}">
        <p14:creationId xmlns:p14="http://schemas.microsoft.com/office/powerpoint/2010/main" val="415803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14523F-B93C-4C1A-AD79-7C909FCFDEA1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038AF7-0AD3-40A7-997F-612358C8F386}"/>
              </a:ext>
            </a:extLst>
          </p:cNvPr>
          <p:cNvSpPr txBox="1"/>
          <p:nvPr/>
        </p:nvSpPr>
        <p:spPr>
          <a:xfrm>
            <a:off x="2888478" y="1709159"/>
            <a:ext cx="7511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latin typeface="Microsoft PhagsPa" panose="020B0502040204020203" pitchFamily="34" charset="0"/>
              </a:rPr>
              <a:t>UCZĘSZCZANIE DZIECKA DO ŻŁOBKA LUB KLUBU DZIECIĘCEGO USTALAMY NA PODSTAWIE UMOWY NA OPIEKĘ NAD DZIECKIEM Z PLACÓWKĄ DO KTÓREJ UCZĘSZCZA, A NASTĘPNIE ZA POMOCĄ PORTALU EMP@TIA WERYFIKUJEMY CZY DANY ŻŁOBEK/KLUB JEST WPISANY DO REJESTRU.</a:t>
            </a:r>
          </a:p>
          <a:p>
            <a:pPr algn="just"/>
            <a:endParaRPr lang="pl-PL" sz="2800" b="1" dirty="0">
              <a:latin typeface="Microsoft PhagsPa" panose="020B0502040204020203" pitchFamily="34" charset="0"/>
            </a:endParaRPr>
          </a:p>
          <a:p>
            <a:pPr algn="ctr"/>
            <a:r>
              <a:rPr lang="pl-PL" sz="2800" b="1" i="1" dirty="0">
                <a:latin typeface="Microsoft PhagsPa" panose="020B0502040204020203" pitchFamily="34" charset="0"/>
              </a:rPr>
              <a:t>empatia.mpips.gov.pl</a:t>
            </a:r>
          </a:p>
        </p:txBody>
      </p:sp>
    </p:spTree>
    <p:extLst>
      <p:ext uri="{BB962C8B-B14F-4D97-AF65-F5344CB8AC3E}">
        <p14:creationId xmlns:p14="http://schemas.microsoft.com/office/powerpoint/2010/main" val="175111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75187-DDCC-4006-880F-36E8C14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429819"/>
            <a:ext cx="1873488" cy="2176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F0598B5-B385-4160-A073-0C0A2ADDB70B}"/>
              </a:ext>
            </a:extLst>
          </p:cNvPr>
          <p:cNvSpPr txBox="1"/>
          <p:nvPr/>
        </p:nvSpPr>
        <p:spPr>
          <a:xfrm>
            <a:off x="3777241" y="429819"/>
            <a:ext cx="46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Microsoft PhagsPa" panose="020B0502040204020203" pitchFamily="34" charset="0"/>
              </a:rPr>
              <a:t>BON OPIEKUŃCZY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F3977F-5426-4AAD-8AD0-B321188DEA77}"/>
              </a:ext>
            </a:extLst>
          </p:cNvPr>
          <p:cNvSpPr txBox="1"/>
          <p:nvPr/>
        </p:nvSpPr>
        <p:spPr>
          <a:xfrm>
            <a:off x="2546648" y="1709159"/>
            <a:ext cx="869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latin typeface="Microsoft PhagsPa" panose="020B0502040204020203" pitchFamily="34" charset="0"/>
              </a:rPr>
              <a:t>AKTYWNOŚĆ ZAWODOWA RODZICA OZNACZA ZATRUDNIENIE I WYKONYWANIE CZYNNIE PRACY ZAWODOWEJ LUB WYKONYWANIE INNEJ PRACY ZAROBKOWEJ, CO OZNACZA RÓWNIEŻ WYKONYWANIE PRACY NA PODSTAWIE STOSUNKU PRACY, STOSUNKU SŁUŻBOWEGO, UMOWY O PRACĘ NAKŁADCZĄ ORAZ WYKONYWANIE PRACY LUB ŚWIADCZENIE USŁUG NA PODSTAWIE UMOWY AGENCYJNEJ, UMOWY ZLECENIA, UMOWY O DZIEŁO, ALBO W OKRESIE CZŁONKOSTWA W ROLNICZEJ SPÓŁDZIELNI PRODUKCYJNEJ, SPÓŁDZIELNI KÓŁEK ROLNICZYCH LUB SPÓŁDZIELNI USŁUG ROLNICZYCH, A TAKŻE PROWADZENIE POZAROLNICZEJ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3279969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660</TotalTime>
  <Words>520</Words>
  <Application>Microsoft Office PowerPoint</Application>
  <PresentationFormat>Panoramiczny</PresentationFormat>
  <Paragraphs>76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Microsoft PhagsPa</vt:lpstr>
      <vt:lpstr>Rockwell</vt:lpstr>
      <vt:lpstr>Verdana Pro Cond SemiBold</vt:lpstr>
      <vt:lpstr>Damask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Trznadel</dc:creator>
  <cp:lastModifiedBy>Mateusz Trznadel</cp:lastModifiedBy>
  <cp:revision>49</cp:revision>
  <dcterms:created xsi:type="dcterms:W3CDTF">2018-09-24T10:15:44Z</dcterms:created>
  <dcterms:modified xsi:type="dcterms:W3CDTF">2018-09-26T07:16:50Z</dcterms:modified>
</cp:coreProperties>
</file>