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33" r:id="rId2"/>
    <p:sldId id="445" r:id="rId3"/>
    <p:sldId id="463" r:id="rId4"/>
    <p:sldId id="257" r:id="rId5"/>
    <p:sldId id="292" r:id="rId6"/>
    <p:sldId id="465" r:id="rId7"/>
    <p:sldId id="462" r:id="rId8"/>
    <p:sldId id="366" r:id="rId9"/>
    <p:sldId id="425" r:id="rId10"/>
    <p:sldId id="443" r:id="rId11"/>
    <p:sldId id="365" r:id="rId12"/>
    <p:sldId id="421" r:id="rId13"/>
    <p:sldId id="440" r:id="rId14"/>
    <p:sldId id="422" r:id="rId15"/>
    <p:sldId id="423" r:id="rId16"/>
    <p:sldId id="414" r:id="rId17"/>
    <p:sldId id="395" r:id="rId18"/>
    <p:sldId id="441" r:id="rId19"/>
    <p:sldId id="394" r:id="rId20"/>
    <p:sldId id="345" r:id="rId21"/>
    <p:sldId id="399" r:id="rId22"/>
    <p:sldId id="393" r:id="rId23"/>
    <p:sldId id="400" r:id="rId24"/>
    <p:sldId id="464" r:id="rId25"/>
    <p:sldId id="315" r:id="rId26"/>
    <p:sldId id="401" r:id="rId27"/>
    <p:sldId id="402" r:id="rId28"/>
    <p:sldId id="405" r:id="rId29"/>
    <p:sldId id="407" r:id="rId30"/>
    <p:sldId id="408" r:id="rId31"/>
    <p:sldId id="409" r:id="rId32"/>
    <p:sldId id="359" r:id="rId33"/>
    <p:sldId id="334" r:id="rId34"/>
    <p:sldId id="33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61"/>
    <a:srgbClr val="FFE54F"/>
    <a:srgbClr val="FFE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0" autoAdjust="0"/>
    <p:restoredTop sz="95102" autoAdjust="0"/>
  </p:normalViewPr>
  <p:slideViewPr>
    <p:cSldViewPr snapToGrid="0" snapToObjects="1">
      <p:cViewPr varScale="1">
        <p:scale>
          <a:sx n="65" d="100"/>
          <a:sy n="65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00B14-A12D-9745-8501-E0349EAD4193}" type="datetimeFigureOut">
              <a:rPr lang="en-US" smtClean="0"/>
              <a:t>9/30/2020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AEA3-7849-8542-9FF1-B61EDCC484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45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67B09-711C-B049-90A7-FB8C587AB0DA}" type="datetimeFigureOut">
              <a:rPr lang="en-US" smtClean="0"/>
              <a:t>9/30/2020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DFD82-81D3-2744-A2B4-452201AC9B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78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DDE2C-CAC4-7740-ADBF-94367CEBF42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76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DDE2C-CAC4-7740-ADBF-94367CEBF42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07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DFD82-81D3-2744-A2B4-452201AC9BF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51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DFD82-81D3-2744-A2B4-452201AC9BF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6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ECE9A-2F6E-054D-9F64-A79B131F7C9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90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DFD82-81D3-2744-A2B4-452201AC9BF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63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DFD82-81D3-2744-A2B4-452201AC9BFF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80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DFD82-81D3-2744-A2B4-452201AC9BFF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77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mayer-johnson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852" y="115460"/>
            <a:ext cx="8779026" cy="20035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CA" sz="3600" dirty="0">
                <a:solidFill>
                  <a:srgbClr val="3366FF"/>
                </a:solidFill>
              </a:rPr>
              <a:t>Parenting Paradigm</a:t>
            </a:r>
            <a:r>
              <a:rPr lang="en-CA" sz="36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3600" dirty="0">
                <a:solidFill>
                  <a:srgbClr val="FFE54F"/>
                </a:solidFill>
                <a:latin typeface="Noteworthy Light"/>
                <a:cs typeface="Noteworthy Light"/>
              </a:rPr>
              <a:t>prezentuje</a:t>
            </a:r>
            <a:r>
              <a:rPr lang="pl-PL" sz="3400" b="1" dirty="0">
                <a:solidFill>
                  <a:schemeClr val="tx2"/>
                </a:solidFill>
              </a:rPr>
              <a:t/>
            </a:r>
            <a:br>
              <a:rPr lang="pl-PL" sz="3400" b="1" dirty="0">
                <a:solidFill>
                  <a:schemeClr val="tx2"/>
                </a:solidFill>
              </a:rPr>
            </a:br>
            <a:r>
              <a:rPr lang="pl-PL" sz="6700" b="1" dirty="0">
                <a:solidFill>
                  <a:srgbClr val="CDCFDD"/>
                </a:solidFill>
              </a:rPr>
              <a:t>Pomoc Dzieciom z FASD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8445" y="2520000"/>
            <a:ext cx="4600874" cy="203169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l-PL" sz="3000" dirty="0">
                <a:solidFill>
                  <a:srgbClr val="CDCFDD"/>
                </a:solidFill>
              </a:rPr>
              <a:t>Małgorzata Tomanik, </a:t>
            </a:r>
            <a:r>
              <a:rPr lang="en-CA" sz="3000" dirty="0">
                <a:solidFill>
                  <a:srgbClr val="CDCFDD"/>
                </a:solidFill>
              </a:rPr>
              <a:t>M.Ed.</a:t>
            </a:r>
            <a:r>
              <a:rPr lang="pl-PL" sz="3000" dirty="0">
                <a:solidFill>
                  <a:srgbClr val="CDCFDD"/>
                </a:solidFill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pl-PL" sz="1900" dirty="0">
                <a:solidFill>
                  <a:srgbClr val="CDCFDD"/>
                </a:solidFill>
              </a:rPr>
              <a:t>FASD Konsultant</a:t>
            </a:r>
          </a:p>
          <a:p>
            <a:pPr algn="r">
              <a:lnSpc>
                <a:spcPct val="90000"/>
              </a:lnSpc>
            </a:pPr>
            <a:r>
              <a:rPr lang="pl-PL" sz="1900" dirty="0">
                <a:solidFill>
                  <a:srgbClr val="CDCFDD"/>
                </a:solidFill>
              </a:rPr>
              <a:t>778-387-1418</a:t>
            </a:r>
          </a:p>
          <a:p>
            <a:pPr algn="r">
              <a:lnSpc>
                <a:spcPct val="90000"/>
              </a:lnSpc>
            </a:pPr>
            <a:r>
              <a:rPr lang="en-CA" sz="1900" dirty="0">
                <a:solidFill>
                  <a:srgbClr val="CDCFDD"/>
                </a:solidFill>
              </a:rPr>
              <a:t>www.parentingparadigm.ca</a:t>
            </a:r>
          </a:p>
          <a:p>
            <a:pPr algn="r">
              <a:lnSpc>
                <a:spcPct val="90000"/>
              </a:lnSpc>
            </a:pPr>
            <a:r>
              <a:rPr lang="en-US" sz="1900" dirty="0">
                <a:solidFill>
                  <a:srgbClr val="CDCFDD"/>
                </a:solidFill>
              </a:rPr>
              <a:t>malgosia@parentingparadigm.ca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3655680"/>
            <a:ext cx="7920000" cy="2629916"/>
          </a:xfrm>
          <a:prstGeom prst="rect">
            <a:avLst/>
          </a:prstGeom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000" y="6211680"/>
            <a:ext cx="596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1D196E"/>
                </a:solidFill>
              </a:rPr>
              <a:t>Home Based Support &amp; Consultation</a:t>
            </a:r>
          </a:p>
        </p:txBody>
      </p:sp>
    </p:spTree>
    <p:extLst>
      <p:ext uri="{BB962C8B-B14F-4D97-AF65-F5344CB8AC3E}">
        <p14:creationId xmlns:p14="http://schemas.microsoft.com/office/powerpoint/2010/main" val="6837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rganization Chart 2"/>
          <p:cNvGrpSpPr>
            <a:grpSpLocks/>
          </p:cNvGrpSpPr>
          <p:nvPr/>
        </p:nvGrpSpPr>
        <p:grpSpPr bwMode="auto">
          <a:xfrm>
            <a:off x="299231" y="888781"/>
            <a:ext cx="8525807" cy="5288598"/>
            <a:chOff x="711" y="1309"/>
            <a:chExt cx="2593" cy="644"/>
          </a:xfrm>
        </p:grpSpPr>
        <p:cxnSp>
          <p:nvCxnSpPr>
            <p:cNvPr id="6" name="_s1028"/>
            <p:cNvCxnSpPr>
              <a:cxnSpLocks noChangeShapeType="1"/>
              <a:stCxn id="10" idx="0"/>
              <a:endCxn id="8" idx="2"/>
            </p:cNvCxnSpPr>
            <p:nvPr/>
          </p:nvCxnSpPr>
          <p:spPr bwMode="auto">
            <a:xfrm rot="16200000" flipV="1">
              <a:off x="2321" y="1283"/>
              <a:ext cx="68" cy="69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FFD56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" name="_s1029"/>
            <p:cNvCxnSpPr>
              <a:cxnSpLocks noChangeShapeType="1"/>
              <a:stCxn id="9" idx="0"/>
              <a:endCxn id="8" idx="2"/>
            </p:cNvCxnSpPr>
            <p:nvPr/>
          </p:nvCxnSpPr>
          <p:spPr bwMode="auto">
            <a:xfrm rot="5400000" flipH="1" flipV="1">
              <a:off x="1637" y="1295"/>
              <a:ext cx="68" cy="67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FFD56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" name="_s1030"/>
            <p:cNvSpPr>
              <a:spLocks noChangeArrowheads="1"/>
            </p:cNvSpPr>
            <p:nvPr/>
          </p:nvSpPr>
          <p:spPr bwMode="auto">
            <a:xfrm>
              <a:off x="1401" y="1309"/>
              <a:ext cx="1213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27000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Cechy</a:t>
              </a:r>
              <a:r>
                <a:rPr kumimoji="0" lang="en-US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</a:t>
              </a:r>
              <a:r>
                <a:rPr kumimoji="0" lang="pl-PL" sz="2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Charakterystyczne </a:t>
              </a:r>
            </a:p>
            <a:p>
              <a:pPr marL="27000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2100" b="1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Dziecka z FASD wg. Malbin</a:t>
              </a:r>
              <a:endParaRPr kumimoji="0" lang="pl-PL" sz="2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  <a:p>
              <a:pPr marL="27000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  <a:p>
              <a:pPr marL="27000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pl-PL" sz="1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Uczy</a:t>
              </a:r>
              <a:r>
                <a:rPr kumimoji="0" lang="pl-PL" sz="180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się obserwując</a:t>
              </a:r>
            </a:p>
            <a:p>
              <a:pPr marL="270000" defTabSz="91440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pl-PL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Wolniej analizuje informacje </a:t>
              </a:r>
            </a:p>
            <a:p>
              <a:pPr marL="270000" defTabSz="91440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pl-PL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Potrzebuje pomocy</a:t>
              </a:r>
            </a:p>
            <a:p>
              <a:pPr marL="27000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4. </a:t>
              </a:r>
              <a:r>
                <a:rPr lang="pl-PL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Kłopoty z organizowaniem się</a:t>
              </a:r>
            </a:p>
            <a:p>
              <a:pPr marL="27000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5. Myśli konkretnie</a:t>
              </a:r>
              <a:endParaRPr kumimoji="0" lang="pl-PL" sz="23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_s1031"/>
            <p:cNvSpPr>
              <a:spLocks noChangeArrowheads="1"/>
            </p:cNvSpPr>
            <p:nvPr/>
          </p:nvSpPr>
          <p:spPr bwMode="auto">
            <a:xfrm>
              <a:off x="711" y="1665"/>
              <a:ext cx="1249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pl-PL" b="1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       </a:t>
              </a:r>
              <a:r>
                <a:rPr kumimoji="0" lang="pl-PL" sz="1800" b="1" i="0" u="sng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Niewłaściwe metody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pl-PL" sz="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pl-PL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   1. Instrukcje ustne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l-PL" sz="1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   2.</a:t>
              </a:r>
              <a:r>
                <a:rPr kumimoji="0" lang="pl-PL" sz="180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Szybkie tempo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pl-PL" baseline="0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   3.</a:t>
              </a:r>
              <a:r>
                <a:rPr lang="pl-PL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Praca samodzielna</a:t>
              </a:r>
              <a:r>
                <a:rPr kumimoji="0" lang="pl-PL" sz="1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pl-PL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   4. Wysokie oczekiwania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l-PL" sz="1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   5.</a:t>
              </a:r>
              <a:r>
                <a:rPr kumimoji="0" lang="pl-PL" sz="180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</a:t>
              </a:r>
              <a:r>
                <a:rPr lang="pl-PL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Abstrakcyjne metody</a:t>
              </a:r>
              <a:endParaRPr kumimoji="0" lang="en-US" sz="23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_s1032"/>
            <p:cNvSpPr>
              <a:spLocks noChangeArrowheads="1"/>
            </p:cNvSpPr>
            <p:nvPr/>
          </p:nvSpPr>
          <p:spPr bwMode="auto">
            <a:xfrm>
              <a:off x="2103" y="1665"/>
              <a:ext cx="1201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5400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   </a:t>
              </a:r>
              <a:r>
                <a:rPr kumimoji="0" lang="pl-PL" sz="1800" b="1" i="0" u="sng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Właściwe metody</a:t>
              </a:r>
            </a:p>
            <a:p>
              <a:pPr marL="5400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pl-PL" sz="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  <a:p>
              <a:pPr marL="5400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kumimoji="0" lang="pl-PL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Pomoce wizualne</a:t>
              </a:r>
            </a:p>
            <a:p>
              <a:pPr marL="5400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kumimoji="0" lang="pl-PL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Więcej</a:t>
              </a:r>
              <a:r>
                <a:rPr kumimoji="0" lang="pl-PL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czasu</a:t>
              </a:r>
              <a:endPara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  <a:p>
              <a:pPr marL="5400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pl-PL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Udzielenie  pomocy</a:t>
              </a:r>
              <a:endPara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  <a:p>
              <a:pPr marL="5400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kumimoji="0" lang="pl-PL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Obniżenie oczekiwań</a:t>
              </a:r>
              <a:endParaRPr kumimoji="0" lang="pl-PL" sz="1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  <a:p>
              <a:pPr marL="5400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pl-PL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Eksperymentowanie, m</a:t>
              </a:r>
              <a:r>
                <a:rPr kumimoji="0" lang="pl-PL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etody</a:t>
              </a:r>
              <a:r>
                <a:rPr kumimoji="0" lang="pl-PL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 </a:t>
              </a:r>
            </a:p>
            <a:p>
              <a:pPr marL="540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   wielosensoryczne</a:t>
              </a:r>
              <a:endParaRPr kumimoji="0" lang="pl-PL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1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58624"/>
          </a:xfrm>
        </p:spPr>
        <p:txBody>
          <a:bodyPr>
            <a:noAutofit/>
          </a:bodyPr>
          <a:lstStyle/>
          <a:p>
            <a:r>
              <a:rPr lang="pl-PL" sz="4800" dirty="0">
                <a:solidFill>
                  <a:srgbClr val="CDCFDD"/>
                </a:solidFill>
              </a:rPr>
              <a:t>Podejście Opiekuńcz0-Wychowawcze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44359"/>
            <a:ext cx="8229601" cy="353478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Typowe techniki wychowawcze nie przynoszą oczekiwanych skutków . Dlaczego?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Tradycyjny model modyfikacji zachowania oparty jest na Teorii Uczenia się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000" dirty="0">
                <a:solidFill>
                  <a:srgbClr val="CDCFDD"/>
                </a:solidFill>
              </a:rPr>
              <a:t>Interwencja oparta jest na wyeliminowaniu kłopotliwego zachowania w oderwaniu od zaburzeń w funkcjonowaniu mózgu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Teoria neurorozwojowa - akomodacje powinny być tak powszednie jak dla innych uszkodzeń mózgu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13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Teoria Neurorozwojowa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34530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2800" dirty="0">
                <a:solidFill>
                  <a:srgbClr val="CDCFDD"/>
                </a:solidFill>
              </a:rPr>
              <a:t>Współczesna teoria neurorozwojowa łączy zmiany  strukturalne i funkcjonalne mózgu wywołane działaniem alkoholu na płód </a:t>
            </a:r>
            <a:r>
              <a:rPr lang="pl-PL" sz="2800" b="1" dirty="0">
                <a:solidFill>
                  <a:srgbClr val="CDCFDD"/>
                </a:solidFill>
              </a:rPr>
              <a:t>z trudnościami w uczeniu się</a:t>
            </a:r>
            <a:r>
              <a:rPr lang="pl-PL" sz="2800" dirty="0">
                <a:solidFill>
                  <a:srgbClr val="CDCFDD"/>
                </a:solidFill>
              </a:rPr>
              <a:t> oraz z </a:t>
            </a:r>
            <a:r>
              <a:rPr lang="pl-PL" sz="2800" b="1" dirty="0">
                <a:solidFill>
                  <a:srgbClr val="CDCFDD"/>
                </a:solidFill>
              </a:rPr>
              <a:t>trudnym, nieodpowiednim zachowaniem </a:t>
            </a:r>
            <a:r>
              <a:rPr lang="pl-PL" sz="2800" dirty="0">
                <a:solidFill>
                  <a:srgbClr val="CDCFDD"/>
                </a:solidFill>
              </a:rPr>
              <a:t>dziecka oraz z koniecznością wprowadzania akomodacji środowiskowych </a:t>
            </a:r>
            <a:r>
              <a:rPr lang="pl-PL" sz="1400" dirty="0">
                <a:solidFill>
                  <a:srgbClr val="FFE54F"/>
                </a:solidFill>
              </a:rPr>
              <a:t>(Malbin, D. 2006)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Zmiana Naszego Myślenia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463"/>
            <a:ext cx="8229600" cy="40167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Mózg = Zachowanie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„Nie Chce” -&gt; „Nie może”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Zmienić dziecko -&gt; zmienić jego środowisko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Wyeliminować „złe zachowanie” -&gt; zapobiegać, przewidywać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Kapryśne, rozdrażnione -&gt; nadwrażliwe  (sensoryka?)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Zawsze się spóźnia -&gt; nie rozumie pojęcia upływu czasu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Jest problemem -&gt; ma problem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71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Zmiana Naszego Myślenia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130"/>
            <a:ext cx="8229600" cy="40335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Nieposłuszne -&gt; kłopoty w zrozumieniu ustnej instrukcji i w wykonaniu poleceń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Leniwe -&gt; zniechęcone nieudanymi próbami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Zachowuje się jak małe dziecko –&gt; jest niedojrzałe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Manipuluje -&gt; nie rozumie zasady przyczyny i skutku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Nie może usiedzieć na miejscu-&gt; neurologiczna potrzeba ruchu w czasie procesu uczenia się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3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Zmiana Naszego Myślenia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666"/>
            <a:ext cx="8229600" cy="26896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Stosowanie konsekwencji -&gt; zapobieganie problemom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Tradycjonalne behawioralne podejście -&gt; nie  rozpoznaje różnic w funkcjonowaniu mózgu-&gt; zmiana profesjonalnego podejścia, nowe strategie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8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l-PL" sz="4600" dirty="0">
                <a:solidFill>
                  <a:srgbClr val="CDCFDD"/>
                </a:solidFill>
              </a:rPr>
              <a:t>Analogia „Dodatkowego Mózgu”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2"/>
            <a:ext cx="8229601" cy="39932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Nieodpowiednie zachowanie dziecka ( np. nie przestrzeganie norm, konfabulacje, kradzieże) są wynikiem nieprawidłowej pracy mózgu dziecka a nie jego lenistwem, brakiem motywacji czy błędami wychowawczymi rodziców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Kompleksowe uszkodzenie mózgu w życiu płodowym, zaburzenia integracji sensorycznej, drastyczne przeżycia w okresie wczesno-dziecięcym, często dodatkowe diagnozy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Potrzeba „dodatkowego mózgu” -&gt; wspierający rodzic, nauczyciel, wychowawca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5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2">
                    <a:lumMod val="90000"/>
                  </a:schemeClr>
                </a:solidFill>
              </a:rPr>
              <a:t>Akomodacja Środowiska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129"/>
            <a:ext cx="8229600" cy="34058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chemeClr val="tx2">
                    <a:lumMod val="90000"/>
                  </a:schemeClr>
                </a:solidFill>
              </a:rPr>
              <a:t>Środowisko MUSI być zmodyfikowane dla dzieci z FASD tak aby ich potrzeby były zaspokojone!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chemeClr val="tx2">
                    <a:lumMod val="90000"/>
                  </a:schemeClr>
                </a:solidFill>
              </a:rPr>
              <a:t>Dom, szkoła, przedszkole, terapia, środowisko lokalne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chemeClr val="tx2">
                    <a:lumMod val="90000"/>
                  </a:schemeClr>
                </a:solidFill>
              </a:rPr>
              <a:t>Dorośli – rodzice, nauczyciele, wychowawcy są częścią środowiska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chemeClr val="tx2">
                    <a:lumMod val="90000"/>
                  </a:schemeClr>
                </a:solidFill>
              </a:rPr>
              <a:t>Nasze zachowanie wpływa na zachowanie dziecka!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8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2">
                    <a:lumMod val="90000"/>
                  </a:schemeClr>
                </a:solidFill>
              </a:rPr>
              <a:t>Akomodacja Środowiska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130"/>
            <a:ext cx="8229600" cy="37267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chemeClr val="tx2">
                    <a:lumMod val="90000"/>
                  </a:schemeClr>
                </a:solidFill>
              </a:rPr>
              <a:t>Wpływ środowiska na rozwój i zachowanie: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chemeClr val="tx2">
                    <a:lumMod val="90000"/>
                  </a:schemeClr>
                </a:solidFill>
              </a:rPr>
              <a:t>Postawa rodzica, opiekuna, terapeuty, nauczyciela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chemeClr val="tx2">
                    <a:lumMod val="90000"/>
                  </a:schemeClr>
                </a:solidFill>
              </a:rPr>
              <a:t>Pozytywne podejście do trudnych zachowań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chemeClr val="tx2">
                    <a:lumMod val="90000"/>
                  </a:schemeClr>
                </a:solidFill>
              </a:rPr>
              <a:t>Wzmacnianie więzi emocjonalnej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chemeClr val="tx2">
                    <a:lumMod val="90000"/>
                  </a:schemeClr>
                </a:solidFill>
              </a:rPr>
              <a:t>Interwencja nie polega na zmianie dziecka ale na zmianie pewnych aspektów jego środowiska, poprzez wprowadzenie  różnego rodzaju akomodacji, osiągamy zmianę w zachowaniu </a:t>
            </a:r>
            <a:r>
              <a:rPr lang="pl-PL" sz="1400" dirty="0">
                <a:solidFill>
                  <a:srgbClr val="FFE54F"/>
                </a:solidFill>
              </a:rPr>
              <a:t>(Malbin, D)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70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Akomodacja Środowiska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25"/>
            <a:ext cx="8229600" cy="43474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Zmieniamy środowisko aby: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CDCFDD"/>
                </a:solidFill>
              </a:rPr>
              <a:t>Zmniejszyć nieodpowiednie zachowanie albo zwiększyć pożądane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CDCFDD"/>
                </a:solidFill>
              </a:rPr>
              <a:t>Przystosować warunki do potrzeb dziecka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CDCFDD"/>
                </a:solidFill>
              </a:rPr>
              <a:t>Rozwiązać  sytuacje konfliktowe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CDCFDD"/>
                </a:solidFill>
              </a:rPr>
              <a:t>Wyeliminować sytuacje w których dziecko czuje się zagrożenie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CDCFDD"/>
                </a:solidFill>
              </a:rPr>
              <a:t>Stworzyć lepsze warunki do pracy i nauki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Indywidualny Profil Rozwojowy  Dziecka – Kim jest dziecko?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Indywidualny Plan Nauczania: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CDCFDD"/>
                </a:solidFill>
              </a:rPr>
              <a:t> Dopasowanie metod nauczania do stylu uczenia się dziecka (często jest to zmysł wzroku i ruch)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5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1530"/>
            <a:ext cx="7772400" cy="21300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rgbClr val="CDCFDD"/>
                </a:solidFill>
              </a:rPr>
              <a:t>Dziecko z FASD w Systemie Edukacyjnym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>
                    <a:lumMod val="90000"/>
                  </a:schemeClr>
                </a:solidFill>
              </a:rPr>
              <a:t>Plan Dnia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9511" r="-9511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-9488" r="-9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91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Przykład</a:t>
            </a:r>
            <a:r>
              <a:rPr lang="pl-PL" sz="4800" dirty="0">
                <a:solidFill>
                  <a:srgbClr val="CDCFDD"/>
                </a:solidFill>
              </a:rPr>
              <a:t> Pomocy Wzrokowych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1853"/>
            <a:ext cx="8229600" cy="405213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Rutyna Wieczorowa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Lista wszystkich czynności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Według kolejności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Obrazek i krótka notatka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Systematyczne nauczanie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Powtarzanie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>
                <a:solidFill>
                  <a:srgbClr val="FFE54F"/>
                </a:solidFill>
              </a:rPr>
              <a:t>(Boardmaker Mayer-Johnson) </a:t>
            </a:r>
            <a:r>
              <a:rPr lang="pl-PL" sz="1400" dirty="0">
                <a:solidFill>
                  <a:srgbClr val="FFE54F"/>
                </a:solidFill>
                <a:hlinkClick r:id="rId2"/>
              </a:rPr>
              <a:t>www.mayer-johnson.com</a:t>
            </a:r>
            <a:endParaRPr lang="pl-PL" sz="1400" dirty="0">
              <a:solidFill>
                <a:srgbClr val="FFE54F"/>
              </a:solidFill>
            </a:endParaRPr>
          </a:p>
        </p:txBody>
      </p:sp>
      <p:pic>
        <p:nvPicPr>
          <p:cNvPr id="4" name="Picture 3" descr="bedtime_routin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49" y="1763975"/>
            <a:ext cx="2327543" cy="366879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79" y="5696973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2">
                    <a:lumMod val="90000"/>
                  </a:schemeClr>
                </a:solidFill>
              </a:rPr>
              <a:t>Czas na Przygodę!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-19400" b="-19400"/>
          <a:stretch>
            <a:fillRect/>
          </a:stretch>
        </p:blipFill>
        <p:spPr>
          <a:xfrm>
            <a:off x="457200" y="1681163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42517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4588" b="-14588"/>
          <a:stretch>
            <a:fillRect/>
          </a:stretch>
        </p:blipFill>
        <p:spPr>
          <a:xfrm>
            <a:off x="395794" y="1527048"/>
            <a:ext cx="8355221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25" y="2960495"/>
            <a:ext cx="2071634" cy="1896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275" y="2960495"/>
            <a:ext cx="2119512" cy="1896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130" y="2960495"/>
            <a:ext cx="2175981" cy="18966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2">
                    <a:lumMod val="90000"/>
                  </a:schemeClr>
                </a:solidFill>
              </a:rPr>
              <a:t>Czas na Przygodę!</a:t>
            </a:r>
          </a:p>
        </p:txBody>
      </p:sp>
      <p:pic>
        <p:nvPicPr>
          <p:cNvPr id="8" name="Picture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500" dirty="0">
                <a:solidFill>
                  <a:schemeClr val="tx2">
                    <a:lumMod val="90000"/>
                  </a:schemeClr>
                </a:solidFill>
              </a:rPr>
              <a:t>Mniej Jest Lepiej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79" b="13379"/>
          <a:stretch>
            <a:fillRect/>
          </a:stretch>
        </p:blipFill>
        <p:spPr>
          <a:xfrm>
            <a:off x="1143000" y="2133600"/>
            <a:ext cx="3200400" cy="19812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686" y="4343400"/>
            <a:ext cx="3175714" cy="218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057401"/>
            <a:ext cx="2895600" cy="2166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305300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Step-by-Step Instructions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/>
        <p:txBody>
          <a:bodyPr rtlCol="0">
            <a:normAutofit fontScale="5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3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3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3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3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1" hangingPunct="1">
              <a:buClr>
                <a:schemeClr val="tx2"/>
              </a:buClr>
              <a:buSzPct val="70000"/>
              <a:buFont typeface="Arial" pitchFamily="34" charset="0"/>
              <a:buNone/>
              <a:defRPr/>
            </a:pP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1" hangingPunct="1">
              <a:buClr>
                <a:schemeClr val="tx2"/>
              </a:buClr>
              <a:buSzPct val="70000"/>
              <a:buFont typeface="Arial" pitchFamily="34" charset="0"/>
              <a:buNone/>
              <a:defRPr/>
            </a:pPr>
            <a:endParaRPr lang="en-US" sz="2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1" hangingPunct="1">
              <a:buClr>
                <a:schemeClr val="tx2"/>
              </a:buClr>
              <a:buSzPct val="70000"/>
              <a:buFont typeface="Arial" pitchFamily="34" charset="0"/>
              <a:buNone/>
              <a:defRPr/>
            </a:pPr>
            <a:endParaRPr lang="en-US" sz="2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1" hangingPunct="1">
              <a:buClr>
                <a:schemeClr val="tx2"/>
              </a:buClr>
              <a:buSzPct val="70000"/>
              <a:buFont typeface="Arial" pitchFamily="34" charset="0"/>
              <a:buNone/>
              <a:defRPr/>
            </a:pPr>
            <a:endParaRPr lang="en-US" sz="2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1" hangingPunct="1">
              <a:buClr>
                <a:schemeClr val="tx2"/>
              </a:buClr>
              <a:buSzPct val="70000"/>
              <a:buFont typeface="Arial" pitchFamily="34" charset="0"/>
              <a:buNone/>
              <a:defRPr/>
            </a:pPr>
            <a:endParaRPr lang="en-US" sz="2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1" hangingPunct="1">
              <a:buClr>
                <a:schemeClr val="tx2"/>
              </a:buClr>
              <a:buSzPct val="70000"/>
              <a:buFont typeface="Arial" pitchFamily="34" charset="0"/>
              <a:buNone/>
              <a:defRPr/>
            </a:pPr>
            <a:endParaRPr lang="en-US" sz="2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1" hangingPunct="1">
              <a:buClr>
                <a:schemeClr val="tx2"/>
              </a:buClr>
              <a:buSzPct val="70000"/>
              <a:buFont typeface="Arial" pitchFamily="34" charset="0"/>
              <a:buNone/>
              <a:defRPr/>
            </a:pPr>
            <a:endParaRPr lang="en-US" sz="2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eaLnBrk="1" hangingPunct="1">
              <a:buClr>
                <a:schemeClr val="tx2"/>
              </a:buClr>
              <a:buSzPct val="70000"/>
              <a:buFont typeface="Arial" pitchFamily="34" charset="0"/>
              <a:buNone/>
              <a:defRPr/>
            </a:pPr>
            <a:r>
              <a:rPr lang="en-US" sz="25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Shoes on                   Jacket on             Backpack on        Lunch box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2500" b="1" kern="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                                       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3000" b="1" kern="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                                                                   Ready to go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3000" b="1" kern="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3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3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3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30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11" descr="MCj023288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13350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AutoShape 6"/>
          <p:cNvSpPr>
            <a:spLocks noChangeArrowheads="1"/>
          </p:cNvSpPr>
          <p:nvPr/>
        </p:nvSpPr>
        <p:spPr bwMode="auto">
          <a:xfrm>
            <a:off x="1981200" y="3505200"/>
            <a:ext cx="438150" cy="171450"/>
          </a:xfrm>
          <a:prstGeom prst="rightArrow">
            <a:avLst>
              <a:gd name="adj1" fmla="val 50000"/>
              <a:gd name="adj2" fmla="val 1052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>
              <a:solidFill>
                <a:srgbClr val="0000FF"/>
              </a:solidFill>
              <a:latin typeface="Calibri" charset="0"/>
            </a:endParaRPr>
          </a:p>
        </p:txBody>
      </p:sp>
      <p:pic>
        <p:nvPicPr>
          <p:cNvPr id="10" name="Picture 5" descr="MCj011342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1366838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13"/>
          <p:cNvSpPr>
            <a:spLocks noChangeArrowheads="1"/>
          </p:cNvSpPr>
          <p:nvPr/>
        </p:nvSpPr>
        <p:spPr bwMode="auto">
          <a:xfrm>
            <a:off x="3810000" y="3429000"/>
            <a:ext cx="406400" cy="169863"/>
          </a:xfrm>
          <a:prstGeom prst="rightArrow">
            <a:avLst>
              <a:gd name="adj1" fmla="val 50000"/>
              <a:gd name="adj2" fmla="val 9323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>
              <a:solidFill>
                <a:srgbClr val="0000FF"/>
              </a:solidFill>
              <a:latin typeface="Calibri" charset="0"/>
            </a:endParaRPr>
          </a:p>
        </p:txBody>
      </p:sp>
      <p:pic>
        <p:nvPicPr>
          <p:cNvPr id="12" name="Picture 4" descr="MCj029090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11382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AutoShape 156"/>
          <p:cNvSpPr>
            <a:spLocks noChangeArrowheads="1"/>
          </p:cNvSpPr>
          <p:nvPr/>
        </p:nvSpPr>
        <p:spPr bwMode="auto">
          <a:xfrm>
            <a:off x="5562600" y="3505200"/>
            <a:ext cx="363538" cy="169863"/>
          </a:xfrm>
          <a:prstGeom prst="rightArrow">
            <a:avLst>
              <a:gd name="adj1" fmla="val 50000"/>
              <a:gd name="adj2" fmla="val 9323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>
              <a:solidFill>
                <a:srgbClr val="0000FF"/>
              </a:solidFill>
              <a:latin typeface="Calibri" charset="0"/>
            </a:endParaRPr>
          </a:p>
        </p:txBody>
      </p:sp>
      <p:pic>
        <p:nvPicPr>
          <p:cNvPr id="15" name="Picture 14" descr="MCj0297841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7162800" y="2286000"/>
            <a:ext cx="1511300" cy="2376488"/>
            <a:chOff x="4830" y="1979"/>
            <a:chExt cx="744" cy="1170"/>
          </a:xfrm>
        </p:grpSpPr>
        <p:sp>
          <p:nvSpPr>
            <p:cNvPr id="3994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830" y="1979"/>
              <a:ext cx="744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50" name="Freeform 17"/>
            <p:cNvSpPr>
              <a:spLocks/>
            </p:cNvSpPr>
            <p:nvPr/>
          </p:nvSpPr>
          <p:spPr bwMode="auto">
            <a:xfrm>
              <a:off x="4968" y="2021"/>
              <a:ext cx="364" cy="366"/>
            </a:xfrm>
            <a:custGeom>
              <a:avLst/>
              <a:gdLst>
                <a:gd name="T0" fmla="*/ 160 w 364"/>
                <a:gd name="T1" fmla="*/ 2 h 366"/>
                <a:gd name="T2" fmla="*/ 182 w 364"/>
                <a:gd name="T3" fmla="*/ 0 h 366"/>
                <a:gd name="T4" fmla="*/ 218 w 364"/>
                <a:gd name="T5" fmla="*/ 4 h 366"/>
                <a:gd name="T6" fmla="*/ 252 w 364"/>
                <a:gd name="T7" fmla="*/ 14 h 366"/>
                <a:gd name="T8" fmla="*/ 284 w 364"/>
                <a:gd name="T9" fmla="*/ 32 h 366"/>
                <a:gd name="T10" fmla="*/ 310 w 364"/>
                <a:gd name="T11" fmla="*/ 54 h 366"/>
                <a:gd name="T12" fmla="*/ 332 w 364"/>
                <a:gd name="T13" fmla="*/ 80 h 366"/>
                <a:gd name="T14" fmla="*/ 350 w 364"/>
                <a:gd name="T15" fmla="*/ 112 h 366"/>
                <a:gd name="T16" fmla="*/ 360 w 364"/>
                <a:gd name="T17" fmla="*/ 146 h 366"/>
                <a:gd name="T18" fmla="*/ 364 w 364"/>
                <a:gd name="T19" fmla="*/ 182 h 366"/>
                <a:gd name="T20" fmla="*/ 362 w 364"/>
                <a:gd name="T21" fmla="*/ 208 h 366"/>
                <a:gd name="T22" fmla="*/ 348 w 364"/>
                <a:gd name="T23" fmla="*/ 256 h 366"/>
                <a:gd name="T24" fmla="*/ 324 w 364"/>
                <a:gd name="T25" fmla="*/ 298 h 366"/>
                <a:gd name="T26" fmla="*/ 288 w 364"/>
                <a:gd name="T27" fmla="*/ 330 h 366"/>
                <a:gd name="T28" fmla="*/ 268 w 364"/>
                <a:gd name="T29" fmla="*/ 344 h 366"/>
                <a:gd name="T30" fmla="*/ 228 w 364"/>
                <a:gd name="T31" fmla="*/ 360 h 366"/>
                <a:gd name="T32" fmla="*/ 182 w 364"/>
                <a:gd name="T33" fmla="*/ 366 h 366"/>
                <a:gd name="T34" fmla="*/ 164 w 364"/>
                <a:gd name="T35" fmla="*/ 364 h 366"/>
                <a:gd name="T36" fmla="*/ 128 w 364"/>
                <a:gd name="T37" fmla="*/ 358 h 366"/>
                <a:gd name="T38" fmla="*/ 96 w 364"/>
                <a:gd name="T39" fmla="*/ 344 h 366"/>
                <a:gd name="T40" fmla="*/ 66 w 364"/>
                <a:gd name="T41" fmla="*/ 324 h 366"/>
                <a:gd name="T42" fmla="*/ 42 w 364"/>
                <a:gd name="T43" fmla="*/ 300 h 366"/>
                <a:gd name="T44" fmla="*/ 22 w 364"/>
                <a:gd name="T45" fmla="*/ 270 h 366"/>
                <a:gd name="T46" fmla="*/ 8 w 364"/>
                <a:gd name="T47" fmla="*/ 238 h 366"/>
                <a:gd name="T48" fmla="*/ 2 w 364"/>
                <a:gd name="T49" fmla="*/ 202 h 366"/>
                <a:gd name="T50" fmla="*/ 0 w 364"/>
                <a:gd name="T51" fmla="*/ 182 h 366"/>
                <a:gd name="T52" fmla="*/ 4 w 364"/>
                <a:gd name="T53" fmla="*/ 148 h 366"/>
                <a:gd name="T54" fmla="*/ 14 w 364"/>
                <a:gd name="T55" fmla="*/ 116 h 366"/>
                <a:gd name="T56" fmla="*/ 28 w 364"/>
                <a:gd name="T57" fmla="*/ 88 h 366"/>
                <a:gd name="T58" fmla="*/ 46 w 364"/>
                <a:gd name="T59" fmla="*/ 62 h 366"/>
                <a:gd name="T60" fmla="*/ 70 w 364"/>
                <a:gd name="T61" fmla="*/ 40 h 366"/>
                <a:gd name="T62" fmla="*/ 96 w 364"/>
                <a:gd name="T63" fmla="*/ 22 h 366"/>
                <a:gd name="T64" fmla="*/ 126 w 364"/>
                <a:gd name="T65" fmla="*/ 10 h 366"/>
                <a:gd name="T66" fmla="*/ 160 w 364"/>
                <a:gd name="T67" fmla="*/ 2 h 3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366"/>
                <a:gd name="T104" fmla="*/ 364 w 364"/>
                <a:gd name="T105" fmla="*/ 366 h 3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366">
                  <a:moveTo>
                    <a:pt x="160" y="2"/>
                  </a:moveTo>
                  <a:lnTo>
                    <a:pt x="160" y="2"/>
                  </a:lnTo>
                  <a:lnTo>
                    <a:pt x="182" y="0"/>
                  </a:lnTo>
                  <a:lnTo>
                    <a:pt x="200" y="2"/>
                  </a:lnTo>
                  <a:lnTo>
                    <a:pt x="218" y="4"/>
                  </a:lnTo>
                  <a:lnTo>
                    <a:pt x="236" y="8"/>
                  </a:lnTo>
                  <a:lnTo>
                    <a:pt x="252" y="14"/>
                  </a:lnTo>
                  <a:lnTo>
                    <a:pt x="268" y="22"/>
                  </a:lnTo>
                  <a:lnTo>
                    <a:pt x="284" y="32"/>
                  </a:lnTo>
                  <a:lnTo>
                    <a:pt x="298" y="42"/>
                  </a:lnTo>
                  <a:lnTo>
                    <a:pt x="310" y="54"/>
                  </a:lnTo>
                  <a:lnTo>
                    <a:pt x="322" y="66"/>
                  </a:lnTo>
                  <a:lnTo>
                    <a:pt x="332" y="80"/>
                  </a:lnTo>
                  <a:lnTo>
                    <a:pt x="342" y="96"/>
                  </a:lnTo>
                  <a:lnTo>
                    <a:pt x="350" y="112"/>
                  </a:lnTo>
                  <a:lnTo>
                    <a:pt x="356" y="128"/>
                  </a:lnTo>
                  <a:lnTo>
                    <a:pt x="360" y="146"/>
                  </a:lnTo>
                  <a:lnTo>
                    <a:pt x="362" y="164"/>
                  </a:lnTo>
                  <a:lnTo>
                    <a:pt x="364" y="182"/>
                  </a:lnTo>
                  <a:lnTo>
                    <a:pt x="362" y="208"/>
                  </a:lnTo>
                  <a:lnTo>
                    <a:pt x="356" y="232"/>
                  </a:lnTo>
                  <a:lnTo>
                    <a:pt x="348" y="256"/>
                  </a:lnTo>
                  <a:lnTo>
                    <a:pt x="336" y="278"/>
                  </a:lnTo>
                  <a:lnTo>
                    <a:pt x="324" y="298"/>
                  </a:lnTo>
                  <a:lnTo>
                    <a:pt x="306" y="316"/>
                  </a:lnTo>
                  <a:lnTo>
                    <a:pt x="288" y="330"/>
                  </a:lnTo>
                  <a:lnTo>
                    <a:pt x="268" y="344"/>
                  </a:lnTo>
                  <a:lnTo>
                    <a:pt x="248" y="352"/>
                  </a:lnTo>
                  <a:lnTo>
                    <a:pt x="228" y="360"/>
                  </a:lnTo>
                  <a:lnTo>
                    <a:pt x="204" y="364"/>
                  </a:lnTo>
                  <a:lnTo>
                    <a:pt x="182" y="366"/>
                  </a:lnTo>
                  <a:lnTo>
                    <a:pt x="164" y="364"/>
                  </a:lnTo>
                  <a:lnTo>
                    <a:pt x="146" y="362"/>
                  </a:lnTo>
                  <a:lnTo>
                    <a:pt x="128" y="358"/>
                  </a:lnTo>
                  <a:lnTo>
                    <a:pt x="112" y="352"/>
                  </a:lnTo>
                  <a:lnTo>
                    <a:pt x="96" y="344"/>
                  </a:lnTo>
                  <a:lnTo>
                    <a:pt x="80" y="334"/>
                  </a:lnTo>
                  <a:lnTo>
                    <a:pt x="66" y="324"/>
                  </a:lnTo>
                  <a:lnTo>
                    <a:pt x="54" y="312"/>
                  </a:lnTo>
                  <a:lnTo>
                    <a:pt x="42" y="300"/>
                  </a:lnTo>
                  <a:lnTo>
                    <a:pt x="32" y="284"/>
                  </a:lnTo>
                  <a:lnTo>
                    <a:pt x="22" y="270"/>
                  </a:lnTo>
                  <a:lnTo>
                    <a:pt x="16" y="254"/>
                  </a:lnTo>
                  <a:lnTo>
                    <a:pt x="8" y="238"/>
                  </a:lnTo>
                  <a:lnTo>
                    <a:pt x="4" y="220"/>
                  </a:lnTo>
                  <a:lnTo>
                    <a:pt x="2" y="202"/>
                  </a:lnTo>
                  <a:lnTo>
                    <a:pt x="0" y="182"/>
                  </a:lnTo>
                  <a:lnTo>
                    <a:pt x="2" y="166"/>
                  </a:lnTo>
                  <a:lnTo>
                    <a:pt x="4" y="148"/>
                  </a:lnTo>
                  <a:lnTo>
                    <a:pt x="8" y="132"/>
                  </a:lnTo>
                  <a:lnTo>
                    <a:pt x="14" y="116"/>
                  </a:lnTo>
                  <a:lnTo>
                    <a:pt x="20" y="102"/>
                  </a:lnTo>
                  <a:lnTo>
                    <a:pt x="28" y="88"/>
                  </a:lnTo>
                  <a:lnTo>
                    <a:pt x="36" y="74"/>
                  </a:lnTo>
                  <a:lnTo>
                    <a:pt x="46" y="62"/>
                  </a:lnTo>
                  <a:lnTo>
                    <a:pt x="58" y="50"/>
                  </a:lnTo>
                  <a:lnTo>
                    <a:pt x="70" y="40"/>
                  </a:lnTo>
                  <a:lnTo>
                    <a:pt x="82" y="30"/>
                  </a:lnTo>
                  <a:lnTo>
                    <a:pt x="96" y="22"/>
                  </a:lnTo>
                  <a:lnTo>
                    <a:pt x="112" y="14"/>
                  </a:lnTo>
                  <a:lnTo>
                    <a:pt x="126" y="10"/>
                  </a:lnTo>
                  <a:lnTo>
                    <a:pt x="142" y="4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51" name="Freeform 18"/>
            <p:cNvSpPr>
              <a:spLocks/>
            </p:cNvSpPr>
            <p:nvPr/>
          </p:nvSpPr>
          <p:spPr bwMode="auto">
            <a:xfrm>
              <a:off x="4988" y="2041"/>
              <a:ext cx="324" cy="326"/>
            </a:xfrm>
            <a:custGeom>
              <a:avLst/>
              <a:gdLst>
                <a:gd name="T0" fmla="*/ 142 w 324"/>
                <a:gd name="T1" fmla="*/ 0 h 326"/>
                <a:gd name="T2" fmla="*/ 162 w 324"/>
                <a:gd name="T3" fmla="*/ 0 h 326"/>
                <a:gd name="T4" fmla="*/ 194 w 324"/>
                <a:gd name="T5" fmla="*/ 2 h 326"/>
                <a:gd name="T6" fmla="*/ 226 w 324"/>
                <a:gd name="T7" fmla="*/ 12 h 326"/>
                <a:gd name="T8" fmla="*/ 252 w 324"/>
                <a:gd name="T9" fmla="*/ 28 h 326"/>
                <a:gd name="T10" fmla="*/ 276 w 324"/>
                <a:gd name="T11" fmla="*/ 48 h 326"/>
                <a:gd name="T12" fmla="*/ 296 w 324"/>
                <a:gd name="T13" fmla="*/ 72 h 326"/>
                <a:gd name="T14" fmla="*/ 312 w 324"/>
                <a:gd name="T15" fmla="*/ 100 h 326"/>
                <a:gd name="T16" fmla="*/ 322 w 324"/>
                <a:gd name="T17" fmla="*/ 130 h 326"/>
                <a:gd name="T18" fmla="*/ 324 w 324"/>
                <a:gd name="T19" fmla="*/ 162 h 326"/>
                <a:gd name="T20" fmla="*/ 322 w 324"/>
                <a:gd name="T21" fmla="*/ 186 h 326"/>
                <a:gd name="T22" fmla="*/ 310 w 324"/>
                <a:gd name="T23" fmla="*/ 228 h 326"/>
                <a:gd name="T24" fmla="*/ 288 w 324"/>
                <a:gd name="T25" fmla="*/ 266 h 326"/>
                <a:gd name="T26" fmla="*/ 258 w 324"/>
                <a:gd name="T27" fmla="*/ 296 h 326"/>
                <a:gd name="T28" fmla="*/ 240 w 324"/>
                <a:gd name="T29" fmla="*/ 306 h 326"/>
                <a:gd name="T30" fmla="*/ 202 w 324"/>
                <a:gd name="T31" fmla="*/ 322 h 326"/>
                <a:gd name="T32" fmla="*/ 162 w 324"/>
                <a:gd name="T33" fmla="*/ 326 h 326"/>
                <a:gd name="T34" fmla="*/ 146 w 324"/>
                <a:gd name="T35" fmla="*/ 326 h 326"/>
                <a:gd name="T36" fmla="*/ 114 w 324"/>
                <a:gd name="T37" fmla="*/ 320 h 326"/>
                <a:gd name="T38" fmla="*/ 84 w 324"/>
                <a:gd name="T39" fmla="*/ 306 h 326"/>
                <a:gd name="T40" fmla="*/ 58 w 324"/>
                <a:gd name="T41" fmla="*/ 290 h 326"/>
                <a:gd name="T42" fmla="*/ 36 w 324"/>
                <a:gd name="T43" fmla="*/ 266 h 326"/>
                <a:gd name="T44" fmla="*/ 20 w 324"/>
                <a:gd name="T45" fmla="*/ 240 h 326"/>
                <a:gd name="T46" fmla="*/ 6 w 324"/>
                <a:gd name="T47" fmla="*/ 212 h 326"/>
                <a:gd name="T48" fmla="*/ 0 w 324"/>
                <a:gd name="T49" fmla="*/ 180 h 326"/>
                <a:gd name="T50" fmla="*/ 0 w 324"/>
                <a:gd name="T51" fmla="*/ 162 h 326"/>
                <a:gd name="T52" fmla="*/ 2 w 324"/>
                <a:gd name="T53" fmla="*/ 132 h 326"/>
                <a:gd name="T54" fmla="*/ 10 w 324"/>
                <a:gd name="T55" fmla="*/ 104 h 326"/>
                <a:gd name="T56" fmla="*/ 24 w 324"/>
                <a:gd name="T57" fmla="*/ 78 h 326"/>
                <a:gd name="T58" fmla="*/ 40 w 324"/>
                <a:gd name="T59" fmla="*/ 54 h 326"/>
                <a:gd name="T60" fmla="*/ 62 w 324"/>
                <a:gd name="T61" fmla="*/ 34 h 326"/>
                <a:gd name="T62" fmla="*/ 86 w 324"/>
                <a:gd name="T63" fmla="*/ 18 h 326"/>
                <a:gd name="T64" fmla="*/ 112 w 324"/>
                <a:gd name="T65" fmla="*/ 8 h 326"/>
                <a:gd name="T66" fmla="*/ 142 w 324"/>
                <a:gd name="T67" fmla="*/ 0 h 3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4"/>
                <a:gd name="T103" fmla="*/ 0 h 326"/>
                <a:gd name="T104" fmla="*/ 324 w 324"/>
                <a:gd name="T105" fmla="*/ 326 h 3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4" h="326">
                  <a:moveTo>
                    <a:pt x="142" y="0"/>
                  </a:moveTo>
                  <a:lnTo>
                    <a:pt x="142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2"/>
                  </a:lnTo>
                  <a:lnTo>
                    <a:pt x="210" y="6"/>
                  </a:lnTo>
                  <a:lnTo>
                    <a:pt x="226" y="12"/>
                  </a:lnTo>
                  <a:lnTo>
                    <a:pt x="240" y="20"/>
                  </a:lnTo>
                  <a:lnTo>
                    <a:pt x="252" y="28"/>
                  </a:lnTo>
                  <a:lnTo>
                    <a:pt x="266" y="36"/>
                  </a:lnTo>
                  <a:lnTo>
                    <a:pt x="276" y="48"/>
                  </a:lnTo>
                  <a:lnTo>
                    <a:pt x="288" y="58"/>
                  </a:lnTo>
                  <a:lnTo>
                    <a:pt x="296" y="72"/>
                  </a:lnTo>
                  <a:lnTo>
                    <a:pt x="304" y="84"/>
                  </a:lnTo>
                  <a:lnTo>
                    <a:pt x="312" y="100"/>
                  </a:lnTo>
                  <a:lnTo>
                    <a:pt x="318" y="114"/>
                  </a:lnTo>
                  <a:lnTo>
                    <a:pt x="322" y="130"/>
                  </a:lnTo>
                  <a:lnTo>
                    <a:pt x="324" y="146"/>
                  </a:lnTo>
                  <a:lnTo>
                    <a:pt x="324" y="162"/>
                  </a:lnTo>
                  <a:lnTo>
                    <a:pt x="322" y="186"/>
                  </a:lnTo>
                  <a:lnTo>
                    <a:pt x="318" y="208"/>
                  </a:lnTo>
                  <a:lnTo>
                    <a:pt x="310" y="228"/>
                  </a:lnTo>
                  <a:lnTo>
                    <a:pt x="300" y="248"/>
                  </a:lnTo>
                  <a:lnTo>
                    <a:pt x="288" y="266"/>
                  </a:lnTo>
                  <a:lnTo>
                    <a:pt x="274" y="282"/>
                  </a:lnTo>
                  <a:lnTo>
                    <a:pt x="258" y="296"/>
                  </a:lnTo>
                  <a:lnTo>
                    <a:pt x="240" y="306"/>
                  </a:lnTo>
                  <a:lnTo>
                    <a:pt x="222" y="316"/>
                  </a:lnTo>
                  <a:lnTo>
                    <a:pt x="202" y="322"/>
                  </a:lnTo>
                  <a:lnTo>
                    <a:pt x="182" y="326"/>
                  </a:lnTo>
                  <a:lnTo>
                    <a:pt x="162" y="326"/>
                  </a:lnTo>
                  <a:lnTo>
                    <a:pt x="146" y="326"/>
                  </a:lnTo>
                  <a:lnTo>
                    <a:pt x="130" y="324"/>
                  </a:lnTo>
                  <a:lnTo>
                    <a:pt x="114" y="320"/>
                  </a:lnTo>
                  <a:lnTo>
                    <a:pt x="98" y="314"/>
                  </a:lnTo>
                  <a:lnTo>
                    <a:pt x="84" y="306"/>
                  </a:lnTo>
                  <a:lnTo>
                    <a:pt x="72" y="298"/>
                  </a:lnTo>
                  <a:lnTo>
                    <a:pt x="58" y="290"/>
                  </a:lnTo>
                  <a:lnTo>
                    <a:pt x="48" y="278"/>
                  </a:lnTo>
                  <a:lnTo>
                    <a:pt x="36" y="266"/>
                  </a:lnTo>
                  <a:lnTo>
                    <a:pt x="28" y="254"/>
                  </a:lnTo>
                  <a:lnTo>
                    <a:pt x="20" y="240"/>
                  </a:lnTo>
                  <a:lnTo>
                    <a:pt x="12" y="226"/>
                  </a:lnTo>
                  <a:lnTo>
                    <a:pt x="6" y="212"/>
                  </a:lnTo>
                  <a:lnTo>
                    <a:pt x="2" y="196"/>
                  </a:lnTo>
                  <a:lnTo>
                    <a:pt x="0" y="180"/>
                  </a:lnTo>
                  <a:lnTo>
                    <a:pt x="0" y="162"/>
                  </a:lnTo>
                  <a:lnTo>
                    <a:pt x="0" y="148"/>
                  </a:lnTo>
                  <a:lnTo>
                    <a:pt x="2" y="132"/>
                  </a:lnTo>
                  <a:lnTo>
                    <a:pt x="6" y="118"/>
                  </a:lnTo>
                  <a:lnTo>
                    <a:pt x="10" y="104"/>
                  </a:lnTo>
                  <a:lnTo>
                    <a:pt x="16" y="90"/>
                  </a:lnTo>
                  <a:lnTo>
                    <a:pt x="24" y="78"/>
                  </a:lnTo>
                  <a:lnTo>
                    <a:pt x="32" y="66"/>
                  </a:lnTo>
                  <a:lnTo>
                    <a:pt x="40" y="54"/>
                  </a:lnTo>
                  <a:lnTo>
                    <a:pt x="50" y="44"/>
                  </a:lnTo>
                  <a:lnTo>
                    <a:pt x="62" y="34"/>
                  </a:lnTo>
                  <a:lnTo>
                    <a:pt x="74" y="26"/>
                  </a:lnTo>
                  <a:lnTo>
                    <a:pt x="86" y="18"/>
                  </a:lnTo>
                  <a:lnTo>
                    <a:pt x="98" y="12"/>
                  </a:lnTo>
                  <a:lnTo>
                    <a:pt x="112" y="8"/>
                  </a:lnTo>
                  <a:lnTo>
                    <a:pt x="126" y="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9E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52" name="Freeform 19"/>
            <p:cNvSpPr>
              <a:spLocks/>
            </p:cNvSpPr>
            <p:nvPr/>
          </p:nvSpPr>
          <p:spPr bwMode="auto">
            <a:xfrm>
              <a:off x="4988" y="2041"/>
              <a:ext cx="240" cy="326"/>
            </a:xfrm>
            <a:custGeom>
              <a:avLst/>
              <a:gdLst>
                <a:gd name="T0" fmla="*/ 142 w 240"/>
                <a:gd name="T1" fmla="*/ 0 h 326"/>
                <a:gd name="T2" fmla="*/ 106 w 240"/>
                <a:gd name="T3" fmla="*/ 26 h 326"/>
                <a:gd name="T4" fmla="*/ 80 w 240"/>
                <a:gd name="T5" fmla="*/ 60 h 326"/>
                <a:gd name="T6" fmla="*/ 62 w 240"/>
                <a:gd name="T7" fmla="*/ 100 h 326"/>
                <a:gd name="T8" fmla="*/ 56 w 240"/>
                <a:gd name="T9" fmla="*/ 144 h 326"/>
                <a:gd name="T10" fmla="*/ 56 w 240"/>
                <a:gd name="T11" fmla="*/ 162 h 326"/>
                <a:gd name="T12" fmla="*/ 64 w 240"/>
                <a:gd name="T13" fmla="*/ 194 h 326"/>
                <a:gd name="T14" fmla="*/ 76 w 240"/>
                <a:gd name="T15" fmla="*/ 222 h 326"/>
                <a:gd name="T16" fmla="*/ 94 w 240"/>
                <a:gd name="T17" fmla="*/ 248 h 326"/>
                <a:gd name="T18" fmla="*/ 116 w 240"/>
                <a:gd name="T19" fmla="*/ 270 h 326"/>
                <a:gd name="T20" fmla="*/ 142 w 240"/>
                <a:gd name="T21" fmla="*/ 288 h 326"/>
                <a:gd name="T22" fmla="*/ 170 w 240"/>
                <a:gd name="T23" fmla="*/ 300 h 326"/>
                <a:gd name="T24" fmla="*/ 202 w 240"/>
                <a:gd name="T25" fmla="*/ 308 h 326"/>
                <a:gd name="T26" fmla="*/ 218 w 240"/>
                <a:gd name="T27" fmla="*/ 308 h 326"/>
                <a:gd name="T28" fmla="*/ 240 w 240"/>
                <a:gd name="T29" fmla="*/ 306 h 326"/>
                <a:gd name="T30" fmla="*/ 202 w 240"/>
                <a:gd name="T31" fmla="*/ 322 h 326"/>
                <a:gd name="T32" fmla="*/ 162 w 240"/>
                <a:gd name="T33" fmla="*/ 326 h 326"/>
                <a:gd name="T34" fmla="*/ 146 w 240"/>
                <a:gd name="T35" fmla="*/ 326 h 326"/>
                <a:gd name="T36" fmla="*/ 114 w 240"/>
                <a:gd name="T37" fmla="*/ 320 h 326"/>
                <a:gd name="T38" fmla="*/ 84 w 240"/>
                <a:gd name="T39" fmla="*/ 306 h 326"/>
                <a:gd name="T40" fmla="*/ 58 w 240"/>
                <a:gd name="T41" fmla="*/ 290 h 326"/>
                <a:gd name="T42" fmla="*/ 36 w 240"/>
                <a:gd name="T43" fmla="*/ 266 h 326"/>
                <a:gd name="T44" fmla="*/ 20 w 240"/>
                <a:gd name="T45" fmla="*/ 240 h 326"/>
                <a:gd name="T46" fmla="*/ 6 w 240"/>
                <a:gd name="T47" fmla="*/ 212 h 326"/>
                <a:gd name="T48" fmla="*/ 0 w 240"/>
                <a:gd name="T49" fmla="*/ 180 h 326"/>
                <a:gd name="T50" fmla="*/ 0 w 240"/>
                <a:gd name="T51" fmla="*/ 162 h 326"/>
                <a:gd name="T52" fmla="*/ 2 w 240"/>
                <a:gd name="T53" fmla="*/ 132 h 326"/>
                <a:gd name="T54" fmla="*/ 10 w 240"/>
                <a:gd name="T55" fmla="*/ 104 h 326"/>
                <a:gd name="T56" fmla="*/ 24 w 240"/>
                <a:gd name="T57" fmla="*/ 78 h 326"/>
                <a:gd name="T58" fmla="*/ 40 w 240"/>
                <a:gd name="T59" fmla="*/ 54 h 326"/>
                <a:gd name="T60" fmla="*/ 62 w 240"/>
                <a:gd name="T61" fmla="*/ 34 h 326"/>
                <a:gd name="T62" fmla="*/ 86 w 240"/>
                <a:gd name="T63" fmla="*/ 18 h 326"/>
                <a:gd name="T64" fmla="*/ 112 w 240"/>
                <a:gd name="T65" fmla="*/ 8 h 326"/>
                <a:gd name="T66" fmla="*/ 142 w 240"/>
                <a:gd name="T67" fmla="*/ 0 h 3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326"/>
                <a:gd name="T104" fmla="*/ 240 w 240"/>
                <a:gd name="T105" fmla="*/ 326 h 3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326">
                  <a:moveTo>
                    <a:pt x="142" y="0"/>
                  </a:moveTo>
                  <a:lnTo>
                    <a:pt x="142" y="0"/>
                  </a:lnTo>
                  <a:lnTo>
                    <a:pt x="124" y="12"/>
                  </a:lnTo>
                  <a:lnTo>
                    <a:pt x="106" y="26"/>
                  </a:lnTo>
                  <a:lnTo>
                    <a:pt x="92" y="42"/>
                  </a:lnTo>
                  <a:lnTo>
                    <a:pt x="80" y="60"/>
                  </a:lnTo>
                  <a:lnTo>
                    <a:pt x="70" y="80"/>
                  </a:lnTo>
                  <a:lnTo>
                    <a:pt x="62" y="100"/>
                  </a:lnTo>
                  <a:lnTo>
                    <a:pt x="58" y="122"/>
                  </a:lnTo>
                  <a:lnTo>
                    <a:pt x="56" y="144"/>
                  </a:lnTo>
                  <a:lnTo>
                    <a:pt x="56" y="162"/>
                  </a:lnTo>
                  <a:lnTo>
                    <a:pt x="60" y="178"/>
                  </a:lnTo>
                  <a:lnTo>
                    <a:pt x="64" y="194"/>
                  </a:lnTo>
                  <a:lnTo>
                    <a:pt x="68" y="208"/>
                  </a:lnTo>
                  <a:lnTo>
                    <a:pt x="76" y="222"/>
                  </a:lnTo>
                  <a:lnTo>
                    <a:pt x="84" y="236"/>
                  </a:lnTo>
                  <a:lnTo>
                    <a:pt x="94" y="248"/>
                  </a:lnTo>
                  <a:lnTo>
                    <a:pt x="104" y="260"/>
                  </a:lnTo>
                  <a:lnTo>
                    <a:pt x="116" y="270"/>
                  </a:lnTo>
                  <a:lnTo>
                    <a:pt x="128" y="280"/>
                  </a:lnTo>
                  <a:lnTo>
                    <a:pt x="142" y="288"/>
                  </a:lnTo>
                  <a:lnTo>
                    <a:pt x="156" y="296"/>
                  </a:lnTo>
                  <a:lnTo>
                    <a:pt x="170" y="300"/>
                  </a:lnTo>
                  <a:lnTo>
                    <a:pt x="186" y="304"/>
                  </a:lnTo>
                  <a:lnTo>
                    <a:pt x="202" y="308"/>
                  </a:lnTo>
                  <a:lnTo>
                    <a:pt x="218" y="308"/>
                  </a:lnTo>
                  <a:lnTo>
                    <a:pt x="240" y="306"/>
                  </a:lnTo>
                  <a:lnTo>
                    <a:pt x="222" y="316"/>
                  </a:lnTo>
                  <a:lnTo>
                    <a:pt x="202" y="322"/>
                  </a:lnTo>
                  <a:lnTo>
                    <a:pt x="182" y="326"/>
                  </a:lnTo>
                  <a:lnTo>
                    <a:pt x="162" y="326"/>
                  </a:lnTo>
                  <a:lnTo>
                    <a:pt x="146" y="326"/>
                  </a:lnTo>
                  <a:lnTo>
                    <a:pt x="130" y="324"/>
                  </a:lnTo>
                  <a:lnTo>
                    <a:pt x="114" y="320"/>
                  </a:lnTo>
                  <a:lnTo>
                    <a:pt x="98" y="314"/>
                  </a:lnTo>
                  <a:lnTo>
                    <a:pt x="84" y="306"/>
                  </a:lnTo>
                  <a:lnTo>
                    <a:pt x="72" y="298"/>
                  </a:lnTo>
                  <a:lnTo>
                    <a:pt x="58" y="290"/>
                  </a:lnTo>
                  <a:lnTo>
                    <a:pt x="48" y="278"/>
                  </a:lnTo>
                  <a:lnTo>
                    <a:pt x="36" y="266"/>
                  </a:lnTo>
                  <a:lnTo>
                    <a:pt x="28" y="254"/>
                  </a:lnTo>
                  <a:lnTo>
                    <a:pt x="20" y="240"/>
                  </a:lnTo>
                  <a:lnTo>
                    <a:pt x="12" y="226"/>
                  </a:lnTo>
                  <a:lnTo>
                    <a:pt x="6" y="212"/>
                  </a:lnTo>
                  <a:lnTo>
                    <a:pt x="2" y="196"/>
                  </a:lnTo>
                  <a:lnTo>
                    <a:pt x="0" y="180"/>
                  </a:lnTo>
                  <a:lnTo>
                    <a:pt x="0" y="162"/>
                  </a:lnTo>
                  <a:lnTo>
                    <a:pt x="0" y="148"/>
                  </a:lnTo>
                  <a:lnTo>
                    <a:pt x="2" y="132"/>
                  </a:lnTo>
                  <a:lnTo>
                    <a:pt x="6" y="118"/>
                  </a:lnTo>
                  <a:lnTo>
                    <a:pt x="10" y="104"/>
                  </a:lnTo>
                  <a:lnTo>
                    <a:pt x="16" y="90"/>
                  </a:lnTo>
                  <a:lnTo>
                    <a:pt x="24" y="78"/>
                  </a:lnTo>
                  <a:lnTo>
                    <a:pt x="32" y="66"/>
                  </a:lnTo>
                  <a:lnTo>
                    <a:pt x="40" y="54"/>
                  </a:lnTo>
                  <a:lnTo>
                    <a:pt x="50" y="44"/>
                  </a:lnTo>
                  <a:lnTo>
                    <a:pt x="62" y="34"/>
                  </a:lnTo>
                  <a:lnTo>
                    <a:pt x="74" y="26"/>
                  </a:lnTo>
                  <a:lnTo>
                    <a:pt x="86" y="18"/>
                  </a:lnTo>
                  <a:lnTo>
                    <a:pt x="98" y="12"/>
                  </a:lnTo>
                  <a:lnTo>
                    <a:pt x="112" y="8"/>
                  </a:lnTo>
                  <a:lnTo>
                    <a:pt x="126" y="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83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53" name="Freeform 20"/>
            <p:cNvSpPr>
              <a:spLocks/>
            </p:cNvSpPr>
            <p:nvPr/>
          </p:nvSpPr>
          <p:spPr bwMode="auto">
            <a:xfrm>
              <a:off x="5044" y="2041"/>
              <a:ext cx="268" cy="308"/>
            </a:xfrm>
            <a:custGeom>
              <a:avLst/>
              <a:gdLst>
                <a:gd name="T0" fmla="*/ 0 w 268"/>
                <a:gd name="T1" fmla="*/ 144 h 308"/>
                <a:gd name="T2" fmla="*/ 0 w 268"/>
                <a:gd name="T3" fmla="*/ 144 h 308"/>
                <a:gd name="T4" fmla="*/ 2 w 268"/>
                <a:gd name="T5" fmla="*/ 122 h 308"/>
                <a:gd name="T6" fmla="*/ 6 w 268"/>
                <a:gd name="T7" fmla="*/ 100 h 308"/>
                <a:gd name="T8" fmla="*/ 14 w 268"/>
                <a:gd name="T9" fmla="*/ 80 h 308"/>
                <a:gd name="T10" fmla="*/ 24 w 268"/>
                <a:gd name="T11" fmla="*/ 60 h 308"/>
                <a:gd name="T12" fmla="*/ 36 w 268"/>
                <a:gd name="T13" fmla="*/ 42 h 308"/>
                <a:gd name="T14" fmla="*/ 50 w 268"/>
                <a:gd name="T15" fmla="*/ 26 h 308"/>
                <a:gd name="T16" fmla="*/ 68 w 268"/>
                <a:gd name="T17" fmla="*/ 12 h 308"/>
                <a:gd name="T18" fmla="*/ 86 w 268"/>
                <a:gd name="T19" fmla="*/ 0 h 308"/>
                <a:gd name="T20" fmla="*/ 86 w 268"/>
                <a:gd name="T21" fmla="*/ 0 h 308"/>
                <a:gd name="T22" fmla="*/ 106 w 268"/>
                <a:gd name="T23" fmla="*/ 0 h 308"/>
                <a:gd name="T24" fmla="*/ 106 w 268"/>
                <a:gd name="T25" fmla="*/ 0 h 308"/>
                <a:gd name="T26" fmla="*/ 122 w 268"/>
                <a:gd name="T27" fmla="*/ 0 h 308"/>
                <a:gd name="T28" fmla="*/ 138 w 268"/>
                <a:gd name="T29" fmla="*/ 2 h 308"/>
                <a:gd name="T30" fmla="*/ 154 w 268"/>
                <a:gd name="T31" fmla="*/ 6 h 308"/>
                <a:gd name="T32" fmla="*/ 170 w 268"/>
                <a:gd name="T33" fmla="*/ 12 h 308"/>
                <a:gd name="T34" fmla="*/ 184 w 268"/>
                <a:gd name="T35" fmla="*/ 20 h 308"/>
                <a:gd name="T36" fmla="*/ 196 w 268"/>
                <a:gd name="T37" fmla="*/ 28 h 308"/>
                <a:gd name="T38" fmla="*/ 210 w 268"/>
                <a:gd name="T39" fmla="*/ 36 h 308"/>
                <a:gd name="T40" fmla="*/ 220 w 268"/>
                <a:gd name="T41" fmla="*/ 48 h 308"/>
                <a:gd name="T42" fmla="*/ 232 w 268"/>
                <a:gd name="T43" fmla="*/ 58 h 308"/>
                <a:gd name="T44" fmla="*/ 240 w 268"/>
                <a:gd name="T45" fmla="*/ 72 h 308"/>
                <a:gd name="T46" fmla="*/ 248 w 268"/>
                <a:gd name="T47" fmla="*/ 84 h 308"/>
                <a:gd name="T48" fmla="*/ 256 w 268"/>
                <a:gd name="T49" fmla="*/ 100 h 308"/>
                <a:gd name="T50" fmla="*/ 262 w 268"/>
                <a:gd name="T51" fmla="*/ 114 h 308"/>
                <a:gd name="T52" fmla="*/ 266 w 268"/>
                <a:gd name="T53" fmla="*/ 130 h 308"/>
                <a:gd name="T54" fmla="*/ 268 w 268"/>
                <a:gd name="T55" fmla="*/ 146 h 308"/>
                <a:gd name="T56" fmla="*/ 268 w 268"/>
                <a:gd name="T57" fmla="*/ 162 h 308"/>
                <a:gd name="T58" fmla="*/ 268 w 268"/>
                <a:gd name="T59" fmla="*/ 162 h 308"/>
                <a:gd name="T60" fmla="*/ 266 w 268"/>
                <a:gd name="T61" fmla="*/ 186 h 308"/>
                <a:gd name="T62" fmla="*/ 262 w 268"/>
                <a:gd name="T63" fmla="*/ 208 h 308"/>
                <a:gd name="T64" fmla="*/ 254 w 268"/>
                <a:gd name="T65" fmla="*/ 228 h 308"/>
                <a:gd name="T66" fmla="*/ 244 w 268"/>
                <a:gd name="T67" fmla="*/ 248 h 308"/>
                <a:gd name="T68" fmla="*/ 232 w 268"/>
                <a:gd name="T69" fmla="*/ 266 h 308"/>
                <a:gd name="T70" fmla="*/ 218 w 268"/>
                <a:gd name="T71" fmla="*/ 282 h 308"/>
                <a:gd name="T72" fmla="*/ 202 w 268"/>
                <a:gd name="T73" fmla="*/ 296 h 308"/>
                <a:gd name="T74" fmla="*/ 184 w 268"/>
                <a:gd name="T75" fmla="*/ 306 h 308"/>
                <a:gd name="T76" fmla="*/ 184 w 268"/>
                <a:gd name="T77" fmla="*/ 306 h 308"/>
                <a:gd name="T78" fmla="*/ 162 w 268"/>
                <a:gd name="T79" fmla="*/ 308 h 308"/>
                <a:gd name="T80" fmla="*/ 162 w 268"/>
                <a:gd name="T81" fmla="*/ 308 h 308"/>
                <a:gd name="T82" fmla="*/ 146 w 268"/>
                <a:gd name="T83" fmla="*/ 308 h 308"/>
                <a:gd name="T84" fmla="*/ 130 w 268"/>
                <a:gd name="T85" fmla="*/ 304 h 308"/>
                <a:gd name="T86" fmla="*/ 114 w 268"/>
                <a:gd name="T87" fmla="*/ 300 h 308"/>
                <a:gd name="T88" fmla="*/ 100 w 268"/>
                <a:gd name="T89" fmla="*/ 296 h 308"/>
                <a:gd name="T90" fmla="*/ 86 w 268"/>
                <a:gd name="T91" fmla="*/ 288 h 308"/>
                <a:gd name="T92" fmla="*/ 72 w 268"/>
                <a:gd name="T93" fmla="*/ 280 h 308"/>
                <a:gd name="T94" fmla="*/ 60 w 268"/>
                <a:gd name="T95" fmla="*/ 270 h 308"/>
                <a:gd name="T96" fmla="*/ 48 w 268"/>
                <a:gd name="T97" fmla="*/ 260 h 308"/>
                <a:gd name="T98" fmla="*/ 38 w 268"/>
                <a:gd name="T99" fmla="*/ 248 h 308"/>
                <a:gd name="T100" fmla="*/ 28 w 268"/>
                <a:gd name="T101" fmla="*/ 236 h 308"/>
                <a:gd name="T102" fmla="*/ 20 w 268"/>
                <a:gd name="T103" fmla="*/ 222 h 308"/>
                <a:gd name="T104" fmla="*/ 12 w 268"/>
                <a:gd name="T105" fmla="*/ 208 h 308"/>
                <a:gd name="T106" fmla="*/ 8 w 268"/>
                <a:gd name="T107" fmla="*/ 194 h 308"/>
                <a:gd name="T108" fmla="*/ 4 w 268"/>
                <a:gd name="T109" fmla="*/ 178 h 308"/>
                <a:gd name="T110" fmla="*/ 0 w 268"/>
                <a:gd name="T111" fmla="*/ 162 h 308"/>
                <a:gd name="T112" fmla="*/ 0 w 268"/>
                <a:gd name="T113" fmla="*/ 144 h 308"/>
                <a:gd name="T114" fmla="*/ 0 w 268"/>
                <a:gd name="T115" fmla="*/ 144 h 3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8"/>
                <a:gd name="T175" fmla="*/ 0 h 308"/>
                <a:gd name="T176" fmla="*/ 268 w 268"/>
                <a:gd name="T177" fmla="*/ 308 h 3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8" h="308">
                  <a:moveTo>
                    <a:pt x="0" y="144"/>
                  </a:moveTo>
                  <a:lnTo>
                    <a:pt x="0" y="144"/>
                  </a:lnTo>
                  <a:lnTo>
                    <a:pt x="2" y="122"/>
                  </a:lnTo>
                  <a:lnTo>
                    <a:pt x="6" y="100"/>
                  </a:lnTo>
                  <a:lnTo>
                    <a:pt x="14" y="80"/>
                  </a:lnTo>
                  <a:lnTo>
                    <a:pt x="24" y="60"/>
                  </a:lnTo>
                  <a:lnTo>
                    <a:pt x="36" y="42"/>
                  </a:lnTo>
                  <a:lnTo>
                    <a:pt x="50" y="26"/>
                  </a:lnTo>
                  <a:lnTo>
                    <a:pt x="68" y="12"/>
                  </a:lnTo>
                  <a:lnTo>
                    <a:pt x="86" y="0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138" y="2"/>
                  </a:lnTo>
                  <a:lnTo>
                    <a:pt x="154" y="6"/>
                  </a:lnTo>
                  <a:lnTo>
                    <a:pt x="170" y="12"/>
                  </a:lnTo>
                  <a:lnTo>
                    <a:pt x="184" y="20"/>
                  </a:lnTo>
                  <a:lnTo>
                    <a:pt x="196" y="28"/>
                  </a:lnTo>
                  <a:lnTo>
                    <a:pt x="210" y="36"/>
                  </a:lnTo>
                  <a:lnTo>
                    <a:pt x="220" y="48"/>
                  </a:lnTo>
                  <a:lnTo>
                    <a:pt x="232" y="58"/>
                  </a:lnTo>
                  <a:lnTo>
                    <a:pt x="240" y="72"/>
                  </a:lnTo>
                  <a:lnTo>
                    <a:pt x="248" y="84"/>
                  </a:lnTo>
                  <a:lnTo>
                    <a:pt x="256" y="100"/>
                  </a:lnTo>
                  <a:lnTo>
                    <a:pt x="262" y="114"/>
                  </a:lnTo>
                  <a:lnTo>
                    <a:pt x="266" y="130"/>
                  </a:lnTo>
                  <a:lnTo>
                    <a:pt x="268" y="146"/>
                  </a:lnTo>
                  <a:lnTo>
                    <a:pt x="268" y="162"/>
                  </a:lnTo>
                  <a:lnTo>
                    <a:pt x="266" y="186"/>
                  </a:lnTo>
                  <a:lnTo>
                    <a:pt x="262" y="208"/>
                  </a:lnTo>
                  <a:lnTo>
                    <a:pt x="254" y="228"/>
                  </a:lnTo>
                  <a:lnTo>
                    <a:pt x="244" y="248"/>
                  </a:lnTo>
                  <a:lnTo>
                    <a:pt x="232" y="266"/>
                  </a:lnTo>
                  <a:lnTo>
                    <a:pt x="218" y="282"/>
                  </a:lnTo>
                  <a:lnTo>
                    <a:pt x="202" y="296"/>
                  </a:lnTo>
                  <a:lnTo>
                    <a:pt x="184" y="306"/>
                  </a:lnTo>
                  <a:lnTo>
                    <a:pt x="162" y="308"/>
                  </a:lnTo>
                  <a:lnTo>
                    <a:pt x="146" y="308"/>
                  </a:lnTo>
                  <a:lnTo>
                    <a:pt x="130" y="304"/>
                  </a:lnTo>
                  <a:lnTo>
                    <a:pt x="114" y="300"/>
                  </a:lnTo>
                  <a:lnTo>
                    <a:pt x="100" y="296"/>
                  </a:lnTo>
                  <a:lnTo>
                    <a:pt x="86" y="288"/>
                  </a:lnTo>
                  <a:lnTo>
                    <a:pt x="72" y="280"/>
                  </a:lnTo>
                  <a:lnTo>
                    <a:pt x="60" y="270"/>
                  </a:lnTo>
                  <a:lnTo>
                    <a:pt x="48" y="260"/>
                  </a:lnTo>
                  <a:lnTo>
                    <a:pt x="38" y="248"/>
                  </a:lnTo>
                  <a:lnTo>
                    <a:pt x="28" y="236"/>
                  </a:lnTo>
                  <a:lnTo>
                    <a:pt x="20" y="222"/>
                  </a:lnTo>
                  <a:lnTo>
                    <a:pt x="12" y="208"/>
                  </a:lnTo>
                  <a:lnTo>
                    <a:pt x="8" y="194"/>
                  </a:lnTo>
                  <a:lnTo>
                    <a:pt x="4" y="178"/>
                  </a:lnTo>
                  <a:lnTo>
                    <a:pt x="0" y="16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9A6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54" name="Freeform 21"/>
            <p:cNvSpPr>
              <a:spLocks/>
            </p:cNvSpPr>
            <p:nvPr/>
          </p:nvSpPr>
          <p:spPr bwMode="auto">
            <a:xfrm>
              <a:off x="5158" y="2159"/>
              <a:ext cx="138" cy="152"/>
            </a:xfrm>
            <a:custGeom>
              <a:avLst/>
              <a:gdLst>
                <a:gd name="T0" fmla="*/ 138 w 138"/>
                <a:gd name="T1" fmla="*/ 76 h 152"/>
                <a:gd name="T2" fmla="*/ 138 w 138"/>
                <a:gd name="T3" fmla="*/ 76 h 152"/>
                <a:gd name="T4" fmla="*/ 136 w 138"/>
                <a:gd name="T5" fmla="*/ 92 h 152"/>
                <a:gd name="T6" fmla="*/ 132 w 138"/>
                <a:gd name="T7" fmla="*/ 106 h 152"/>
                <a:gd name="T8" fmla="*/ 126 w 138"/>
                <a:gd name="T9" fmla="*/ 118 h 152"/>
                <a:gd name="T10" fmla="*/ 118 w 138"/>
                <a:gd name="T11" fmla="*/ 130 h 152"/>
                <a:gd name="T12" fmla="*/ 108 w 138"/>
                <a:gd name="T13" fmla="*/ 138 h 152"/>
                <a:gd name="T14" fmla="*/ 96 w 138"/>
                <a:gd name="T15" fmla="*/ 146 h 152"/>
                <a:gd name="T16" fmla="*/ 82 w 138"/>
                <a:gd name="T17" fmla="*/ 150 h 152"/>
                <a:gd name="T18" fmla="*/ 70 w 138"/>
                <a:gd name="T19" fmla="*/ 152 h 152"/>
                <a:gd name="T20" fmla="*/ 70 w 138"/>
                <a:gd name="T21" fmla="*/ 152 h 152"/>
                <a:gd name="T22" fmla="*/ 56 w 138"/>
                <a:gd name="T23" fmla="*/ 150 h 152"/>
                <a:gd name="T24" fmla="*/ 42 w 138"/>
                <a:gd name="T25" fmla="*/ 146 h 152"/>
                <a:gd name="T26" fmla="*/ 30 w 138"/>
                <a:gd name="T27" fmla="*/ 138 h 152"/>
                <a:gd name="T28" fmla="*/ 20 w 138"/>
                <a:gd name="T29" fmla="*/ 130 h 152"/>
                <a:gd name="T30" fmla="*/ 12 w 138"/>
                <a:gd name="T31" fmla="*/ 118 h 152"/>
                <a:gd name="T32" fmla="*/ 6 w 138"/>
                <a:gd name="T33" fmla="*/ 106 h 152"/>
                <a:gd name="T34" fmla="*/ 2 w 138"/>
                <a:gd name="T35" fmla="*/ 92 h 152"/>
                <a:gd name="T36" fmla="*/ 0 w 138"/>
                <a:gd name="T37" fmla="*/ 76 h 152"/>
                <a:gd name="T38" fmla="*/ 0 w 138"/>
                <a:gd name="T39" fmla="*/ 76 h 152"/>
                <a:gd name="T40" fmla="*/ 2 w 138"/>
                <a:gd name="T41" fmla="*/ 60 h 152"/>
                <a:gd name="T42" fmla="*/ 6 w 138"/>
                <a:gd name="T43" fmla="*/ 46 h 152"/>
                <a:gd name="T44" fmla="*/ 12 w 138"/>
                <a:gd name="T45" fmla="*/ 34 h 152"/>
                <a:gd name="T46" fmla="*/ 20 w 138"/>
                <a:gd name="T47" fmla="*/ 22 h 152"/>
                <a:gd name="T48" fmla="*/ 30 w 138"/>
                <a:gd name="T49" fmla="*/ 12 h 152"/>
                <a:gd name="T50" fmla="*/ 42 w 138"/>
                <a:gd name="T51" fmla="*/ 6 h 152"/>
                <a:gd name="T52" fmla="*/ 56 w 138"/>
                <a:gd name="T53" fmla="*/ 2 h 152"/>
                <a:gd name="T54" fmla="*/ 70 w 138"/>
                <a:gd name="T55" fmla="*/ 0 h 152"/>
                <a:gd name="T56" fmla="*/ 70 w 138"/>
                <a:gd name="T57" fmla="*/ 0 h 152"/>
                <a:gd name="T58" fmla="*/ 82 w 138"/>
                <a:gd name="T59" fmla="*/ 2 h 152"/>
                <a:gd name="T60" fmla="*/ 96 w 138"/>
                <a:gd name="T61" fmla="*/ 6 h 152"/>
                <a:gd name="T62" fmla="*/ 108 w 138"/>
                <a:gd name="T63" fmla="*/ 12 h 152"/>
                <a:gd name="T64" fmla="*/ 118 w 138"/>
                <a:gd name="T65" fmla="*/ 22 h 152"/>
                <a:gd name="T66" fmla="*/ 126 w 138"/>
                <a:gd name="T67" fmla="*/ 34 h 152"/>
                <a:gd name="T68" fmla="*/ 132 w 138"/>
                <a:gd name="T69" fmla="*/ 46 h 152"/>
                <a:gd name="T70" fmla="*/ 136 w 138"/>
                <a:gd name="T71" fmla="*/ 60 h 152"/>
                <a:gd name="T72" fmla="*/ 138 w 138"/>
                <a:gd name="T73" fmla="*/ 76 h 152"/>
                <a:gd name="T74" fmla="*/ 138 w 138"/>
                <a:gd name="T75" fmla="*/ 76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8"/>
                <a:gd name="T115" fmla="*/ 0 h 152"/>
                <a:gd name="T116" fmla="*/ 138 w 138"/>
                <a:gd name="T117" fmla="*/ 152 h 1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8" h="152">
                  <a:moveTo>
                    <a:pt x="138" y="76"/>
                  </a:moveTo>
                  <a:lnTo>
                    <a:pt x="138" y="76"/>
                  </a:lnTo>
                  <a:lnTo>
                    <a:pt x="136" y="92"/>
                  </a:lnTo>
                  <a:lnTo>
                    <a:pt x="132" y="106"/>
                  </a:lnTo>
                  <a:lnTo>
                    <a:pt x="126" y="118"/>
                  </a:lnTo>
                  <a:lnTo>
                    <a:pt x="118" y="130"/>
                  </a:lnTo>
                  <a:lnTo>
                    <a:pt x="108" y="138"/>
                  </a:lnTo>
                  <a:lnTo>
                    <a:pt x="96" y="146"/>
                  </a:lnTo>
                  <a:lnTo>
                    <a:pt x="82" y="150"/>
                  </a:lnTo>
                  <a:lnTo>
                    <a:pt x="70" y="152"/>
                  </a:lnTo>
                  <a:lnTo>
                    <a:pt x="56" y="150"/>
                  </a:lnTo>
                  <a:lnTo>
                    <a:pt x="42" y="146"/>
                  </a:lnTo>
                  <a:lnTo>
                    <a:pt x="30" y="138"/>
                  </a:lnTo>
                  <a:lnTo>
                    <a:pt x="20" y="130"/>
                  </a:lnTo>
                  <a:lnTo>
                    <a:pt x="12" y="118"/>
                  </a:lnTo>
                  <a:lnTo>
                    <a:pt x="6" y="106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2" y="34"/>
                  </a:lnTo>
                  <a:lnTo>
                    <a:pt x="20" y="22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96" y="6"/>
                  </a:lnTo>
                  <a:lnTo>
                    <a:pt x="108" y="12"/>
                  </a:lnTo>
                  <a:lnTo>
                    <a:pt x="118" y="22"/>
                  </a:lnTo>
                  <a:lnTo>
                    <a:pt x="126" y="34"/>
                  </a:lnTo>
                  <a:lnTo>
                    <a:pt x="132" y="46"/>
                  </a:lnTo>
                  <a:lnTo>
                    <a:pt x="136" y="60"/>
                  </a:lnTo>
                  <a:lnTo>
                    <a:pt x="138" y="76"/>
                  </a:lnTo>
                  <a:close/>
                </a:path>
              </a:pathLst>
            </a:custGeom>
            <a:solidFill>
              <a:srgbClr val="A67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55" name="Freeform 22"/>
            <p:cNvSpPr>
              <a:spLocks/>
            </p:cNvSpPr>
            <p:nvPr/>
          </p:nvSpPr>
          <p:spPr bwMode="auto">
            <a:xfrm>
              <a:off x="5206" y="2279"/>
              <a:ext cx="68" cy="44"/>
            </a:xfrm>
            <a:custGeom>
              <a:avLst/>
              <a:gdLst>
                <a:gd name="T0" fmla="*/ 6 w 68"/>
                <a:gd name="T1" fmla="*/ 0 h 44"/>
                <a:gd name="T2" fmla="*/ 6 w 68"/>
                <a:gd name="T3" fmla="*/ 0 h 44"/>
                <a:gd name="T4" fmla="*/ 10 w 68"/>
                <a:gd name="T5" fmla="*/ 6 h 44"/>
                <a:gd name="T6" fmla="*/ 14 w 68"/>
                <a:gd name="T7" fmla="*/ 12 h 44"/>
                <a:gd name="T8" fmla="*/ 20 w 68"/>
                <a:gd name="T9" fmla="*/ 20 h 44"/>
                <a:gd name="T10" fmla="*/ 30 w 68"/>
                <a:gd name="T11" fmla="*/ 28 h 44"/>
                <a:gd name="T12" fmla="*/ 40 w 68"/>
                <a:gd name="T13" fmla="*/ 34 h 44"/>
                <a:gd name="T14" fmla="*/ 54 w 68"/>
                <a:gd name="T15" fmla="*/ 36 h 44"/>
                <a:gd name="T16" fmla="*/ 68 w 68"/>
                <a:gd name="T17" fmla="*/ 36 h 44"/>
                <a:gd name="T18" fmla="*/ 60 w 68"/>
                <a:gd name="T19" fmla="*/ 44 h 44"/>
                <a:gd name="T20" fmla="*/ 60 w 68"/>
                <a:gd name="T21" fmla="*/ 44 h 44"/>
                <a:gd name="T22" fmla="*/ 54 w 68"/>
                <a:gd name="T23" fmla="*/ 44 h 44"/>
                <a:gd name="T24" fmla="*/ 46 w 68"/>
                <a:gd name="T25" fmla="*/ 44 h 44"/>
                <a:gd name="T26" fmla="*/ 38 w 68"/>
                <a:gd name="T27" fmla="*/ 42 h 44"/>
                <a:gd name="T28" fmla="*/ 28 w 68"/>
                <a:gd name="T29" fmla="*/ 36 h 44"/>
                <a:gd name="T30" fmla="*/ 18 w 68"/>
                <a:gd name="T31" fmla="*/ 30 h 44"/>
                <a:gd name="T32" fmla="*/ 8 w 68"/>
                <a:gd name="T33" fmla="*/ 18 h 44"/>
                <a:gd name="T34" fmla="*/ 0 w 68"/>
                <a:gd name="T35" fmla="*/ 4 h 44"/>
                <a:gd name="T36" fmla="*/ 6 w 68"/>
                <a:gd name="T37" fmla="*/ 0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44"/>
                <a:gd name="T59" fmla="*/ 68 w 68"/>
                <a:gd name="T60" fmla="*/ 44 h 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44">
                  <a:moveTo>
                    <a:pt x="6" y="0"/>
                  </a:moveTo>
                  <a:lnTo>
                    <a:pt x="6" y="0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20" y="20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4" y="36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46" y="44"/>
                  </a:lnTo>
                  <a:lnTo>
                    <a:pt x="38" y="42"/>
                  </a:lnTo>
                  <a:lnTo>
                    <a:pt x="28" y="36"/>
                  </a:lnTo>
                  <a:lnTo>
                    <a:pt x="18" y="30"/>
                  </a:lnTo>
                  <a:lnTo>
                    <a:pt x="8" y="18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56" name="Freeform 23"/>
            <p:cNvSpPr>
              <a:spLocks/>
            </p:cNvSpPr>
            <p:nvPr/>
          </p:nvSpPr>
          <p:spPr bwMode="auto">
            <a:xfrm>
              <a:off x="5192" y="2265"/>
              <a:ext cx="30" cy="20"/>
            </a:xfrm>
            <a:custGeom>
              <a:avLst/>
              <a:gdLst>
                <a:gd name="T0" fmla="*/ 30 w 30"/>
                <a:gd name="T1" fmla="*/ 0 h 20"/>
                <a:gd name="T2" fmla="*/ 30 w 30"/>
                <a:gd name="T3" fmla="*/ 0 h 20"/>
                <a:gd name="T4" fmla="*/ 22 w 30"/>
                <a:gd name="T5" fmla="*/ 8 h 20"/>
                <a:gd name="T6" fmla="*/ 14 w 30"/>
                <a:gd name="T7" fmla="*/ 14 h 20"/>
                <a:gd name="T8" fmla="*/ 0 w 30"/>
                <a:gd name="T9" fmla="*/ 18 h 20"/>
                <a:gd name="T10" fmla="*/ 0 w 30"/>
                <a:gd name="T11" fmla="*/ 18 h 20"/>
                <a:gd name="T12" fmla="*/ 4 w 30"/>
                <a:gd name="T13" fmla="*/ 20 h 20"/>
                <a:gd name="T14" fmla="*/ 12 w 30"/>
                <a:gd name="T15" fmla="*/ 20 h 20"/>
                <a:gd name="T16" fmla="*/ 18 w 30"/>
                <a:gd name="T17" fmla="*/ 20 h 20"/>
                <a:gd name="T18" fmla="*/ 22 w 30"/>
                <a:gd name="T19" fmla="*/ 16 h 20"/>
                <a:gd name="T20" fmla="*/ 26 w 30"/>
                <a:gd name="T21" fmla="*/ 10 h 20"/>
                <a:gd name="T22" fmla="*/ 30 w 30"/>
                <a:gd name="T23" fmla="*/ 0 h 20"/>
                <a:gd name="T24" fmla="*/ 30 w 30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20"/>
                <a:gd name="T41" fmla="*/ 30 w 30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20">
                  <a:moveTo>
                    <a:pt x="30" y="0"/>
                  </a:moveTo>
                  <a:lnTo>
                    <a:pt x="30" y="0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6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57" name="Freeform 24"/>
            <p:cNvSpPr>
              <a:spLocks/>
            </p:cNvSpPr>
            <p:nvPr/>
          </p:nvSpPr>
          <p:spPr bwMode="auto">
            <a:xfrm>
              <a:off x="5244" y="2179"/>
              <a:ext cx="40" cy="44"/>
            </a:xfrm>
            <a:custGeom>
              <a:avLst/>
              <a:gdLst>
                <a:gd name="T0" fmla="*/ 0 w 40"/>
                <a:gd name="T1" fmla="*/ 22 h 44"/>
                <a:gd name="T2" fmla="*/ 0 w 40"/>
                <a:gd name="T3" fmla="*/ 22 h 44"/>
                <a:gd name="T4" fmla="*/ 2 w 40"/>
                <a:gd name="T5" fmla="*/ 30 h 44"/>
                <a:gd name="T6" fmla="*/ 6 w 40"/>
                <a:gd name="T7" fmla="*/ 38 h 44"/>
                <a:gd name="T8" fmla="*/ 12 w 40"/>
                <a:gd name="T9" fmla="*/ 42 h 44"/>
                <a:gd name="T10" fmla="*/ 20 w 40"/>
                <a:gd name="T11" fmla="*/ 44 h 44"/>
                <a:gd name="T12" fmla="*/ 20 w 40"/>
                <a:gd name="T13" fmla="*/ 44 h 44"/>
                <a:gd name="T14" fmla="*/ 28 w 40"/>
                <a:gd name="T15" fmla="*/ 42 h 44"/>
                <a:gd name="T16" fmla="*/ 34 w 40"/>
                <a:gd name="T17" fmla="*/ 38 h 44"/>
                <a:gd name="T18" fmla="*/ 38 w 40"/>
                <a:gd name="T19" fmla="*/ 30 h 44"/>
                <a:gd name="T20" fmla="*/ 40 w 40"/>
                <a:gd name="T21" fmla="*/ 22 h 44"/>
                <a:gd name="T22" fmla="*/ 40 w 40"/>
                <a:gd name="T23" fmla="*/ 22 h 44"/>
                <a:gd name="T24" fmla="*/ 38 w 40"/>
                <a:gd name="T25" fmla="*/ 14 h 44"/>
                <a:gd name="T26" fmla="*/ 34 w 40"/>
                <a:gd name="T27" fmla="*/ 6 h 44"/>
                <a:gd name="T28" fmla="*/ 28 w 40"/>
                <a:gd name="T29" fmla="*/ 2 h 44"/>
                <a:gd name="T30" fmla="*/ 20 w 40"/>
                <a:gd name="T31" fmla="*/ 0 h 44"/>
                <a:gd name="T32" fmla="*/ 20 w 40"/>
                <a:gd name="T33" fmla="*/ 0 h 44"/>
                <a:gd name="T34" fmla="*/ 12 w 40"/>
                <a:gd name="T35" fmla="*/ 2 h 44"/>
                <a:gd name="T36" fmla="*/ 6 w 40"/>
                <a:gd name="T37" fmla="*/ 6 h 44"/>
                <a:gd name="T38" fmla="*/ 2 w 40"/>
                <a:gd name="T39" fmla="*/ 14 h 44"/>
                <a:gd name="T40" fmla="*/ 0 w 40"/>
                <a:gd name="T41" fmla="*/ 22 h 44"/>
                <a:gd name="T42" fmla="*/ 0 w 40"/>
                <a:gd name="T43" fmla="*/ 22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44"/>
                <a:gd name="T68" fmla="*/ 40 w 40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44"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6" y="38"/>
                  </a:lnTo>
                  <a:lnTo>
                    <a:pt x="12" y="42"/>
                  </a:lnTo>
                  <a:lnTo>
                    <a:pt x="20" y="44"/>
                  </a:lnTo>
                  <a:lnTo>
                    <a:pt x="28" y="42"/>
                  </a:lnTo>
                  <a:lnTo>
                    <a:pt x="34" y="38"/>
                  </a:lnTo>
                  <a:lnTo>
                    <a:pt x="38" y="30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58" name="Freeform 25"/>
            <p:cNvSpPr>
              <a:spLocks/>
            </p:cNvSpPr>
            <p:nvPr/>
          </p:nvSpPr>
          <p:spPr bwMode="auto">
            <a:xfrm>
              <a:off x="5262" y="2135"/>
              <a:ext cx="24" cy="50"/>
            </a:xfrm>
            <a:custGeom>
              <a:avLst/>
              <a:gdLst>
                <a:gd name="T0" fmla="*/ 22 w 24"/>
                <a:gd name="T1" fmla="*/ 0 h 50"/>
                <a:gd name="T2" fmla="*/ 22 w 24"/>
                <a:gd name="T3" fmla="*/ 0 h 50"/>
                <a:gd name="T4" fmla="*/ 24 w 24"/>
                <a:gd name="T5" fmla="*/ 8 h 50"/>
                <a:gd name="T6" fmla="*/ 24 w 24"/>
                <a:gd name="T7" fmla="*/ 22 h 50"/>
                <a:gd name="T8" fmla="*/ 24 w 24"/>
                <a:gd name="T9" fmla="*/ 30 h 50"/>
                <a:gd name="T10" fmla="*/ 20 w 24"/>
                <a:gd name="T11" fmla="*/ 38 h 50"/>
                <a:gd name="T12" fmla="*/ 14 w 24"/>
                <a:gd name="T13" fmla="*/ 46 h 50"/>
                <a:gd name="T14" fmla="*/ 6 w 24"/>
                <a:gd name="T15" fmla="*/ 50 h 50"/>
                <a:gd name="T16" fmla="*/ 0 w 24"/>
                <a:gd name="T17" fmla="*/ 48 h 50"/>
                <a:gd name="T18" fmla="*/ 0 w 24"/>
                <a:gd name="T19" fmla="*/ 48 h 50"/>
                <a:gd name="T20" fmla="*/ 4 w 24"/>
                <a:gd name="T21" fmla="*/ 46 h 50"/>
                <a:gd name="T22" fmla="*/ 10 w 24"/>
                <a:gd name="T23" fmla="*/ 38 h 50"/>
                <a:gd name="T24" fmla="*/ 16 w 24"/>
                <a:gd name="T25" fmla="*/ 32 h 50"/>
                <a:gd name="T26" fmla="*/ 18 w 24"/>
                <a:gd name="T27" fmla="*/ 24 h 50"/>
                <a:gd name="T28" fmla="*/ 22 w 24"/>
                <a:gd name="T29" fmla="*/ 14 h 50"/>
                <a:gd name="T30" fmla="*/ 22 w 24"/>
                <a:gd name="T31" fmla="*/ 0 h 50"/>
                <a:gd name="T32" fmla="*/ 22 w 24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50"/>
                <a:gd name="T53" fmla="*/ 24 w 24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50">
                  <a:moveTo>
                    <a:pt x="22" y="0"/>
                  </a:moveTo>
                  <a:lnTo>
                    <a:pt x="22" y="0"/>
                  </a:lnTo>
                  <a:lnTo>
                    <a:pt x="24" y="8"/>
                  </a:lnTo>
                  <a:lnTo>
                    <a:pt x="24" y="22"/>
                  </a:lnTo>
                  <a:lnTo>
                    <a:pt x="24" y="30"/>
                  </a:lnTo>
                  <a:lnTo>
                    <a:pt x="20" y="38"/>
                  </a:lnTo>
                  <a:lnTo>
                    <a:pt x="14" y="46"/>
                  </a:lnTo>
                  <a:lnTo>
                    <a:pt x="6" y="50"/>
                  </a:lnTo>
                  <a:lnTo>
                    <a:pt x="0" y="48"/>
                  </a:lnTo>
                  <a:lnTo>
                    <a:pt x="4" y="46"/>
                  </a:lnTo>
                  <a:lnTo>
                    <a:pt x="10" y="38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2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59" name="Freeform 26"/>
            <p:cNvSpPr>
              <a:spLocks/>
            </p:cNvSpPr>
            <p:nvPr/>
          </p:nvSpPr>
          <p:spPr bwMode="auto">
            <a:xfrm>
              <a:off x="5242" y="2141"/>
              <a:ext cx="24" cy="50"/>
            </a:xfrm>
            <a:custGeom>
              <a:avLst/>
              <a:gdLst>
                <a:gd name="T0" fmla="*/ 22 w 24"/>
                <a:gd name="T1" fmla="*/ 0 h 50"/>
                <a:gd name="T2" fmla="*/ 22 w 24"/>
                <a:gd name="T3" fmla="*/ 0 h 50"/>
                <a:gd name="T4" fmla="*/ 24 w 24"/>
                <a:gd name="T5" fmla="*/ 6 h 50"/>
                <a:gd name="T6" fmla="*/ 24 w 24"/>
                <a:gd name="T7" fmla="*/ 22 h 50"/>
                <a:gd name="T8" fmla="*/ 24 w 24"/>
                <a:gd name="T9" fmla="*/ 30 h 50"/>
                <a:gd name="T10" fmla="*/ 20 w 24"/>
                <a:gd name="T11" fmla="*/ 38 h 50"/>
                <a:gd name="T12" fmla="*/ 14 w 24"/>
                <a:gd name="T13" fmla="*/ 44 h 50"/>
                <a:gd name="T14" fmla="*/ 6 w 24"/>
                <a:gd name="T15" fmla="*/ 50 h 50"/>
                <a:gd name="T16" fmla="*/ 0 w 24"/>
                <a:gd name="T17" fmla="*/ 48 h 50"/>
                <a:gd name="T18" fmla="*/ 0 w 24"/>
                <a:gd name="T19" fmla="*/ 48 h 50"/>
                <a:gd name="T20" fmla="*/ 4 w 24"/>
                <a:gd name="T21" fmla="*/ 46 h 50"/>
                <a:gd name="T22" fmla="*/ 12 w 24"/>
                <a:gd name="T23" fmla="*/ 38 h 50"/>
                <a:gd name="T24" fmla="*/ 16 w 24"/>
                <a:gd name="T25" fmla="*/ 32 h 50"/>
                <a:gd name="T26" fmla="*/ 20 w 24"/>
                <a:gd name="T27" fmla="*/ 24 h 50"/>
                <a:gd name="T28" fmla="*/ 22 w 24"/>
                <a:gd name="T29" fmla="*/ 12 h 50"/>
                <a:gd name="T30" fmla="*/ 22 w 24"/>
                <a:gd name="T31" fmla="*/ 0 h 50"/>
                <a:gd name="T32" fmla="*/ 22 w 24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50"/>
                <a:gd name="T53" fmla="*/ 24 w 24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50">
                  <a:moveTo>
                    <a:pt x="22" y="0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24" y="22"/>
                  </a:lnTo>
                  <a:lnTo>
                    <a:pt x="24" y="30"/>
                  </a:lnTo>
                  <a:lnTo>
                    <a:pt x="20" y="38"/>
                  </a:lnTo>
                  <a:lnTo>
                    <a:pt x="14" y="44"/>
                  </a:lnTo>
                  <a:lnTo>
                    <a:pt x="6" y="50"/>
                  </a:lnTo>
                  <a:lnTo>
                    <a:pt x="0" y="48"/>
                  </a:lnTo>
                  <a:lnTo>
                    <a:pt x="4" y="46"/>
                  </a:lnTo>
                  <a:lnTo>
                    <a:pt x="12" y="38"/>
                  </a:lnTo>
                  <a:lnTo>
                    <a:pt x="16" y="32"/>
                  </a:lnTo>
                  <a:lnTo>
                    <a:pt x="20" y="24"/>
                  </a:lnTo>
                  <a:lnTo>
                    <a:pt x="22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60" name="Freeform 27"/>
            <p:cNvSpPr>
              <a:spLocks/>
            </p:cNvSpPr>
            <p:nvPr/>
          </p:nvSpPr>
          <p:spPr bwMode="auto">
            <a:xfrm>
              <a:off x="5272" y="2149"/>
              <a:ext cx="30" cy="40"/>
            </a:xfrm>
            <a:custGeom>
              <a:avLst/>
              <a:gdLst>
                <a:gd name="T0" fmla="*/ 30 w 30"/>
                <a:gd name="T1" fmla="*/ 0 h 40"/>
                <a:gd name="T2" fmla="*/ 30 w 30"/>
                <a:gd name="T3" fmla="*/ 0 h 40"/>
                <a:gd name="T4" fmla="*/ 30 w 30"/>
                <a:gd name="T5" fmla="*/ 6 h 40"/>
                <a:gd name="T6" fmla="*/ 28 w 30"/>
                <a:gd name="T7" fmla="*/ 20 h 40"/>
                <a:gd name="T8" fmla="*/ 24 w 30"/>
                <a:gd name="T9" fmla="*/ 26 h 40"/>
                <a:gd name="T10" fmla="*/ 20 w 30"/>
                <a:gd name="T11" fmla="*/ 34 h 40"/>
                <a:gd name="T12" fmla="*/ 14 w 30"/>
                <a:gd name="T13" fmla="*/ 38 h 40"/>
                <a:gd name="T14" fmla="*/ 6 w 30"/>
                <a:gd name="T15" fmla="*/ 40 h 40"/>
                <a:gd name="T16" fmla="*/ 0 w 30"/>
                <a:gd name="T17" fmla="*/ 38 h 40"/>
                <a:gd name="T18" fmla="*/ 0 w 30"/>
                <a:gd name="T19" fmla="*/ 38 h 40"/>
                <a:gd name="T20" fmla="*/ 4 w 30"/>
                <a:gd name="T21" fmla="*/ 36 h 40"/>
                <a:gd name="T22" fmla="*/ 12 w 30"/>
                <a:gd name="T23" fmla="*/ 32 h 40"/>
                <a:gd name="T24" fmla="*/ 18 w 30"/>
                <a:gd name="T25" fmla="*/ 26 h 40"/>
                <a:gd name="T26" fmla="*/ 22 w 30"/>
                <a:gd name="T27" fmla="*/ 20 h 40"/>
                <a:gd name="T28" fmla="*/ 26 w 30"/>
                <a:gd name="T29" fmla="*/ 12 h 40"/>
                <a:gd name="T30" fmla="*/ 30 w 30"/>
                <a:gd name="T31" fmla="*/ 0 h 40"/>
                <a:gd name="T32" fmla="*/ 30 w 30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0"/>
                <a:gd name="T53" fmla="*/ 30 w 3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0">
                  <a:moveTo>
                    <a:pt x="30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8" y="20"/>
                  </a:lnTo>
                  <a:lnTo>
                    <a:pt x="24" y="26"/>
                  </a:lnTo>
                  <a:lnTo>
                    <a:pt x="20" y="34"/>
                  </a:lnTo>
                  <a:lnTo>
                    <a:pt x="14" y="38"/>
                  </a:lnTo>
                  <a:lnTo>
                    <a:pt x="6" y="40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2" y="32"/>
                  </a:lnTo>
                  <a:lnTo>
                    <a:pt x="18" y="26"/>
                  </a:lnTo>
                  <a:lnTo>
                    <a:pt x="22" y="20"/>
                  </a:lnTo>
                  <a:lnTo>
                    <a:pt x="26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61" name="Freeform 28"/>
            <p:cNvSpPr>
              <a:spLocks/>
            </p:cNvSpPr>
            <p:nvPr/>
          </p:nvSpPr>
          <p:spPr bwMode="auto">
            <a:xfrm>
              <a:off x="5260" y="2195"/>
              <a:ext cx="8" cy="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4 h 8"/>
                <a:gd name="T4" fmla="*/ 2 w 8"/>
                <a:gd name="T5" fmla="*/ 8 h 8"/>
                <a:gd name="T6" fmla="*/ 4 w 8"/>
                <a:gd name="T7" fmla="*/ 8 h 8"/>
                <a:gd name="T8" fmla="*/ 4 w 8"/>
                <a:gd name="T9" fmla="*/ 8 h 8"/>
                <a:gd name="T10" fmla="*/ 6 w 8"/>
                <a:gd name="T11" fmla="*/ 8 h 8"/>
                <a:gd name="T12" fmla="*/ 8 w 8"/>
                <a:gd name="T13" fmla="*/ 4 h 8"/>
                <a:gd name="T14" fmla="*/ 8 w 8"/>
                <a:gd name="T15" fmla="*/ 4 h 8"/>
                <a:gd name="T16" fmla="*/ 6 w 8"/>
                <a:gd name="T17" fmla="*/ 2 h 8"/>
                <a:gd name="T18" fmla="*/ 4 w 8"/>
                <a:gd name="T19" fmla="*/ 0 h 8"/>
                <a:gd name="T20" fmla="*/ 4 w 8"/>
                <a:gd name="T21" fmla="*/ 0 h 8"/>
                <a:gd name="T22" fmla="*/ 2 w 8"/>
                <a:gd name="T23" fmla="*/ 2 h 8"/>
                <a:gd name="T24" fmla="*/ 0 w 8"/>
                <a:gd name="T25" fmla="*/ 4 h 8"/>
                <a:gd name="T26" fmla="*/ 0 w 8"/>
                <a:gd name="T27" fmla="*/ 4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8"/>
                <a:gd name="T44" fmla="*/ 8 w 8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8">
                  <a:moveTo>
                    <a:pt x="0" y="4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62" name="Freeform 29"/>
            <p:cNvSpPr>
              <a:spLocks/>
            </p:cNvSpPr>
            <p:nvPr/>
          </p:nvSpPr>
          <p:spPr bwMode="auto">
            <a:xfrm>
              <a:off x="5236" y="2177"/>
              <a:ext cx="46" cy="14"/>
            </a:xfrm>
            <a:custGeom>
              <a:avLst/>
              <a:gdLst>
                <a:gd name="T0" fmla="*/ 0 w 46"/>
                <a:gd name="T1" fmla="*/ 12 h 14"/>
                <a:gd name="T2" fmla="*/ 0 w 46"/>
                <a:gd name="T3" fmla="*/ 12 h 14"/>
                <a:gd name="T4" fmla="*/ 4 w 46"/>
                <a:gd name="T5" fmla="*/ 10 h 14"/>
                <a:gd name="T6" fmla="*/ 10 w 46"/>
                <a:gd name="T7" fmla="*/ 8 h 14"/>
                <a:gd name="T8" fmla="*/ 16 w 46"/>
                <a:gd name="T9" fmla="*/ 6 h 14"/>
                <a:gd name="T10" fmla="*/ 16 w 46"/>
                <a:gd name="T11" fmla="*/ 6 h 14"/>
                <a:gd name="T12" fmla="*/ 20 w 46"/>
                <a:gd name="T13" fmla="*/ 2 h 14"/>
                <a:gd name="T14" fmla="*/ 24 w 46"/>
                <a:gd name="T15" fmla="*/ 0 h 14"/>
                <a:gd name="T16" fmla="*/ 28 w 46"/>
                <a:gd name="T17" fmla="*/ 0 h 14"/>
                <a:gd name="T18" fmla="*/ 34 w 46"/>
                <a:gd name="T19" fmla="*/ 2 h 14"/>
                <a:gd name="T20" fmla="*/ 34 w 46"/>
                <a:gd name="T21" fmla="*/ 2 h 14"/>
                <a:gd name="T22" fmla="*/ 40 w 46"/>
                <a:gd name="T23" fmla="*/ 6 h 14"/>
                <a:gd name="T24" fmla="*/ 44 w 46"/>
                <a:gd name="T25" fmla="*/ 8 h 14"/>
                <a:gd name="T26" fmla="*/ 46 w 46"/>
                <a:gd name="T27" fmla="*/ 12 h 14"/>
                <a:gd name="T28" fmla="*/ 44 w 46"/>
                <a:gd name="T29" fmla="*/ 14 h 14"/>
                <a:gd name="T30" fmla="*/ 44 w 46"/>
                <a:gd name="T31" fmla="*/ 14 h 14"/>
                <a:gd name="T32" fmla="*/ 40 w 46"/>
                <a:gd name="T33" fmla="*/ 14 h 14"/>
                <a:gd name="T34" fmla="*/ 34 w 46"/>
                <a:gd name="T35" fmla="*/ 10 h 14"/>
                <a:gd name="T36" fmla="*/ 26 w 46"/>
                <a:gd name="T37" fmla="*/ 8 h 14"/>
                <a:gd name="T38" fmla="*/ 24 w 46"/>
                <a:gd name="T39" fmla="*/ 8 h 14"/>
                <a:gd name="T40" fmla="*/ 20 w 46"/>
                <a:gd name="T41" fmla="*/ 10 h 14"/>
                <a:gd name="T42" fmla="*/ 20 w 46"/>
                <a:gd name="T43" fmla="*/ 10 h 14"/>
                <a:gd name="T44" fmla="*/ 14 w 46"/>
                <a:gd name="T45" fmla="*/ 12 h 14"/>
                <a:gd name="T46" fmla="*/ 8 w 46"/>
                <a:gd name="T47" fmla="*/ 14 h 14"/>
                <a:gd name="T48" fmla="*/ 4 w 46"/>
                <a:gd name="T49" fmla="*/ 14 h 14"/>
                <a:gd name="T50" fmla="*/ 0 w 46"/>
                <a:gd name="T51" fmla="*/ 12 h 14"/>
                <a:gd name="T52" fmla="*/ 0 w 46"/>
                <a:gd name="T53" fmla="*/ 12 h 1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6"/>
                <a:gd name="T82" fmla="*/ 0 h 14"/>
                <a:gd name="T83" fmla="*/ 46 w 46"/>
                <a:gd name="T84" fmla="*/ 14 h 1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6" h="14">
                  <a:moveTo>
                    <a:pt x="0" y="12"/>
                  </a:moveTo>
                  <a:lnTo>
                    <a:pt x="0" y="12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63" name="Freeform 30"/>
            <p:cNvSpPr>
              <a:spLocks/>
            </p:cNvSpPr>
            <p:nvPr/>
          </p:nvSpPr>
          <p:spPr bwMode="auto">
            <a:xfrm>
              <a:off x="5200" y="2225"/>
              <a:ext cx="30" cy="32"/>
            </a:xfrm>
            <a:custGeom>
              <a:avLst/>
              <a:gdLst>
                <a:gd name="T0" fmla="*/ 0 w 30"/>
                <a:gd name="T1" fmla="*/ 16 h 32"/>
                <a:gd name="T2" fmla="*/ 0 w 30"/>
                <a:gd name="T3" fmla="*/ 16 h 32"/>
                <a:gd name="T4" fmla="*/ 0 w 30"/>
                <a:gd name="T5" fmla="*/ 22 h 32"/>
                <a:gd name="T6" fmla="*/ 4 w 30"/>
                <a:gd name="T7" fmla="*/ 28 h 32"/>
                <a:gd name="T8" fmla="*/ 8 w 30"/>
                <a:gd name="T9" fmla="*/ 32 h 32"/>
                <a:gd name="T10" fmla="*/ 14 w 30"/>
                <a:gd name="T11" fmla="*/ 32 h 32"/>
                <a:gd name="T12" fmla="*/ 14 w 30"/>
                <a:gd name="T13" fmla="*/ 32 h 32"/>
                <a:gd name="T14" fmla="*/ 20 w 30"/>
                <a:gd name="T15" fmla="*/ 32 h 32"/>
                <a:gd name="T16" fmla="*/ 26 w 30"/>
                <a:gd name="T17" fmla="*/ 28 h 32"/>
                <a:gd name="T18" fmla="*/ 30 w 30"/>
                <a:gd name="T19" fmla="*/ 22 h 32"/>
                <a:gd name="T20" fmla="*/ 30 w 30"/>
                <a:gd name="T21" fmla="*/ 16 h 32"/>
                <a:gd name="T22" fmla="*/ 30 w 30"/>
                <a:gd name="T23" fmla="*/ 16 h 32"/>
                <a:gd name="T24" fmla="*/ 30 w 30"/>
                <a:gd name="T25" fmla="*/ 10 h 32"/>
                <a:gd name="T26" fmla="*/ 26 w 30"/>
                <a:gd name="T27" fmla="*/ 4 h 32"/>
                <a:gd name="T28" fmla="*/ 20 w 30"/>
                <a:gd name="T29" fmla="*/ 2 h 32"/>
                <a:gd name="T30" fmla="*/ 14 w 30"/>
                <a:gd name="T31" fmla="*/ 0 h 32"/>
                <a:gd name="T32" fmla="*/ 14 w 30"/>
                <a:gd name="T33" fmla="*/ 0 h 32"/>
                <a:gd name="T34" fmla="*/ 8 w 30"/>
                <a:gd name="T35" fmla="*/ 2 h 32"/>
                <a:gd name="T36" fmla="*/ 4 w 30"/>
                <a:gd name="T37" fmla="*/ 4 h 32"/>
                <a:gd name="T38" fmla="*/ 0 w 30"/>
                <a:gd name="T39" fmla="*/ 10 h 32"/>
                <a:gd name="T40" fmla="*/ 0 w 30"/>
                <a:gd name="T41" fmla="*/ 16 h 32"/>
                <a:gd name="T42" fmla="*/ 0 w 30"/>
                <a:gd name="T43" fmla="*/ 16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32"/>
                <a:gd name="T68" fmla="*/ 30 w 30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32">
                  <a:moveTo>
                    <a:pt x="0" y="16"/>
                  </a:move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4" y="32"/>
                  </a:lnTo>
                  <a:lnTo>
                    <a:pt x="20" y="32"/>
                  </a:lnTo>
                  <a:lnTo>
                    <a:pt x="26" y="28"/>
                  </a:lnTo>
                  <a:lnTo>
                    <a:pt x="30" y="22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D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64" name="Freeform 31"/>
            <p:cNvSpPr>
              <a:spLocks/>
            </p:cNvSpPr>
            <p:nvPr/>
          </p:nvSpPr>
          <p:spPr bwMode="auto">
            <a:xfrm>
              <a:off x="4870" y="3061"/>
              <a:ext cx="604" cy="84"/>
            </a:xfrm>
            <a:custGeom>
              <a:avLst/>
              <a:gdLst>
                <a:gd name="T0" fmla="*/ 604 w 604"/>
                <a:gd name="T1" fmla="*/ 42 h 84"/>
                <a:gd name="T2" fmla="*/ 604 w 604"/>
                <a:gd name="T3" fmla="*/ 42 h 84"/>
                <a:gd name="T4" fmla="*/ 602 w 604"/>
                <a:gd name="T5" fmla="*/ 46 h 84"/>
                <a:gd name="T6" fmla="*/ 598 w 604"/>
                <a:gd name="T7" fmla="*/ 50 h 84"/>
                <a:gd name="T8" fmla="*/ 590 w 604"/>
                <a:gd name="T9" fmla="*/ 54 h 84"/>
                <a:gd name="T10" fmla="*/ 580 w 604"/>
                <a:gd name="T11" fmla="*/ 58 h 84"/>
                <a:gd name="T12" fmla="*/ 552 w 604"/>
                <a:gd name="T13" fmla="*/ 66 h 84"/>
                <a:gd name="T14" fmla="*/ 516 w 604"/>
                <a:gd name="T15" fmla="*/ 72 h 84"/>
                <a:gd name="T16" fmla="*/ 470 w 604"/>
                <a:gd name="T17" fmla="*/ 76 h 84"/>
                <a:gd name="T18" fmla="*/ 420 w 604"/>
                <a:gd name="T19" fmla="*/ 80 h 84"/>
                <a:gd name="T20" fmla="*/ 364 w 604"/>
                <a:gd name="T21" fmla="*/ 84 h 84"/>
                <a:gd name="T22" fmla="*/ 302 w 604"/>
                <a:gd name="T23" fmla="*/ 84 h 84"/>
                <a:gd name="T24" fmla="*/ 302 w 604"/>
                <a:gd name="T25" fmla="*/ 84 h 84"/>
                <a:gd name="T26" fmla="*/ 242 w 604"/>
                <a:gd name="T27" fmla="*/ 84 h 84"/>
                <a:gd name="T28" fmla="*/ 184 w 604"/>
                <a:gd name="T29" fmla="*/ 80 h 84"/>
                <a:gd name="T30" fmla="*/ 134 w 604"/>
                <a:gd name="T31" fmla="*/ 76 h 84"/>
                <a:gd name="T32" fmla="*/ 90 w 604"/>
                <a:gd name="T33" fmla="*/ 72 h 84"/>
                <a:gd name="T34" fmla="*/ 52 w 604"/>
                <a:gd name="T35" fmla="*/ 66 h 84"/>
                <a:gd name="T36" fmla="*/ 24 w 604"/>
                <a:gd name="T37" fmla="*/ 58 h 84"/>
                <a:gd name="T38" fmla="*/ 14 w 604"/>
                <a:gd name="T39" fmla="*/ 54 h 84"/>
                <a:gd name="T40" fmla="*/ 6 w 604"/>
                <a:gd name="T41" fmla="*/ 50 h 84"/>
                <a:gd name="T42" fmla="*/ 2 w 604"/>
                <a:gd name="T43" fmla="*/ 46 h 84"/>
                <a:gd name="T44" fmla="*/ 0 w 604"/>
                <a:gd name="T45" fmla="*/ 42 h 84"/>
                <a:gd name="T46" fmla="*/ 0 w 604"/>
                <a:gd name="T47" fmla="*/ 42 h 84"/>
                <a:gd name="T48" fmla="*/ 2 w 604"/>
                <a:gd name="T49" fmla="*/ 38 h 84"/>
                <a:gd name="T50" fmla="*/ 6 w 604"/>
                <a:gd name="T51" fmla="*/ 34 h 84"/>
                <a:gd name="T52" fmla="*/ 14 w 604"/>
                <a:gd name="T53" fmla="*/ 30 h 84"/>
                <a:gd name="T54" fmla="*/ 24 w 604"/>
                <a:gd name="T55" fmla="*/ 26 h 84"/>
                <a:gd name="T56" fmla="*/ 52 w 604"/>
                <a:gd name="T57" fmla="*/ 18 h 84"/>
                <a:gd name="T58" fmla="*/ 90 w 604"/>
                <a:gd name="T59" fmla="*/ 12 h 84"/>
                <a:gd name="T60" fmla="*/ 134 w 604"/>
                <a:gd name="T61" fmla="*/ 6 h 84"/>
                <a:gd name="T62" fmla="*/ 184 w 604"/>
                <a:gd name="T63" fmla="*/ 2 h 84"/>
                <a:gd name="T64" fmla="*/ 242 w 604"/>
                <a:gd name="T65" fmla="*/ 0 h 84"/>
                <a:gd name="T66" fmla="*/ 302 w 604"/>
                <a:gd name="T67" fmla="*/ 0 h 84"/>
                <a:gd name="T68" fmla="*/ 302 w 604"/>
                <a:gd name="T69" fmla="*/ 0 h 84"/>
                <a:gd name="T70" fmla="*/ 364 w 604"/>
                <a:gd name="T71" fmla="*/ 0 h 84"/>
                <a:gd name="T72" fmla="*/ 420 w 604"/>
                <a:gd name="T73" fmla="*/ 2 h 84"/>
                <a:gd name="T74" fmla="*/ 470 w 604"/>
                <a:gd name="T75" fmla="*/ 6 h 84"/>
                <a:gd name="T76" fmla="*/ 516 w 604"/>
                <a:gd name="T77" fmla="*/ 12 h 84"/>
                <a:gd name="T78" fmla="*/ 552 w 604"/>
                <a:gd name="T79" fmla="*/ 18 h 84"/>
                <a:gd name="T80" fmla="*/ 580 w 604"/>
                <a:gd name="T81" fmla="*/ 26 h 84"/>
                <a:gd name="T82" fmla="*/ 590 w 604"/>
                <a:gd name="T83" fmla="*/ 30 h 84"/>
                <a:gd name="T84" fmla="*/ 598 w 604"/>
                <a:gd name="T85" fmla="*/ 34 h 84"/>
                <a:gd name="T86" fmla="*/ 602 w 604"/>
                <a:gd name="T87" fmla="*/ 38 h 84"/>
                <a:gd name="T88" fmla="*/ 604 w 604"/>
                <a:gd name="T89" fmla="*/ 42 h 84"/>
                <a:gd name="T90" fmla="*/ 604 w 604"/>
                <a:gd name="T91" fmla="*/ 42 h 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4"/>
                <a:gd name="T139" fmla="*/ 0 h 84"/>
                <a:gd name="T140" fmla="*/ 604 w 604"/>
                <a:gd name="T141" fmla="*/ 84 h 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4" h="84">
                  <a:moveTo>
                    <a:pt x="604" y="42"/>
                  </a:moveTo>
                  <a:lnTo>
                    <a:pt x="604" y="42"/>
                  </a:lnTo>
                  <a:lnTo>
                    <a:pt x="602" y="46"/>
                  </a:lnTo>
                  <a:lnTo>
                    <a:pt x="598" y="50"/>
                  </a:lnTo>
                  <a:lnTo>
                    <a:pt x="590" y="54"/>
                  </a:lnTo>
                  <a:lnTo>
                    <a:pt x="580" y="58"/>
                  </a:lnTo>
                  <a:lnTo>
                    <a:pt x="552" y="66"/>
                  </a:lnTo>
                  <a:lnTo>
                    <a:pt x="516" y="72"/>
                  </a:lnTo>
                  <a:lnTo>
                    <a:pt x="470" y="76"/>
                  </a:lnTo>
                  <a:lnTo>
                    <a:pt x="420" y="80"/>
                  </a:lnTo>
                  <a:lnTo>
                    <a:pt x="364" y="84"/>
                  </a:lnTo>
                  <a:lnTo>
                    <a:pt x="302" y="84"/>
                  </a:lnTo>
                  <a:lnTo>
                    <a:pt x="242" y="84"/>
                  </a:lnTo>
                  <a:lnTo>
                    <a:pt x="184" y="80"/>
                  </a:lnTo>
                  <a:lnTo>
                    <a:pt x="134" y="76"/>
                  </a:lnTo>
                  <a:lnTo>
                    <a:pt x="90" y="72"/>
                  </a:lnTo>
                  <a:lnTo>
                    <a:pt x="52" y="66"/>
                  </a:lnTo>
                  <a:lnTo>
                    <a:pt x="24" y="58"/>
                  </a:lnTo>
                  <a:lnTo>
                    <a:pt x="14" y="54"/>
                  </a:lnTo>
                  <a:lnTo>
                    <a:pt x="6" y="50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6" y="34"/>
                  </a:lnTo>
                  <a:lnTo>
                    <a:pt x="14" y="30"/>
                  </a:lnTo>
                  <a:lnTo>
                    <a:pt x="24" y="26"/>
                  </a:lnTo>
                  <a:lnTo>
                    <a:pt x="52" y="18"/>
                  </a:lnTo>
                  <a:lnTo>
                    <a:pt x="90" y="12"/>
                  </a:lnTo>
                  <a:lnTo>
                    <a:pt x="134" y="6"/>
                  </a:lnTo>
                  <a:lnTo>
                    <a:pt x="184" y="2"/>
                  </a:lnTo>
                  <a:lnTo>
                    <a:pt x="242" y="0"/>
                  </a:lnTo>
                  <a:lnTo>
                    <a:pt x="302" y="0"/>
                  </a:lnTo>
                  <a:lnTo>
                    <a:pt x="364" y="0"/>
                  </a:lnTo>
                  <a:lnTo>
                    <a:pt x="420" y="2"/>
                  </a:lnTo>
                  <a:lnTo>
                    <a:pt x="470" y="6"/>
                  </a:lnTo>
                  <a:lnTo>
                    <a:pt x="516" y="12"/>
                  </a:lnTo>
                  <a:lnTo>
                    <a:pt x="552" y="18"/>
                  </a:lnTo>
                  <a:lnTo>
                    <a:pt x="580" y="26"/>
                  </a:lnTo>
                  <a:lnTo>
                    <a:pt x="590" y="30"/>
                  </a:lnTo>
                  <a:lnTo>
                    <a:pt x="598" y="34"/>
                  </a:lnTo>
                  <a:lnTo>
                    <a:pt x="602" y="38"/>
                  </a:lnTo>
                  <a:lnTo>
                    <a:pt x="604" y="42"/>
                  </a:lnTo>
                  <a:close/>
                </a:path>
              </a:pathLst>
            </a:custGeom>
            <a:solidFill>
              <a:srgbClr val="A5B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65" name="Freeform 32"/>
            <p:cNvSpPr>
              <a:spLocks/>
            </p:cNvSpPr>
            <p:nvPr/>
          </p:nvSpPr>
          <p:spPr bwMode="auto">
            <a:xfrm>
              <a:off x="4938" y="2877"/>
              <a:ext cx="240" cy="240"/>
            </a:xfrm>
            <a:custGeom>
              <a:avLst/>
              <a:gdLst>
                <a:gd name="T0" fmla="*/ 80 w 240"/>
                <a:gd name="T1" fmla="*/ 8 h 240"/>
                <a:gd name="T2" fmla="*/ 74 w 240"/>
                <a:gd name="T3" fmla="*/ 30 h 240"/>
                <a:gd name="T4" fmla="*/ 66 w 240"/>
                <a:gd name="T5" fmla="*/ 52 h 240"/>
                <a:gd name="T6" fmla="*/ 60 w 240"/>
                <a:gd name="T7" fmla="*/ 58 h 240"/>
                <a:gd name="T8" fmla="*/ 54 w 240"/>
                <a:gd name="T9" fmla="*/ 58 h 240"/>
                <a:gd name="T10" fmla="*/ 44 w 240"/>
                <a:gd name="T11" fmla="*/ 56 h 240"/>
                <a:gd name="T12" fmla="*/ 42 w 240"/>
                <a:gd name="T13" fmla="*/ 56 h 240"/>
                <a:gd name="T14" fmla="*/ 36 w 240"/>
                <a:gd name="T15" fmla="*/ 60 h 240"/>
                <a:gd name="T16" fmla="*/ 14 w 240"/>
                <a:gd name="T17" fmla="*/ 94 h 240"/>
                <a:gd name="T18" fmla="*/ 2 w 240"/>
                <a:gd name="T19" fmla="*/ 122 h 240"/>
                <a:gd name="T20" fmla="*/ 2 w 240"/>
                <a:gd name="T21" fmla="*/ 142 h 240"/>
                <a:gd name="T22" fmla="*/ 6 w 240"/>
                <a:gd name="T23" fmla="*/ 154 h 240"/>
                <a:gd name="T24" fmla="*/ 10 w 240"/>
                <a:gd name="T25" fmla="*/ 158 h 240"/>
                <a:gd name="T26" fmla="*/ 64 w 240"/>
                <a:gd name="T27" fmla="*/ 194 h 240"/>
                <a:gd name="T28" fmla="*/ 116 w 240"/>
                <a:gd name="T29" fmla="*/ 220 h 240"/>
                <a:gd name="T30" fmla="*/ 168 w 240"/>
                <a:gd name="T31" fmla="*/ 238 h 240"/>
                <a:gd name="T32" fmla="*/ 192 w 240"/>
                <a:gd name="T33" fmla="*/ 240 h 240"/>
                <a:gd name="T34" fmla="*/ 210 w 240"/>
                <a:gd name="T35" fmla="*/ 238 h 240"/>
                <a:gd name="T36" fmla="*/ 226 w 240"/>
                <a:gd name="T37" fmla="*/ 230 h 240"/>
                <a:gd name="T38" fmla="*/ 230 w 240"/>
                <a:gd name="T39" fmla="*/ 220 h 240"/>
                <a:gd name="T40" fmla="*/ 240 w 240"/>
                <a:gd name="T41" fmla="*/ 198 h 240"/>
                <a:gd name="T42" fmla="*/ 240 w 240"/>
                <a:gd name="T43" fmla="*/ 176 h 240"/>
                <a:gd name="T44" fmla="*/ 234 w 240"/>
                <a:gd name="T45" fmla="*/ 162 h 240"/>
                <a:gd name="T46" fmla="*/ 222 w 240"/>
                <a:gd name="T47" fmla="*/ 148 h 240"/>
                <a:gd name="T48" fmla="*/ 212 w 240"/>
                <a:gd name="T49" fmla="*/ 144 h 240"/>
                <a:gd name="T50" fmla="*/ 188 w 240"/>
                <a:gd name="T51" fmla="*/ 130 h 240"/>
                <a:gd name="T52" fmla="*/ 182 w 240"/>
                <a:gd name="T53" fmla="*/ 122 h 240"/>
                <a:gd name="T54" fmla="*/ 182 w 240"/>
                <a:gd name="T55" fmla="*/ 108 h 240"/>
                <a:gd name="T56" fmla="*/ 184 w 240"/>
                <a:gd name="T57" fmla="*/ 102 h 240"/>
                <a:gd name="T58" fmla="*/ 182 w 240"/>
                <a:gd name="T59" fmla="*/ 96 h 240"/>
                <a:gd name="T60" fmla="*/ 174 w 240"/>
                <a:gd name="T61" fmla="*/ 96 h 240"/>
                <a:gd name="T62" fmla="*/ 172 w 240"/>
                <a:gd name="T63" fmla="*/ 94 h 240"/>
                <a:gd name="T64" fmla="*/ 172 w 240"/>
                <a:gd name="T65" fmla="*/ 86 h 240"/>
                <a:gd name="T66" fmla="*/ 180 w 240"/>
                <a:gd name="T67" fmla="*/ 64 h 240"/>
                <a:gd name="T68" fmla="*/ 190 w 240"/>
                <a:gd name="T69" fmla="*/ 52 h 240"/>
                <a:gd name="T70" fmla="*/ 186 w 240"/>
                <a:gd name="T71" fmla="*/ 40 h 240"/>
                <a:gd name="T72" fmla="*/ 168 w 240"/>
                <a:gd name="T73" fmla="*/ 18 h 240"/>
                <a:gd name="T74" fmla="*/ 144 w 240"/>
                <a:gd name="T75" fmla="*/ 4 h 240"/>
                <a:gd name="T76" fmla="*/ 122 w 240"/>
                <a:gd name="T77" fmla="*/ 0 h 240"/>
                <a:gd name="T78" fmla="*/ 96 w 240"/>
                <a:gd name="T79" fmla="*/ 4 h 240"/>
                <a:gd name="T80" fmla="*/ 80 w 240"/>
                <a:gd name="T81" fmla="*/ 8 h 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240"/>
                <a:gd name="T125" fmla="*/ 240 w 240"/>
                <a:gd name="T126" fmla="*/ 240 h 2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240">
                  <a:moveTo>
                    <a:pt x="80" y="8"/>
                  </a:moveTo>
                  <a:lnTo>
                    <a:pt x="80" y="8"/>
                  </a:lnTo>
                  <a:lnTo>
                    <a:pt x="78" y="14"/>
                  </a:lnTo>
                  <a:lnTo>
                    <a:pt x="74" y="30"/>
                  </a:lnTo>
                  <a:lnTo>
                    <a:pt x="68" y="46"/>
                  </a:lnTo>
                  <a:lnTo>
                    <a:pt x="66" y="52"/>
                  </a:lnTo>
                  <a:lnTo>
                    <a:pt x="60" y="58"/>
                  </a:lnTo>
                  <a:lnTo>
                    <a:pt x="58" y="58"/>
                  </a:lnTo>
                  <a:lnTo>
                    <a:pt x="54" y="58"/>
                  </a:lnTo>
                  <a:lnTo>
                    <a:pt x="50" y="56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36" y="60"/>
                  </a:lnTo>
                  <a:lnTo>
                    <a:pt x="22" y="80"/>
                  </a:lnTo>
                  <a:lnTo>
                    <a:pt x="14" y="94"/>
                  </a:lnTo>
                  <a:lnTo>
                    <a:pt x="6" y="108"/>
                  </a:lnTo>
                  <a:lnTo>
                    <a:pt x="2" y="122"/>
                  </a:lnTo>
                  <a:lnTo>
                    <a:pt x="0" y="136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4"/>
                  </a:lnTo>
                  <a:lnTo>
                    <a:pt x="10" y="158"/>
                  </a:lnTo>
                  <a:lnTo>
                    <a:pt x="42" y="180"/>
                  </a:lnTo>
                  <a:lnTo>
                    <a:pt x="64" y="194"/>
                  </a:lnTo>
                  <a:lnTo>
                    <a:pt x="88" y="208"/>
                  </a:lnTo>
                  <a:lnTo>
                    <a:pt x="116" y="220"/>
                  </a:lnTo>
                  <a:lnTo>
                    <a:pt x="142" y="230"/>
                  </a:lnTo>
                  <a:lnTo>
                    <a:pt x="168" y="238"/>
                  </a:lnTo>
                  <a:lnTo>
                    <a:pt x="192" y="240"/>
                  </a:lnTo>
                  <a:lnTo>
                    <a:pt x="202" y="240"/>
                  </a:lnTo>
                  <a:lnTo>
                    <a:pt x="210" y="238"/>
                  </a:lnTo>
                  <a:lnTo>
                    <a:pt x="218" y="234"/>
                  </a:lnTo>
                  <a:lnTo>
                    <a:pt x="226" y="230"/>
                  </a:lnTo>
                  <a:lnTo>
                    <a:pt x="230" y="220"/>
                  </a:lnTo>
                  <a:lnTo>
                    <a:pt x="236" y="210"/>
                  </a:lnTo>
                  <a:lnTo>
                    <a:pt x="240" y="198"/>
                  </a:lnTo>
                  <a:lnTo>
                    <a:pt x="240" y="184"/>
                  </a:lnTo>
                  <a:lnTo>
                    <a:pt x="240" y="176"/>
                  </a:lnTo>
                  <a:lnTo>
                    <a:pt x="238" y="168"/>
                  </a:lnTo>
                  <a:lnTo>
                    <a:pt x="234" y="162"/>
                  </a:lnTo>
                  <a:lnTo>
                    <a:pt x="230" y="156"/>
                  </a:lnTo>
                  <a:lnTo>
                    <a:pt x="222" y="148"/>
                  </a:lnTo>
                  <a:lnTo>
                    <a:pt x="212" y="144"/>
                  </a:lnTo>
                  <a:lnTo>
                    <a:pt x="200" y="136"/>
                  </a:lnTo>
                  <a:lnTo>
                    <a:pt x="188" y="130"/>
                  </a:lnTo>
                  <a:lnTo>
                    <a:pt x="184" y="126"/>
                  </a:lnTo>
                  <a:lnTo>
                    <a:pt x="182" y="122"/>
                  </a:lnTo>
                  <a:lnTo>
                    <a:pt x="182" y="116"/>
                  </a:lnTo>
                  <a:lnTo>
                    <a:pt x="182" y="108"/>
                  </a:lnTo>
                  <a:lnTo>
                    <a:pt x="184" y="102"/>
                  </a:lnTo>
                  <a:lnTo>
                    <a:pt x="184" y="98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4" y="96"/>
                  </a:lnTo>
                  <a:lnTo>
                    <a:pt x="172" y="96"/>
                  </a:lnTo>
                  <a:lnTo>
                    <a:pt x="172" y="94"/>
                  </a:lnTo>
                  <a:lnTo>
                    <a:pt x="172" y="86"/>
                  </a:lnTo>
                  <a:lnTo>
                    <a:pt x="174" y="78"/>
                  </a:lnTo>
                  <a:lnTo>
                    <a:pt x="180" y="64"/>
                  </a:lnTo>
                  <a:lnTo>
                    <a:pt x="188" y="56"/>
                  </a:lnTo>
                  <a:lnTo>
                    <a:pt x="190" y="52"/>
                  </a:lnTo>
                  <a:lnTo>
                    <a:pt x="186" y="40"/>
                  </a:lnTo>
                  <a:lnTo>
                    <a:pt x="178" y="30"/>
                  </a:lnTo>
                  <a:lnTo>
                    <a:pt x="168" y="18"/>
                  </a:lnTo>
                  <a:lnTo>
                    <a:pt x="152" y="8"/>
                  </a:lnTo>
                  <a:lnTo>
                    <a:pt x="144" y="4"/>
                  </a:lnTo>
                  <a:lnTo>
                    <a:pt x="134" y="2"/>
                  </a:lnTo>
                  <a:lnTo>
                    <a:pt x="122" y="0"/>
                  </a:lnTo>
                  <a:lnTo>
                    <a:pt x="110" y="2"/>
                  </a:lnTo>
                  <a:lnTo>
                    <a:pt x="96" y="4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66" name="Freeform 33"/>
            <p:cNvSpPr>
              <a:spLocks/>
            </p:cNvSpPr>
            <p:nvPr/>
          </p:nvSpPr>
          <p:spPr bwMode="auto">
            <a:xfrm>
              <a:off x="5014" y="2897"/>
              <a:ext cx="92" cy="104"/>
            </a:xfrm>
            <a:custGeom>
              <a:avLst/>
              <a:gdLst>
                <a:gd name="T0" fmla="*/ 26 w 92"/>
                <a:gd name="T1" fmla="*/ 2 h 104"/>
                <a:gd name="T2" fmla="*/ 26 w 92"/>
                <a:gd name="T3" fmla="*/ 2 h 104"/>
                <a:gd name="T4" fmla="*/ 14 w 92"/>
                <a:gd name="T5" fmla="*/ 26 h 104"/>
                <a:gd name="T6" fmla="*/ 6 w 92"/>
                <a:gd name="T7" fmla="*/ 48 h 104"/>
                <a:gd name="T8" fmla="*/ 2 w 92"/>
                <a:gd name="T9" fmla="*/ 68 h 104"/>
                <a:gd name="T10" fmla="*/ 2 w 92"/>
                <a:gd name="T11" fmla="*/ 68 h 104"/>
                <a:gd name="T12" fmla="*/ 0 w 92"/>
                <a:gd name="T13" fmla="*/ 82 h 104"/>
                <a:gd name="T14" fmla="*/ 4 w 92"/>
                <a:gd name="T15" fmla="*/ 90 h 104"/>
                <a:gd name="T16" fmla="*/ 10 w 92"/>
                <a:gd name="T17" fmla="*/ 98 h 104"/>
                <a:gd name="T18" fmla="*/ 16 w 92"/>
                <a:gd name="T19" fmla="*/ 102 h 104"/>
                <a:gd name="T20" fmla="*/ 16 w 92"/>
                <a:gd name="T21" fmla="*/ 102 h 104"/>
                <a:gd name="T22" fmla="*/ 26 w 92"/>
                <a:gd name="T23" fmla="*/ 104 h 104"/>
                <a:gd name="T24" fmla="*/ 40 w 92"/>
                <a:gd name="T25" fmla="*/ 104 h 104"/>
                <a:gd name="T26" fmla="*/ 46 w 92"/>
                <a:gd name="T27" fmla="*/ 102 h 104"/>
                <a:gd name="T28" fmla="*/ 52 w 92"/>
                <a:gd name="T29" fmla="*/ 100 h 104"/>
                <a:gd name="T30" fmla="*/ 58 w 92"/>
                <a:gd name="T31" fmla="*/ 94 h 104"/>
                <a:gd name="T32" fmla="*/ 64 w 92"/>
                <a:gd name="T33" fmla="*/ 88 h 104"/>
                <a:gd name="T34" fmla="*/ 64 w 92"/>
                <a:gd name="T35" fmla="*/ 88 h 104"/>
                <a:gd name="T36" fmla="*/ 82 w 92"/>
                <a:gd name="T37" fmla="*/ 52 h 104"/>
                <a:gd name="T38" fmla="*/ 92 w 92"/>
                <a:gd name="T39" fmla="*/ 32 h 104"/>
                <a:gd name="T40" fmla="*/ 92 w 92"/>
                <a:gd name="T41" fmla="*/ 32 h 104"/>
                <a:gd name="T42" fmla="*/ 88 w 92"/>
                <a:gd name="T43" fmla="*/ 26 h 104"/>
                <a:gd name="T44" fmla="*/ 82 w 92"/>
                <a:gd name="T45" fmla="*/ 18 h 104"/>
                <a:gd name="T46" fmla="*/ 76 w 92"/>
                <a:gd name="T47" fmla="*/ 12 h 104"/>
                <a:gd name="T48" fmla="*/ 66 w 92"/>
                <a:gd name="T49" fmla="*/ 6 h 104"/>
                <a:gd name="T50" fmla="*/ 56 w 92"/>
                <a:gd name="T51" fmla="*/ 2 h 104"/>
                <a:gd name="T52" fmla="*/ 42 w 92"/>
                <a:gd name="T53" fmla="*/ 0 h 104"/>
                <a:gd name="T54" fmla="*/ 26 w 92"/>
                <a:gd name="T55" fmla="*/ 2 h 104"/>
                <a:gd name="T56" fmla="*/ 26 w 92"/>
                <a:gd name="T57" fmla="*/ 2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2"/>
                <a:gd name="T88" fmla="*/ 0 h 104"/>
                <a:gd name="T89" fmla="*/ 92 w 92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2" h="104">
                  <a:moveTo>
                    <a:pt x="26" y="2"/>
                  </a:moveTo>
                  <a:lnTo>
                    <a:pt x="26" y="2"/>
                  </a:lnTo>
                  <a:lnTo>
                    <a:pt x="14" y="26"/>
                  </a:lnTo>
                  <a:lnTo>
                    <a:pt x="6" y="48"/>
                  </a:lnTo>
                  <a:lnTo>
                    <a:pt x="2" y="68"/>
                  </a:lnTo>
                  <a:lnTo>
                    <a:pt x="0" y="82"/>
                  </a:lnTo>
                  <a:lnTo>
                    <a:pt x="4" y="90"/>
                  </a:lnTo>
                  <a:lnTo>
                    <a:pt x="10" y="98"/>
                  </a:lnTo>
                  <a:lnTo>
                    <a:pt x="16" y="102"/>
                  </a:lnTo>
                  <a:lnTo>
                    <a:pt x="26" y="104"/>
                  </a:lnTo>
                  <a:lnTo>
                    <a:pt x="40" y="104"/>
                  </a:lnTo>
                  <a:lnTo>
                    <a:pt x="46" y="102"/>
                  </a:lnTo>
                  <a:lnTo>
                    <a:pt x="52" y="100"/>
                  </a:lnTo>
                  <a:lnTo>
                    <a:pt x="58" y="94"/>
                  </a:lnTo>
                  <a:lnTo>
                    <a:pt x="64" y="88"/>
                  </a:lnTo>
                  <a:lnTo>
                    <a:pt x="82" y="52"/>
                  </a:lnTo>
                  <a:lnTo>
                    <a:pt x="92" y="32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66" y="6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67" name="Freeform 34"/>
            <p:cNvSpPr>
              <a:spLocks/>
            </p:cNvSpPr>
            <p:nvPr/>
          </p:nvSpPr>
          <p:spPr bwMode="auto">
            <a:xfrm>
              <a:off x="5016" y="3049"/>
              <a:ext cx="140" cy="52"/>
            </a:xfrm>
            <a:custGeom>
              <a:avLst/>
              <a:gdLst>
                <a:gd name="T0" fmla="*/ 104 w 140"/>
                <a:gd name="T1" fmla="*/ 36 h 52"/>
                <a:gd name="T2" fmla="*/ 104 w 140"/>
                <a:gd name="T3" fmla="*/ 36 h 52"/>
                <a:gd name="T4" fmla="*/ 118 w 140"/>
                <a:gd name="T5" fmla="*/ 34 h 52"/>
                <a:gd name="T6" fmla="*/ 124 w 140"/>
                <a:gd name="T7" fmla="*/ 30 h 52"/>
                <a:gd name="T8" fmla="*/ 128 w 140"/>
                <a:gd name="T9" fmla="*/ 28 h 52"/>
                <a:gd name="T10" fmla="*/ 132 w 140"/>
                <a:gd name="T11" fmla="*/ 22 h 52"/>
                <a:gd name="T12" fmla="*/ 134 w 140"/>
                <a:gd name="T13" fmla="*/ 16 h 52"/>
                <a:gd name="T14" fmla="*/ 136 w 140"/>
                <a:gd name="T15" fmla="*/ 10 h 52"/>
                <a:gd name="T16" fmla="*/ 136 w 140"/>
                <a:gd name="T17" fmla="*/ 0 h 52"/>
                <a:gd name="T18" fmla="*/ 136 w 140"/>
                <a:gd name="T19" fmla="*/ 0 h 52"/>
                <a:gd name="T20" fmla="*/ 138 w 140"/>
                <a:gd name="T21" fmla="*/ 6 h 52"/>
                <a:gd name="T22" fmla="*/ 140 w 140"/>
                <a:gd name="T23" fmla="*/ 22 h 52"/>
                <a:gd name="T24" fmla="*/ 140 w 140"/>
                <a:gd name="T25" fmla="*/ 30 h 52"/>
                <a:gd name="T26" fmla="*/ 138 w 140"/>
                <a:gd name="T27" fmla="*/ 38 h 52"/>
                <a:gd name="T28" fmla="*/ 132 w 140"/>
                <a:gd name="T29" fmla="*/ 46 h 52"/>
                <a:gd name="T30" fmla="*/ 122 w 140"/>
                <a:gd name="T31" fmla="*/ 50 h 52"/>
                <a:gd name="T32" fmla="*/ 122 w 140"/>
                <a:gd name="T33" fmla="*/ 50 h 52"/>
                <a:gd name="T34" fmla="*/ 110 w 140"/>
                <a:gd name="T35" fmla="*/ 52 h 52"/>
                <a:gd name="T36" fmla="*/ 110 w 140"/>
                <a:gd name="T37" fmla="*/ 52 h 52"/>
                <a:gd name="T38" fmla="*/ 96 w 140"/>
                <a:gd name="T39" fmla="*/ 50 h 52"/>
                <a:gd name="T40" fmla="*/ 78 w 140"/>
                <a:gd name="T41" fmla="*/ 46 h 52"/>
                <a:gd name="T42" fmla="*/ 44 w 140"/>
                <a:gd name="T43" fmla="*/ 34 h 52"/>
                <a:gd name="T44" fmla="*/ 16 w 140"/>
                <a:gd name="T45" fmla="*/ 22 h 52"/>
                <a:gd name="T46" fmla="*/ 0 w 140"/>
                <a:gd name="T47" fmla="*/ 14 h 52"/>
                <a:gd name="T48" fmla="*/ 0 w 140"/>
                <a:gd name="T49" fmla="*/ 14 h 52"/>
                <a:gd name="T50" fmla="*/ 8 w 140"/>
                <a:gd name="T51" fmla="*/ 16 h 52"/>
                <a:gd name="T52" fmla="*/ 34 w 140"/>
                <a:gd name="T53" fmla="*/ 26 h 52"/>
                <a:gd name="T54" fmla="*/ 50 w 140"/>
                <a:gd name="T55" fmla="*/ 30 h 52"/>
                <a:gd name="T56" fmla="*/ 68 w 140"/>
                <a:gd name="T57" fmla="*/ 34 h 52"/>
                <a:gd name="T58" fmla="*/ 88 w 140"/>
                <a:gd name="T59" fmla="*/ 36 h 52"/>
                <a:gd name="T60" fmla="*/ 104 w 140"/>
                <a:gd name="T61" fmla="*/ 36 h 52"/>
                <a:gd name="T62" fmla="*/ 104 w 140"/>
                <a:gd name="T63" fmla="*/ 36 h 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0"/>
                <a:gd name="T97" fmla="*/ 0 h 52"/>
                <a:gd name="T98" fmla="*/ 140 w 140"/>
                <a:gd name="T99" fmla="*/ 52 h 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0" h="52">
                  <a:moveTo>
                    <a:pt x="104" y="36"/>
                  </a:moveTo>
                  <a:lnTo>
                    <a:pt x="104" y="36"/>
                  </a:lnTo>
                  <a:lnTo>
                    <a:pt x="118" y="34"/>
                  </a:lnTo>
                  <a:lnTo>
                    <a:pt x="124" y="30"/>
                  </a:lnTo>
                  <a:lnTo>
                    <a:pt x="128" y="28"/>
                  </a:lnTo>
                  <a:lnTo>
                    <a:pt x="132" y="22"/>
                  </a:lnTo>
                  <a:lnTo>
                    <a:pt x="134" y="16"/>
                  </a:lnTo>
                  <a:lnTo>
                    <a:pt x="136" y="10"/>
                  </a:lnTo>
                  <a:lnTo>
                    <a:pt x="136" y="0"/>
                  </a:lnTo>
                  <a:lnTo>
                    <a:pt x="138" y="6"/>
                  </a:lnTo>
                  <a:lnTo>
                    <a:pt x="140" y="22"/>
                  </a:lnTo>
                  <a:lnTo>
                    <a:pt x="140" y="30"/>
                  </a:lnTo>
                  <a:lnTo>
                    <a:pt x="138" y="38"/>
                  </a:lnTo>
                  <a:lnTo>
                    <a:pt x="132" y="46"/>
                  </a:lnTo>
                  <a:lnTo>
                    <a:pt x="122" y="50"/>
                  </a:lnTo>
                  <a:lnTo>
                    <a:pt x="110" y="52"/>
                  </a:lnTo>
                  <a:lnTo>
                    <a:pt x="96" y="50"/>
                  </a:lnTo>
                  <a:lnTo>
                    <a:pt x="78" y="46"/>
                  </a:lnTo>
                  <a:lnTo>
                    <a:pt x="44" y="34"/>
                  </a:lnTo>
                  <a:lnTo>
                    <a:pt x="16" y="22"/>
                  </a:lnTo>
                  <a:lnTo>
                    <a:pt x="0" y="14"/>
                  </a:lnTo>
                  <a:lnTo>
                    <a:pt x="8" y="16"/>
                  </a:lnTo>
                  <a:lnTo>
                    <a:pt x="34" y="26"/>
                  </a:lnTo>
                  <a:lnTo>
                    <a:pt x="50" y="30"/>
                  </a:lnTo>
                  <a:lnTo>
                    <a:pt x="68" y="34"/>
                  </a:lnTo>
                  <a:lnTo>
                    <a:pt x="88" y="36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68" name="Freeform 35"/>
            <p:cNvSpPr>
              <a:spLocks/>
            </p:cNvSpPr>
            <p:nvPr/>
          </p:nvSpPr>
          <p:spPr bwMode="auto">
            <a:xfrm>
              <a:off x="5036" y="2901"/>
              <a:ext cx="68" cy="38"/>
            </a:xfrm>
            <a:custGeom>
              <a:avLst/>
              <a:gdLst>
                <a:gd name="T0" fmla="*/ 68 w 68"/>
                <a:gd name="T1" fmla="*/ 30 h 38"/>
                <a:gd name="T2" fmla="*/ 68 w 68"/>
                <a:gd name="T3" fmla="*/ 30 h 38"/>
                <a:gd name="T4" fmla="*/ 64 w 68"/>
                <a:gd name="T5" fmla="*/ 24 h 38"/>
                <a:gd name="T6" fmla="*/ 58 w 68"/>
                <a:gd name="T7" fmla="*/ 18 h 38"/>
                <a:gd name="T8" fmla="*/ 52 w 68"/>
                <a:gd name="T9" fmla="*/ 12 h 38"/>
                <a:gd name="T10" fmla="*/ 42 w 68"/>
                <a:gd name="T11" fmla="*/ 6 h 38"/>
                <a:gd name="T12" fmla="*/ 30 w 68"/>
                <a:gd name="T13" fmla="*/ 2 h 38"/>
                <a:gd name="T14" fmla="*/ 18 w 68"/>
                <a:gd name="T15" fmla="*/ 0 h 38"/>
                <a:gd name="T16" fmla="*/ 2 w 68"/>
                <a:gd name="T17" fmla="*/ 0 h 38"/>
                <a:gd name="T18" fmla="*/ 0 w 68"/>
                <a:gd name="T19" fmla="*/ 6 h 38"/>
                <a:gd name="T20" fmla="*/ 0 w 68"/>
                <a:gd name="T21" fmla="*/ 6 h 38"/>
                <a:gd name="T22" fmla="*/ 6 w 68"/>
                <a:gd name="T23" fmla="*/ 6 h 38"/>
                <a:gd name="T24" fmla="*/ 14 w 68"/>
                <a:gd name="T25" fmla="*/ 6 h 38"/>
                <a:gd name="T26" fmla="*/ 22 w 68"/>
                <a:gd name="T27" fmla="*/ 6 h 38"/>
                <a:gd name="T28" fmla="*/ 32 w 68"/>
                <a:gd name="T29" fmla="*/ 10 h 38"/>
                <a:gd name="T30" fmla="*/ 44 w 68"/>
                <a:gd name="T31" fmla="*/ 16 h 38"/>
                <a:gd name="T32" fmla="*/ 54 w 68"/>
                <a:gd name="T33" fmla="*/ 24 h 38"/>
                <a:gd name="T34" fmla="*/ 64 w 68"/>
                <a:gd name="T35" fmla="*/ 38 h 38"/>
                <a:gd name="T36" fmla="*/ 68 w 68"/>
                <a:gd name="T37" fmla="*/ 3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38"/>
                <a:gd name="T59" fmla="*/ 68 w 68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38">
                  <a:moveTo>
                    <a:pt x="68" y="30"/>
                  </a:moveTo>
                  <a:lnTo>
                    <a:pt x="68" y="30"/>
                  </a:lnTo>
                  <a:lnTo>
                    <a:pt x="64" y="24"/>
                  </a:lnTo>
                  <a:lnTo>
                    <a:pt x="58" y="18"/>
                  </a:lnTo>
                  <a:lnTo>
                    <a:pt x="5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4" y="6"/>
                  </a:lnTo>
                  <a:lnTo>
                    <a:pt x="22" y="6"/>
                  </a:lnTo>
                  <a:lnTo>
                    <a:pt x="32" y="10"/>
                  </a:lnTo>
                  <a:lnTo>
                    <a:pt x="44" y="16"/>
                  </a:lnTo>
                  <a:lnTo>
                    <a:pt x="54" y="24"/>
                  </a:lnTo>
                  <a:lnTo>
                    <a:pt x="64" y="38"/>
                  </a:lnTo>
                  <a:lnTo>
                    <a:pt x="68" y="30"/>
                  </a:lnTo>
                  <a:close/>
                </a:path>
              </a:pathLst>
            </a:custGeom>
            <a:solidFill>
              <a:srgbClr val="07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69" name="Freeform 36"/>
            <p:cNvSpPr>
              <a:spLocks/>
            </p:cNvSpPr>
            <p:nvPr/>
          </p:nvSpPr>
          <p:spPr bwMode="auto">
            <a:xfrm>
              <a:off x="5030" y="2913"/>
              <a:ext cx="70" cy="38"/>
            </a:xfrm>
            <a:custGeom>
              <a:avLst/>
              <a:gdLst>
                <a:gd name="T0" fmla="*/ 70 w 70"/>
                <a:gd name="T1" fmla="*/ 30 h 38"/>
                <a:gd name="T2" fmla="*/ 70 w 70"/>
                <a:gd name="T3" fmla="*/ 30 h 38"/>
                <a:gd name="T4" fmla="*/ 64 w 70"/>
                <a:gd name="T5" fmla="*/ 24 h 38"/>
                <a:gd name="T6" fmla="*/ 52 w 70"/>
                <a:gd name="T7" fmla="*/ 12 h 38"/>
                <a:gd name="T8" fmla="*/ 42 w 70"/>
                <a:gd name="T9" fmla="*/ 6 h 38"/>
                <a:gd name="T10" fmla="*/ 30 w 70"/>
                <a:gd name="T11" fmla="*/ 2 h 38"/>
                <a:gd name="T12" fmla="*/ 18 w 70"/>
                <a:gd name="T13" fmla="*/ 0 h 38"/>
                <a:gd name="T14" fmla="*/ 2 w 70"/>
                <a:gd name="T15" fmla="*/ 0 h 38"/>
                <a:gd name="T16" fmla="*/ 0 w 70"/>
                <a:gd name="T17" fmla="*/ 8 h 38"/>
                <a:gd name="T18" fmla="*/ 0 w 70"/>
                <a:gd name="T19" fmla="*/ 8 h 38"/>
                <a:gd name="T20" fmla="*/ 6 w 70"/>
                <a:gd name="T21" fmla="*/ 6 h 38"/>
                <a:gd name="T22" fmla="*/ 12 w 70"/>
                <a:gd name="T23" fmla="*/ 6 h 38"/>
                <a:gd name="T24" fmla="*/ 22 w 70"/>
                <a:gd name="T25" fmla="*/ 8 h 38"/>
                <a:gd name="T26" fmla="*/ 32 w 70"/>
                <a:gd name="T27" fmla="*/ 10 h 38"/>
                <a:gd name="T28" fmla="*/ 42 w 70"/>
                <a:gd name="T29" fmla="*/ 16 h 38"/>
                <a:gd name="T30" fmla="*/ 54 w 70"/>
                <a:gd name="T31" fmla="*/ 26 h 38"/>
                <a:gd name="T32" fmla="*/ 66 w 70"/>
                <a:gd name="T33" fmla="*/ 38 h 38"/>
                <a:gd name="T34" fmla="*/ 70 w 70"/>
                <a:gd name="T35" fmla="*/ 30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38"/>
                <a:gd name="T56" fmla="*/ 70 w 70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38">
                  <a:moveTo>
                    <a:pt x="70" y="30"/>
                  </a:moveTo>
                  <a:lnTo>
                    <a:pt x="70" y="30"/>
                  </a:lnTo>
                  <a:lnTo>
                    <a:pt x="64" y="24"/>
                  </a:lnTo>
                  <a:lnTo>
                    <a:pt x="5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2" y="8"/>
                  </a:lnTo>
                  <a:lnTo>
                    <a:pt x="32" y="10"/>
                  </a:lnTo>
                  <a:lnTo>
                    <a:pt x="42" y="16"/>
                  </a:lnTo>
                  <a:lnTo>
                    <a:pt x="54" y="26"/>
                  </a:lnTo>
                  <a:lnTo>
                    <a:pt x="66" y="38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07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70" name="Freeform 37"/>
            <p:cNvSpPr>
              <a:spLocks/>
            </p:cNvSpPr>
            <p:nvPr/>
          </p:nvSpPr>
          <p:spPr bwMode="auto">
            <a:xfrm>
              <a:off x="4952" y="2973"/>
              <a:ext cx="14" cy="54"/>
            </a:xfrm>
            <a:custGeom>
              <a:avLst/>
              <a:gdLst>
                <a:gd name="T0" fmla="*/ 14 w 14"/>
                <a:gd name="T1" fmla="*/ 0 h 54"/>
                <a:gd name="T2" fmla="*/ 14 w 14"/>
                <a:gd name="T3" fmla="*/ 0 h 54"/>
                <a:gd name="T4" fmla="*/ 10 w 14"/>
                <a:gd name="T5" fmla="*/ 6 h 54"/>
                <a:gd name="T6" fmla="*/ 6 w 14"/>
                <a:gd name="T7" fmla="*/ 12 h 54"/>
                <a:gd name="T8" fmla="*/ 2 w 14"/>
                <a:gd name="T9" fmla="*/ 20 h 54"/>
                <a:gd name="T10" fmla="*/ 0 w 14"/>
                <a:gd name="T11" fmla="*/ 28 h 54"/>
                <a:gd name="T12" fmla="*/ 0 w 14"/>
                <a:gd name="T13" fmla="*/ 38 h 54"/>
                <a:gd name="T14" fmla="*/ 4 w 14"/>
                <a:gd name="T15" fmla="*/ 46 h 54"/>
                <a:gd name="T16" fmla="*/ 6 w 14"/>
                <a:gd name="T17" fmla="*/ 50 h 54"/>
                <a:gd name="T18" fmla="*/ 12 w 14"/>
                <a:gd name="T19" fmla="*/ 54 h 54"/>
                <a:gd name="T20" fmla="*/ 12 w 14"/>
                <a:gd name="T21" fmla="*/ 54 h 54"/>
                <a:gd name="T22" fmla="*/ 10 w 14"/>
                <a:gd name="T23" fmla="*/ 50 h 54"/>
                <a:gd name="T24" fmla="*/ 6 w 14"/>
                <a:gd name="T25" fmla="*/ 40 h 54"/>
                <a:gd name="T26" fmla="*/ 6 w 14"/>
                <a:gd name="T27" fmla="*/ 32 h 54"/>
                <a:gd name="T28" fmla="*/ 6 w 14"/>
                <a:gd name="T29" fmla="*/ 24 h 54"/>
                <a:gd name="T30" fmla="*/ 10 w 14"/>
                <a:gd name="T31" fmla="*/ 12 h 54"/>
                <a:gd name="T32" fmla="*/ 14 w 14"/>
                <a:gd name="T33" fmla="*/ 0 h 54"/>
                <a:gd name="T34" fmla="*/ 14 w 14"/>
                <a:gd name="T35" fmla="*/ 0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54"/>
                <a:gd name="T56" fmla="*/ 14 w 14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5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12" y="54"/>
                  </a:lnTo>
                  <a:lnTo>
                    <a:pt x="10" y="50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24"/>
                  </a:lnTo>
                  <a:lnTo>
                    <a:pt x="10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71" name="Freeform 38"/>
            <p:cNvSpPr>
              <a:spLocks/>
            </p:cNvSpPr>
            <p:nvPr/>
          </p:nvSpPr>
          <p:spPr bwMode="auto">
            <a:xfrm>
              <a:off x="5070" y="3011"/>
              <a:ext cx="40" cy="46"/>
            </a:xfrm>
            <a:custGeom>
              <a:avLst/>
              <a:gdLst>
                <a:gd name="T0" fmla="*/ 28 w 40"/>
                <a:gd name="T1" fmla="*/ 0 h 46"/>
                <a:gd name="T2" fmla="*/ 28 w 40"/>
                <a:gd name="T3" fmla="*/ 0 h 46"/>
                <a:gd name="T4" fmla="*/ 24 w 40"/>
                <a:gd name="T5" fmla="*/ 4 h 46"/>
                <a:gd name="T6" fmla="*/ 14 w 40"/>
                <a:gd name="T7" fmla="*/ 14 h 46"/>
                <a:gd name="T8" fmla="*/ 10 w 40"/>
                <a:gd name="T9" fmla="*/ 18 h 46"/>
                <a:gd name="T10" fmla="*/ 8 w 40"/>
                <a:gd name="T11" fmla="*/ 24 h 46"/>
                <a:gd name="T12" fmla="*/ 8 w 40"/>
                <a:gd name="T13" fmla="*/ 30 h 46"/>
                <a:gd name="T14" fmla="*/ 14 w 40"/>
                <a:gd name="T15" fmla="*/ 36 h 46"/>
                <a:gd name="T16" fmla="*/ 14 w 40"/>
                <a:gd name="T17" fmla="*/ 36 h 46"/>
                <a:gd name="T18" fmla="*/ 20 w 40"/>
                <a:gd name="T19" fmla="*/ 40 h 46"/>
                <a:gd name="T20" fmla="*/ 24 w 40"/>
                <a:gd name="T21" fmla="*/ 38 h 46"/>
                <a:gd name="T22" fmla="*/ 30 w 40"/>
                <a:gd name="T23" fmla="*/ 34 h 46"/>
                <a:gd name="T24" fmla="*/ 34 w 40"/>
                <a:gd name="T25" fmla="*/ 26 h 46"/>
                <a:gd name="T26" fmla="*/ 38 w 40"/>
                <a:gd name="T27" fmla="*/ 12 h 46"/>
                <a:gd name="T28" fmla="*/ 40 w 40"/>
                <a:gd name="T29" fmla="*/ 6 h 46"/>
                <a:gd name="T30" fmla="*/ 40 w 40"/>
                <a:gd name="T31" fmla="*/ 6 h 46"/>
                <a:gd name="T32" fmla="*/ 40 w 40"/>
                <a:gd name="T33" fmla="*/ 14 h 46"/>
                <a:gd name="T34" fmla="*/ 36 w 40"/>
                <a:gd name="T35" fmla="*/ 30 h 46"/>
                <a:gd name="T36" fmla="*/ 34 w 40"/>
                <a:gd name="T37" fmla="*/ 36 h 46"/>
                <a:gd name="T38" fmla="*/ 28 w 40"/>
                <a:gd name="T39" fmla="*/ 44 h 46"/>
                <a:gd name="T40" fmla="*/ 22 w 40"/>
                <a:gd name="T41" fmla="*/ 46 h 46"/>
                <a:gd name="T42" fmla="*/ 12 w 40"/>
                <a:gd name="T43" fmla="*/ 46 h 46"/>
                <a:gd name="T44" fmla="*/ 12 w 40"/>
                <a:gd name="T45" fmla="*/ 46 h 46"/>
                <a:gd name="T46" fmla="*/ 4 w 40"/>
                <a:gd name="T47" fmla="*/ 40 h 46"/>
                <a:gd name="T48" fmla="*/ 0 w 40"/>
                <a:gd name="T49" fmla="*/ 34 h 46"/>
                <a:gd name="T50" fmla="*/ 0 w 40"/>
                <a:gd name="T51" fmla="*/ 28 h 46"/>
                <a:gd name="T52" fmla="*/ 4 w 40"/>
                <a:gd name="T53" fmla="*/ 22 h 46"/>
                <a:gd name="T54" fmla="*/ 8 w 40"/>
                <a:gd name="T55" fmla="*/ 14 h 46"/>
                <a:gd name="T56" fmla="*/ 14 w 40"/>
                <a:gd name="T57" fmla="*/ 8 h 46"/>
                <a:gd name="T58" fmla="*/ 22 w 40"/>
                <a:gd name="T59" fmla="*/ 4 h 46"/>
                <a:gd name="T60" fmla="*/ 28 w 40"/>
                <a:gd name="T61" fmla="*/ 0 h 46"/>
                <a:gd name="T62" fmla="*/ 28 w 40"/>
                <a:gd name="T63" fmla="*/ 0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46"/>
                <a:gd name="T98" fmla="*/ 40 w 40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46">
                  <a:moveTo>
                    <a:pt x="28" y="0"/>
                  </a:moveTo>
                  <a:lnTo>
                    <a:pt x="28" y="0"/>
                  </a:lnTo>
                  <a:lnTo>
                    <a:pt x="24" y="4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8" y="30"/>
                  </a:lnTo>
                  <a:lnTo>
                    <a:pt x="14" y="36"/>
                  </a:lnTo>
                  <a:lnTo>
                    <a:pt x="20" y="40"/>
                  </a:lnTo>
                  <a:lnTo>
                    <a:pt x="24" y="38"/>
                  </a:lnTo>
                  <a:lnTo>
                    <a:pt x="30" y="34"/>
                  </a:lnTo>
                  <a:lnTo>
                    <a:pt x="34" y="26"/>
                  </a:lnTo>
                  <a:lnTo>
                    <a:pt x="38" y="12"/>
                  </a:lnTo>
                  <a:lnTo>
                    <a:pt x="40" y="6"/>
                  </a:lnTo>
                  <a:lnTo>
                    <a:pt x="40" y="14"/>
                  </a:lnTo>
                  <a:lnTo>
                    <a:pt x="36" y="30"/>
                  </a:lnTo>
                  <a:lnTo>
                    <a:pt x="34" y="36"/>
                  </a:lnTo>
                  <a:lnTo>
                    <a:pt x="28" y="44"/>
                  </a:lnTo>
                  <a:lnTo>
                    <a:pt x="22" y="46"/>
                  </a:lnTo>
                  <a:lnTo>
                    <a:pt x="12" y="46"/>
                  </a:lnTo>
                  <a:lnTo>
                    <a:pt x="4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72" name="Freeform 39"/>
            <p:cNvSpPr>
              <a:spLocks/>
            </p:cNvSpPr>
            <p:nvPr/>
          </p:nvSpPr>
          <p:spPr bwMode="auto">
            <a:xfrm>
              <a:off x="5142" y="2895"/>
              <a:ext cx="276" cy="234"/>
            </a:xfrm>
            <a:custGeom>
              <a:avLst/>
              <a:gdLst>
                <a:gd name="T0" fmla="*/ 0 w 276"/>
                <a:gd name="T1" fmla="*/ 56 h 234"/>
                <a:gd name="T2" fmla="*/ 10 w 276"/>
                <a:gd name="T3" fmla="*/ 76 h 234"/>
                <a:gd name="T4" fmla="*/ 22 w 276"/>
                <a:gd name="T5" fmla="*/ 102 h 234"/>
                <a:gd name="T6" fmla="*/ 22 w 276"/>
                <a:gd name="T7" fmla="*/ 110 h 234"/>
                <a:gd name="T8" fmla="*/ 18 w 276"/>
                <a:gd name="T9" fmla="*/ 116 h 234"/>
                <a:gd name="T10" fmla="*/ 10 w 276"/>
                <a:gd name="T11" fmla="*/ 120 h 234"/>
                <a:gd name="T12" fmla="*/ 6 w 276"/>
                <a:gd name="T13" fmla="*/ 124 h 234"/>
                <a:gd name="T14" fmla="*/ 6 w 276"/>
                <a:gd name="T15" fmla="*/ 130 h 234"/>
                <a:gd name="T16" fmla="*/ 10 w 276"/>
                <a:gd name="T17" fmla="*/ 164 h 234"/>
                <a:gd name="T18" fmla="*/ 20 w 276"/>
                <a:gd name="T19" fmla="*/ 202 h 234"/>
                <a:gd name="T20" fmla="*/ 36 w 276"/>
                <a:gd name="T21" fmla="*/ 224 h 234"/>
                <a:gd name="T22" fmla="*/ 50 w 276"/>
                <a:gd name="T23" fmla="*/ 232 h 234"/>
                <a:gd name="T24" fmla="*/ 58 w 276"/>
                <a:gd name="T25" fmla="*/ 234 h 234"/>
                <a:gd name="T26" fmla="*/ 98 w 276"/>
                <a:gd name="T27" fmla="*/ 222 h 234"/>
                <a:gd name="T28" fmla="*/ 172 w 276"/>
                <a:gd name="T29" fmla="*/ 196 h 234"/>
                <a:gd name="T30" fmla="*/ 242 w 276"/>
                <a:gd name="T31" fmla="*/ 158 h 234"/>
                <a:gd name="T32" fmla="*/ 266 w 276"/>
                <a:gd name="T33" fmla="*/ 138 h 234"/>
                <a:gd name="T34" fmla="*/ 276 w 276"/>
                <a:gd name="T35" fmla="*/ 118 h 234"/>
                <a:gd name="T36" fmla="*/ 274 w 276"/>
                <a:gd name="T37" fmla="*/ 106 h 234"/>
                <a:gd name="T38" fmla="*/ 266 w 276"/>
                <a:gd name="T39" fmla="*/ 82 h 234"/>
                <a:gd name="T40" fmla="*/ 256 w 276"/>
                <a:gd name="T41" fmla="*/ 70 h 234"/>
                <a:gd name="T42" fmla="*/ 242 w 276"/>
                <a:gd name="T43" fmla="*/ 62 h 234"/>
                <a:gd name="T44" fmla="*/ 222 w 276"/>
                <a:gd name="T45" fmla="*/ 60 h 234"/>
                <a:gd name="T46" fmla="*/ 196 w 276"/>
                <a:gd name="T47" fmla="*/ 64 h 234"/>
                <a:gd name="T48" fmla="*/ 182 w 276"/>
                <a:gd name="T49" fmla="*/ 68 h 234"/>
                <a:gd name="T50" fmla="*/ 166 w 276"/>
                <a:gd name="T51" fmla="*/ 64 h 234"/>
                <a:gd name="T52" fmla="*/ 154 w 276"/>
                <a:gd name="T53" fmla="*/ 48 h 234"/>
                <a:gd name="T54" fmla="*/ 148 w 276"/>
                <a:gd name="T55" fmla="*/ 42 h 234"/>
                <a:gd name="T56" fmla="*/ 144 w 276"/>
                <a:gd name="T57" fmla="*/ 42 h 234"/>
                <a:gd name="T58" fmla="*/ 136 w 276"/>
                <a:gd name="T59" fmla="*/ 48 h 234"/>
                <a:gd name="T60" fmla="*/ 132 w 276"/>
                <a:gd name="T61" fmla="*/ 56 h 234"/>
                <a:gd name="T62" fmla="*/ 130 w 276"/>
                <a:gd name="T63" fmla="*/ 56 h 234"/>
                <a:gd name="T64" fmla="*/ 122 w 276"/>
                <a:gd name="T65" fmla="*/ 40 h 234"/>
                <a:gd name="T66" fmla="*/ 114 w 276"/>
                <a:gd name="T67" fmla="*/ 2 h 234"/>
                <a:gd name="T68" fmla="*/ 100 w 276"/>
                <a:gd name="T69" fmla="*/ 0 h 234"/>
                <a:gd name="T70" fmla="*/ 66 w 276"/>
                <a:gd name="T71" fmla="*/ 4 h 234"/>
                <a:gd name="T72" fmla="*/ 36 w 276"/>
                <a:gd name="T73" fmla="*/ 14 h 234"/>
                <a:gd name="T74" fmla="*/ 20 w 276"/>
                <a:gd name="T75" fmla="*/ 26 h 234"/>
                <a:gd name="T76" fmla="*/ 6 w 276"/>
                <a:gd name="T77" fmla="*/ 44 h 234"/>
                <a:gd name="T78" fmla="*/ 0 w 276"/>
                <a:gd name="T79" fmla="*/ 56 h 2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6"/>
                <a:gd name="T121" fmla="*/ 0 h 234"/>
                <a:gd name="T122" fmla="*/ 276 w 276"/>
                <a:gd name="T123" fmla="*/ 234 h 2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6" h="234">
                  <a:moveTo>
                    <a:pt x="0" y="56"/>
                  </a:moveTo>
                  <a:lnTo>
                    <a:pt x="0" y="56"/>
                  </a:lnTo>
                  <a:lnTo>
                    <a:pt x="4" y="62"/>
                  </a:lnTo>
                  <a:lnTo>
                    <a:pt x="10" y="76"/>
                  </a:lnTo>
                  <a:lnTo>
                    <a:pt x="18" y="94"/>
                  </a:lnTo>
                  <a:lnTo>
                    <a:pt x="22" y="102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18" y="116"/>
                  </a:lnTo>
                  <a:lnTo>
                    <a:pt x="10" y="120"/>
                  </a:lnTo>
                  <a:lnTo>
                    <a:pt x="8" y="122"/>
                  </a:lnTo>
                  <a:lnTo>
                    <a:pt x="6" y="124"/>
                  </a:lnTo>
                  <a:lnTo>
                    <a:pt x="6" y="130"/>
                  </a:lnTo>
                  <a:lnTo>
                    <a:pt x="6" y="146"/>
                  </a:lnTo>
                  <a:lnTo>
                    <a:pt x="10" y="164"/>
                  </a:lnTo>
                  <a:lnTo>
                    <a:pt x="14" y="182"/>
                  </a:lnTo>
                  <a:lnTo>
                    <a:pt x="20" y="202"/>
                  </a:lnTo>
                  <a:lnTo>
                    <a:pt x="30" y="218"/>
                  </a:lnTo>
                  <a:lnTo>
                    <a:pt x="36" y="224"/>
                  </a:lnTo>
                  <a:lnTo>
                    <a:pt x="42" y="230"/>
                  </a:lnTo>
                  <a:lnTo>
                    <a:pt x="50" y="232"/>
                  </a:lnTo>
                  <a:lnTo>
                    <a:pt x="58" y="234"/>
                  </a:lnTo>
                  <a:lnTo>
                    <a:pt x="72" y="230"/>
                  </a:lnTo>
                  <a:lnTo>
                    <a:pt x="98" y="222"/>
                  </a:lnTo>
                  <a:lnTo>
                    <a:pt x="134" y="210"/>
                  </a:lnTo>
                  <a:lnTo>
                    <a:pt x="172" y="196"/>
                  </a:lnTo>
                  <a:lnTo>
                    <a:pt x="210" y="178"/>
                  </a:lnTo>
                  <a:lnTo>
                    <a:pt x="242" y="158"/>
                  </a:lnTo>
                  <a:lnTo>
                    <a:pt x="256" y="148"/>
                  </a:lnTo>
                  <a:lnTo>
                    <a:pt x="266" y="138"/>
                  </a:lnTo>
                  <a:lnTo>
                    <a:pt x="272" y="128"/>
                  </a:lnTo>
                  <a:lnTo>
                    <a:pt x="276" y="118"/>
                  </a:lnTo>
                  <a:lnTo>
                    <a:pt x="274" y="106"/>
                  </a:lnTo>
                  <a:lnTo>
                    <a:pt x="272" y="94"/>
                  </a:lnTo>
                  <a:lnTo>
                    <a:pt x="266" y="82"/>
                  </a:lnTo>
                  <a:lnTo>
                    <a:pt x="262" y="76"/>
                  </a:lnTo>
                  <a:lnTo>
                    <a:pt x="256" y="70"/>
                  </a:lnTo>
                  <a:lnTo>
                    <a:pt x="250" y="66"/>
                  </a:lnTo>
                  <a:lnTo>
                    <a:pt x="242" y="62"/>
                  </a:lnTo>
                  <a:lnTo>
                    <a:pt x="232" y="60"/>
                  </a:lnTo>
                  <a:lnTo>
                    <a:pt x="222" y="60"/>
                  </a:lnTo>
                  <a:lnTo>
                    <a:pt x="210" y="60"/>
                  </a:lnTo>
                  <a:lnTo>
                    <a:pt x="196" y="64"/>
                  </a:lnTo>
                  <a:lnTo>
                    <a:pt x="182" y="68"/>
                  </a:lnTo>
                  <a:lnTo>
                    <a:pt x="172" y="66"/>
                  </a:lnTo>
                  <a:lnTo>
                    <a:pt x="166" y="64"/>
                  </a:lnTo>
                  <a:lnTo>
                    <a:pt x="160" y="58"/>
                  </a:lnTo>
                  <a:lnTo>
                    <a:pt x="154" y="48"/>
                  </a:lnTo>
                  <a:lnTo>
                    <a:pt x="150" y="44"/>
                  </a:lnTo>
                  <a:lnTo>
                    <a:pt x="148" y="42"/>
                  </a:lnTo>
                  <a:lnTo>
                    <a:pt x="144" y="42"/>
                  </a:lnTo>
                  <a:lnTo>
                    <a:pt x="140" y="42"/>
                  </a:lnTo>
                  <a:lnTo>
                    <a:pt x="136" y="48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0" y="56"/>
                  </a:lnTo>
                  <a:lnTo>
                    <a:pt x="126" y="48"/>
                  </a:lnTo>
                  <a:lnTo>
                    <a:pt x="122" y="40"/>
                  </a:lnTo>
                  <a:lnTo>
                    <a:pt x="118" y="22"/>
                  </a:lnTo>
                  <a:lnTo>
                    <a:pt x="114" y="2"/>
                  </a:lnTo>
                  <a:lnTo>
                    <a:pt x="100" y="0"/>
                  </a:lnTo>
                  <a:lnTo>
                    <a:pt x="84" y="2"/>
                  </a:lnTo>
                  <a:lnTo>
                    <a:pt x="66" y="4"/>
                  </a:lnTo>
                  <a:lnTo>
                    <a:pt x="46" y="8"/>
                  </a:lnTo>
                  <a:lnTo>
                    <a:pt x="36" y="14"/>
                  </a:lnTo>
                  <a:lnTo>
                    <a:pt x="28" y="18"/>
                  </a:lnTo>
                  <a:lnTo>
                    <a:pt x="20" y="26"/>
                  </a:lnTo>
                  <a:lnTo>
                    <a:pt x="12" y="34"/>
                  </a:lnTo>
                  <a:lnTo>
                    <a:pt x="6" y="4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73" name="Freeform 40"/>
            <p:cNvSpPr>
              <a:spLocks/>
            </p:cNvSpPr>
            <p:nvPr/>
          </p:nvSpPr>
          <p:spPr bwMode="auto">
            <a:xfrm>
              <a:off x="5170" y="2919"/>
              <a:ext cx="90" cy="108"/>
            </a:xfrm>
            <a:custGeom>
              <a:avLst/>
              <a:gdLst>
                <a:gd name="T0" fmla="*/ 0 w 90"/>
                <a:gd name="T1" fmla="*/ 36 h 108"/>
                <a:gd name="T2" fmla="*/ 0 w 90"/>
                <a:gd name="T3" fmla="*/ 36 h 108"/>
                <a:gd name="T4" fmla="*/ 10 w 90"/>
                <a:gd name="T5" fmla="*/ 58 h 108"/>
                <a:gd name="T6" fmla="*/ 18 w 90"/>
                <a:gd name="T7" fmla="*/ 76 h 108"/>
                <a:gd name="T8" fmla="*/ 26 w 90"/>
                <a:gd name="T9" fmla="*/ 94 h 108"/>
                <a:gd name="T10" fmla="*/ 26 w 90"/>
                <a:gd name="T11" fmla="*/ 94 h 108"/>
                <a:gd name="T12" fmla="*/ 32 w 90"/>
                <a:gd name="T13" fmla="*/ 100 h 108"/>
                <a:gd name="T14" fmla="*/ 36 w 90"/>
                <a:gd name="T15" fmla="*/ 104 h 108"/>
                <a:gd name="T16" fmla="*/ 42 w 90"/>
                <a:gd name="T17" fmla="*/ 106 h 108"/>
                <a:gd name="T18" fmla="*/ 46 w 90"/>
                <a:gd name="T19" fmla="*/ 108 h 108"/>
                <a:gd name="T20" fmla="*/ 58 w 90"/>
                <a:gd name="T21" fmla="*/ 108 h 108"/>
                <a:gd name="T22" fmla="*/ 68 w 90"/>
                <a:gd name="T23" fmla="*/ 104 h 108"/>
                <a:gd name="T24" fmla="*/ 68 w 90"/>
                <a:gd name="T25" fmla="*/ 104 h 108"/>
                <a:gd name="T26" fmla="*/ 76 w 90"/>
                <a:gd name="T27" fmla="*/ 100 h 108"/>
                <a:gd name="T28" fmla="*/ 86 w 90"/>
                <a:gd name="T29" fmla="*/ 90 h 108"/>
                <a:gd name="T30" fmla="*/ 88 w 90"/>
                <a:gd name="T31" fmla="*/ 84 h 108"/>
                <a:gd name="T32" fmla="*/ 90 w 90"/>
                <a:gd name="T33" fmla="*/ 78 h 108"/>
                <a:gd name="T34" fmla="*/ 90 w 90"/>
                <a:gd name="T35" fmla="*/ 70 h 108"/>
                <a:gd name="T36" fmla="*/ 90 w 90"/>
                <a:gd name="T37" fmla="*/ 62 h 108"/>
                <a:gd name="T38" fmla="*/ 90 w 90"/>
                <a:gd name="T39" fmla="*/ 62 h 108"/>
                <a:gd name="T40" fmla="*/ 70 w 90"/>
                <a:gd name="T41" fmla="*/ 2 h 108"/>
                <a:gd name="T42" fmla="*/ 70 w 90"/>
                <a:gd name="T43" fmla="*/ 2 h 108"/>
                <a:gd name="T44" fmla="*/ 62 w 90"/>
                <a:gd name="T45" fmla="*/ 0 h 108"/>
                <a:gd name="T46" fmla="*/ 54 w 90"/>
                <a:gd name="T47" fmla="*/ 0 h 108"/>
                <a:gd name="T48" fmla="*/ 42 w 90"/>
                <a:gd name="T49" fmla="*/ 2 h 108"/>
                <a:gd name="T50" fmla="*/ 32 w 90"/>
                <a:gd name="T51" fmla="*/ 6 h 108"/>
                <a:gd name="T52" fmla="*/ 20 w 90"/>
                <a:gd name="T53" fmla="*/ 12 h 108"/>
                <a:gd name="T54" fmla="*/ 10 w 90"/>
                <a:gd name="T55" fmla="*/ 22 h 108"/>
                <a:gd name="T56" fmla="*/ 0 w 90"/>
                <a:gd name="T57" fmla="*/ 36 h 108"/>
                <a:gd name="T58" fmla="*/ 0 w 90"/>
                <a:gd name="T59" fmla="*/ 36 h 1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0"/>
                <a:gd name="T91" fmla="*/ 0 h 108"/>
                <a:gd name="T92" fmla="*/ 90 w 90"/>
                <a:gd name="T93" fmla="*/ 108 h 1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0" h="108">
                  <a:moveTo>
                    <a:pt x="0" y="36"/>
                  </a:moveTo>
                  <a:lnTo>
                    <a:pt x="0" y="36"/>
                  </a:lnTo>
                  <a:lnTo>
                    <a:pt x="10" y="58"/>
                  </a:lnTo>
                  <a:lnTo>
                    <a:pt x="18" y="76"/>
                  </a:lnTo>
                  <a:lnTo>
                    <a:pt x="26" y="94"/>
                  </a:lnTo>
                  <a:lnTo>
                    <a:pt x="32" y="100"/>
                  </a:lnTo>
                  <a:lnTo>
                    <a:pt x="36" y="104"/>
                  </a:lnTo>
                  <a:lnTo>
                    <a:pt x="42" y="106"/>
                  </a:lnTo>
                  <a:lnTo>
                    <a:pt x="46" y="108"/>
                  </a:lnTo>
                  <a:lnTo>
                    <a:pt x="58" y="108"/>
                  </a:lnTo>
                  <a:lnTo>
                    <a:pt x="68" y="104"/>
                  </a:lnTo>
                  <a:lnTo>
                    <a:pt x="76" y="100"/>
                  </a:lnTo>
                  <a:lnTo>
                    <a:pt x="86" y="90"/>
                  </a:lnTo>
                  <a:lnTo>
                    <a:pt x="88" y="84"/>
                  </a:lnTo>
                  <a:lnTo>
                    <a:pt x="90" y="78"/>
                  </a:lnTo>
                  <a:lnTo>
                    <a:pt x="90" y="70"/>
                  </a:lnTo>
                  <a:lnTo>
                    <a:pt x="90" y="62"/>
                  </a:lnTo>
                  <a:lnTo>
                    <a:pt x="70" y="2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0" y="12"/>
                  </a:lnTo>
                  <a:lnTo>
                    <a:pt x="10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74" name="Freeform 41"/>
            <p:cNvSpPr>
              <a:spLocks/>
            </p:cNvSpPr>
            <p:nvPr/>
          </p:nvSpPr>
          <p:spPr bwMode="auto">
            <a:xfrm>
              <a:off x="5272" y="2969"/>
              <a:ext cx="128" cy="122"/>
            </a:xfrm>
            <a:custGeom>
              <a:avLst/>
              <a:gdLst>
                <a:gd name="T0" fmla="*/ 96 w 128"/>
                <a:gd name="T1" fmla="*/ 0 h 122"/>
                <a:gd name="T2" fmla="*/ 96 w 128"/>
                <a:gd name="T3" fmla="*/ 0 h 122"/>
                <a:gd name="T4" fmla="*/ 102 w 128"/>
                <a:gd name="T5" fmla="*/ 4 h 122"/>
                <a:gd name="T6" fmla="*/ 116 w 128"/>
                <a:gd name="T7" fmla="*/ 16 h 122"/>
                <a:gd name="T8" fmla="*/ 122 w 128"/>
                <a:gd name="T9" fmla="*/ 24 h 122"/>
                <a:gd name="T10" fmla="*/ 126 w 128"/>
                <a:gd name="T11" fmla="*/ 32 h 122"/>
                <a:gd name="T12" fmla="*/ 128 w 128"/>
                <a:gd name="T13" fmla="*/ 44 h 122"/>
                <a:gd name="T14" fmla="*/ 126 w 128"/>
                <a:gd name="T15" fmla="*/ 48 h 122"/>
                <a:gd name="T16" fmla="*/ 124 w 128"/>
                <a:gd name="T17" fmla="*/ 54 h 122"/>
                <a:gd name="T18" fmla="*/ 124 w 128"/>
                <a:gd name="T19" fmla="*/ 54 h 122"/>
                <a:gd name="T20" fmla="*/ 120 w 128"/>
                <a:gd name="T21" fmla="*/ 60 h 122"/>
                <a:gd name="T22" fmla="*/ 114 w 128"/>
                <a:gd name="T23" fmla="*/ 66 h 122"/>
                <a:gd name="T24" fmla="*/ 100 w 128"/>
                <a:gd name="T25" fmla="*/ 76 h 122"/>
                <a:gd name="T26" fmla="*/ 82 w 128"/>
                <a:gd name="T27" fmla="*/ 88 h 122"/>
                <a:gd name="T28" fmla="*/ 62 w 128"/>
                <a:gd name="T29" fmla="*/ 98 h 122"/>
                <a:gd name="T30" fmla="*/ 24 w 128"/>
                <a:gd name="T31" fmla="*/ 114 h 122"/>
                <a:gd name="T32" fmla="*/ 0 w 128"/>
                <a:gd name="T33" fmla="*/ 122 h 122"/>
                <a:gd name="T34" fmla="*/ 0 w 128"/>
                <a:gd name="T35" fmla="*/ 122 h 122"/>
                <a:gd name="T36" fmla="*/ 20 w 128"/>
                <a:gd name="T37" fmla="*/ 112 h 122"/>
                <a:gd name="T38" fmla="*/ 42 w 128"/>
                <a:gd name="T39" fmla="*/ 100 h 122"/>
                <a:gd name="T40" fmla="*/ 68 w 128"/>
                <a:gd name="T41" fmla="*/ 84 h 122"/>
                <a:gd name="T42" fmla="*/ 80 w 128"/>
                <a:gd name="T43" fmla="*/ 76 h 122"/>
                <a:gd name="T44" fmla="*/ 92 w 128"/>
                <a:gd name="T45" fmla="*/ 66 h 122"/>
                <a:gd name="T46" fmla="*/ 100 w 128"/>
                <a:gd name="T47" fmla="*/ 56 h 122"/>
                <a:gd name="T48" fmla="*/ 106 w 128"/>
                <a:gd name="T49" fmla="*/ 44 h 122"/>
                <a:gd name="T50" fmla="*/ 110 w 128"/>
                <a:gd name="T51" fmla="*/ 34 h 122"/>
                <a:gd name="T52" fmla="*/ 110 w 128"/>
                <a:gd name="T53" fmla="*/ 22 h 122"/>
                <a:gd name="T54" fmla="*/ 106 w 128"/>
                <a:gd name="T55" fmla="*/ 12 h 122"/>
                <a:gd name="T56" fmla="*/ 96 w 128"/>
                <a:gd name="T57" fmla="*/ 0 h 122"/>
                <a:gd name="T58" fmla="*/ 96 w 128"/>
                <a:gd name="T59" fmla="*/ 0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8"/>
                <a:gd name="T91" fmla="*/ 0 h 122"/>
                <a:gd name="T92" fmla="*/ 128 w 128"/>
                <a:gd name="T93" fmla="*/ 122 h 1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8" h="122">
                  <a:moveTo>
                    <a:pt x="96" y="0"/>
                  </a:moveTo>
                  <a:lnTo>
                    <a:pt x="96" y="0"/>
                  </a:lnTo>
                  <a:lnTo>
                    <a:pt x="102" y="4"/>
                  </a:lnTo>
                  <a:lnTo>
                    <a:pt x="116" y="16"/>
                  </a:lnTo>
                  <a:lnTo>
                    <a:pt x="122" y="24"/>
                  </a:lnTo>
                  <a:lnTo>
                    <a:pt x="126" y="32"/>
                  </a:lnTo>
                  <a:lnTo>
                    <a:pt x="128" y="44"/>
                  </a:lnTo>
                  <a:lnTo>
                    <a:pt x="126" y="48"/>
                  </a:lnTo>
                  <a:lnTo>
                    <a:pt x="124" y="54"/>
                  </a:lnTo>
                  <a:lnTo>
                    <a:pt x="120" y="60"/>
                  </a:lnTo>
                  <a:lnTo>
                    <a:pt x="114" y="66"/>
                  </a:lnTo>
                  <a:lnTo>
                    <a:pt x="100" y="76"/>
                  </a:lnTo>
                  <a:lnTo>
                    <a:pt x="82" y="88"/>
                  </a:lnTo>
                  <a:lnTo>
                    <a:pt x="62" y="98"/>
                  </a:lnTo>
                  <a:lnTo>
                    <a:pt x="24" y="114"/>
                  </a:lnTo>
                  <a:lnTo>
                    <a:pt x="0" y="122"/>
                  </a:lnTo>
                  <a:lnTo>
                    <a:pt x="20" y="112"/>
                  </a:lnTo>
                  <a:lnTo>
                    <a:pt x="42" y="100"/>
                  </a:lnTo>
                  <a:lnTo>
                    <a:pt x="68" y="84"/>
                  </a:lnTo>
                  <a:lnTo>
                    <a:pt x="80" y="76"/>
                  </a:lnTo>
                  <a:lnTo>
                    <a:pt x="92" y="66"/>
                  </a:lnTo>
                  <a:lnTo>
                    <a:pt x="100" y="56"/>
                  </a:lnTo>
                  <a:lnTo>
                    <a:pt x="106" y="44"/>
                  </a:lnTo>
                  <a:lnTo>
                    <a:pt x="110" y="34"/>
                  </a:lnTo>
                  <a:lnTo>
                    <a:pt x="110" y="22"/>
                  </a:lnTo>
                  <a:lnTo>
                    <a:pt x="106" y="1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75" name="Freeform 42"/>
            <p:cNvSpPr>
              <a:spLocks/>
            </p:cNvSpPr>
            <p:nvPr/>
          </p:nvSpPr>
          <p:spPr bwMode="auto">
            <a:xfrm>
              <a:off x="5170" y="3061"/>
              <a:ext cx="42" cy="44"/>
            </a:xfrm>
            <a:custGeom>
              <a:avLst/>
              <a:gdLst>
                <a:gd name="T0" fmla="*/ 0 w 42"/>
                <a:gd name="T1" fmla="*/ 0 h 44"/>
                <a:gd name="T2" fmla="*/ 0 w 42"/>
                <a:gd name="T3" fmla="*/ 0 h 44"/>
                <a:gd name="T4" fmla="*/ 2 w 42"/>
                <a:gd name="T5" fmla="*/ 8 h 44"/>
                <a:gd name="T6" fmla="*/ 4 w 42"/>
                <a:gd name="T7" fmla="*/ 16 h 44"/>
                <a:gd name="T8" fmla="*/ 6 w 42"/>
                <a:gd name="T9" fmla="*/ 26 h 44"/>
                <a:gd name="T10" fmla="*/ 12 w 42"/>
                <a:gd name="T11" fmla="*/ 34 h 44"/>
                <a:gd name="T12" fmla="*/ 18 w 42"/>
                <a:gd name="T13" fmla="*/ 40 h 44"/>
                <a:gd name="T14" fmla="*/ 28 w 42"/>
                <a:gd name="T15" fmla="*/ 44 h 44"/>
                <a:gd name="T16" fmla="*/ 34 w 42"/>
                <a:gd name="T17" fmla="*/ 44 h 44"/>
                <a:gd name="T18" fmla="*/ 42 w 42"/>
                <a:gd name="T19" fmla="*/ 44 h 44"/>
                <a:gd name="T20" fmla="*/ 42 w 42"/>
                <a:gd name="T21" fmla="*/ 44 h 44"/>
                <a:gd name="T22" fmla="*/ 36 w 42"/>
                <a:gd name="T23" fmla="*/ 42 h 44"/>
                <a:gd name="T24" fmla="*/ 26 w 42"/>
                <a:gd name="T25" fmla="*/ 36 h 44"/>
                <a:gd name="T26" fmla="*/ 20 w 42"/>
                <a:gd name="T27" fmla="*/ 32 h 44"/>
                <a:gd name="T28" fmla="*/ 14 w 42"/>
                <a:gd name="T29" fmla="*/ 24 h 44"/>
                <a:gd name="T30" fmla="*/ 6 w 42"/>
                <a:gd name="T31" fmla="*/ 14 h 44"/>
                <a:gd name="T32" fmla="*/ 0 w 42"/>
                <a:gd name="T33" fmla="*/ 0 h 44"/>
                <a:gd name="T34" fmla="*/ 0 w 42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44"/>
                <a:gd name="T56" fmla="*/ 42 w 4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44">
                  <a:moveTo>
                    <a:pt x="0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4" y="16"/>
                  </a:lnTo>
                  <a:lnTo>
                    <a:pt x="6" y="26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8" y="44"/>
                  </a:lnTo>
                  <a:lnTo>
                    <a:pt x="34" y="44"/>
                  </a:lnTo>
                  <a:lnTo>
                    <a:pt x="42" y="44"/>
                  </a:lnTo>
                  <a:lnTo>
                    <a:pt x="36" y="42"/>
                  </a:lnTo>
                  <a:lnTo>
                    <a:pt x="26" y="36"/>
                  </a:lnTo>
                  <a:lnTo>
                    <a:pt x="20" y="32"/>
                  </a:lnTo>
                  <a:lnTo>
                    <a:pt x="14" y="24"/>
                  </a:lnTo>
                  <a:lnTo>
                    <a:pt x="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76" name="Freeform 43"/>
            <p:cNvSpPr>
              <a:spLocks/>
            </p:cNvSpPr>
            <p:nvPr/>
          </p:nvSpPr>
          <p:spPr bwMode="auto">
            <a:xfrm>
              <a:off x="5172" y="2925"/>
              <a:ext cx="72" cy="42"/>
            </a:xfrm>
            <a:custGeom>
              <a:avLst/>
              <a:gdLst>
                <a:gd name="T0" fmla="*/ 70 w 72"/>
                <a:gd name="T1" fmla="*/ 0 h 42"/>
                <a:gd name="T2" fmla="*/ 70 w 72"/>
                <a:gd name="T3" fmla="*/ 0 h 42"/>
                <a:gd name="T4" fmla="*/ 62 w 72"/>
                <a:gd name="T5" fmla="*/ 0 h 42"/>
                <a:gd name="T6" fmla="*/ 52 w 72"/>
                <a:gd name="T7" fmla="*/ 0 h 42"/>
                <a:gd name="T8" fmla="*/ 42 w 72"/>
                <a:gd name="T9" fmla="*/ 2 h 42"/>
                <a:gd name="T10" fmla="*/ 30 w 72"/>
                <a:gd name="T11" fmla="*/ 6 h 42"/>
                <a:gd name="T12" fmla="*/ 20 w 72"/>
                <a:gd name="T13" fmla="*/ 12 h 42"/>
                <a:gd name="T14" fmla="*/ 10 w 72"/>
                <a:gd name="T15" fmla="*/ 22 h 42"/>
                <a:gd name="T16" fmla="*/ 0 w 72"/>
                <a:gd name="T17" fmla="*/ 36 h 42"/>
                <a:gd name="T18" fmla="*/ 2 w 72"/>
                <a:gd name="T19" fmla="*/ 42 h 42"/>
                <a:gd name="T20" fmla="*/ 2 w 72"/>
                <a:gd name="T21" fmla="*/ 42 h 42"/>
                <a:gd name="T22" fmla="*/ 6 w 72"/>
                <a:gd name="T23" fmla="*/ 36 h 42"/>
                <a:gd name="T24" fmla="*/ 12 w 72"/>
                <a:gd name="T25" fmla="*/ 30 h 42"/>
                <a:gd name="T26" fmla="*/ 18 w 72"/>
                <a:gd name="T27" fmla="*/ 24 h 42"/>
                <a:gd name="T28" fmla="*/ 28 w 72"/>
                <a:gd name="T29" fmla="*/ 18 h 42"/>
                <a:gd name="T30" fmla="*/ 40 w 72"/>
                <a:gd name="T31" fmla="*/ 12 h 42"/>
                <a:gd name="T32" fmla="*/ 54 w 72"/>
                <a:gd name="T33" fmla="*/ 8 h 42"/>
                <a:gd name="T34" fmla="*/ 72 w 72"/>
                <a:gd name="T35" fmla="*/ 8 h 42"/>
                <a:gd name="T36" fmla="*/ 70 w 72"/>
                <a:gd name="T37" fmla="*/ 0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42"/>
                <a:gd name="T59" fmla="*/ 72 w 72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42">
                  <a:moveTo>
                    <a:pt x="70" y="0"/>
                  </a:moveTo>
                  <a:lnTo>
                    <a:pt x="70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0" y="6"/>
                  </a:lnTo>
                  <a:lnTo>
                    <a:pt x="20" y="12"/>
                  </a:lnTo>
                  <a:lnTo>
                    <a:pt x="10" y="22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8" y="18"/>
                  </a:lnTo>
                  <a:lnTo>
                    <a:pt x="40" y="12"/>
                  </a:lnTo>
                  <a:lnTo>
                    <a:pt x="54" y="8"/>
                  </a:lnTo>
                  <a:lnTo>
                    <a:pt x="72" y="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7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77" name="Freeform 44"/>
            <p:cNvSpPr>
              <a:spLocks/>
            </p:cNvSpPr>
            <p:nvPr/>
          </p:nvSpPr>
          <p:spPr bwMode="auto">
            <a:xfrm>
              <a:off x="5178" y="2939"/>
              <a:ext cx="70" cy="42"/>
            </a:xfrm>
            <a:custGeom>
              <a:avLst/>
              <a:gdLst>
                <a:gd name="T0" fmla="*/ 68 w 70"/>
                <a:gd name="T1" fmla="*/ 0 h 42"/>
                <a:gd name="T2" fmla="*/ 68 w 70"/>
                <a:gd name="T3" fmla="*/ 0 h 42"/>
                <a:gd name="T4" fmla="*/ 60 w 70"/>
                <a:gd name="T5" fmla="*/ 0 h 42"/>
                <a:gd name="T6" fmla="*/ 52 w 70"/>
                <a:gd name="T7" fmla="*/ 0 h 42"/>
                <a:gd name="T8" fmla="*/ 42 w 70"/>
                <a:gd name="T9" fmla="*/ 2 h 42"/>
                <a:gd name="T10" fmla="*/ 30 w 70"/>
                <a:gd name="T11" fmla="*/ 6 h 42"/>
                <a:gd name="T12" fmla="*/ 18 w 70"/>
                <a:gd name="T13" fmla="*/ 12 h 42"/>
                <a:gd name="T14" fmla="*/ 8 w 70"/>
                <a:gd name="T15" fmla="*/ 22 h 42"/>
                <a:gd name="T16" fmla="*/ 0 w 70"/>
                <a:gd name="T17" fmla="*/ 36 h 42"/>
                <a:gd name="T18" fmla="*/ 4 w 70"/>
                <a:gd name="T19" fmla="*/ 42 h 42"/>
                <a:gd name="T20" fmla="*/ 4 w 70"/>
                <a:gd name="T21" fmla="*/ 42 h 42"/>
                <a:gd name="T22" fmla="*/ 6 w 70"/>
                <a:gd name="T23" fmla="*/ 36 h 42"/>
                <a:gd name="T24" fmla="*/ 12 w 70"/>
                <a:gd name="T25" fmla="*/ 32 h 42"/>
                <a:gd name="T26" fmla="*/ 18 w 70"/>
                <a:gd name="T27" fmla="*/ 24 h 42"/>
                <a:gd name="T28" fmla="*/ 28 w 70"/>
                <a:gd name="T29" fmla="*/ 18 h 42"/>
                <a:gd name="T30" fmla="*/ 40 w 70"/>
                <a:gd name="T31" fmla="*/ 12 h 42"/>
                <a:gd name="T32" fmla="*/ 54 w 70"/>
                <a:gd name="T33" fmla="*/ 10 h 42"/>
                <a:gd name="T34" fmla="*/ 70 w 70"/>
                <a:gd name="T35" fmla="*/ 8 h 42"/>
                <a:gd name="T36" fmla="*/ 68 w 70"/>
                <a:gd name="T37" fmla="*/ 0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42"/>
                <a:gd name="T59" fmla="*/ 70 w 70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42">
                  <a:moveTo>
                    <a:pt x="68" y="0"/>
                  </a:moveTo>
                  <a:lnTo>
                    <a:pt x="68" y="0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8" y="22"/>
                  </a:lnTo>
                  <a:lnTo>
                    <a:pt x="0" y="36"/>
                  </a:lnTo>
                  <a:lnTo>
                    <a:pt x="4" y="42"/>
                  </a:lnTo>
                  <a:lnTo>
                    <a:pt x="6" y="36"/>
                  </a:lnTo>
                  <a:lnTo>
                    <a:pt x="12" y="32"/>
                  </a:lnTo>
                  <a:lnTo>
                    <a:pt x="18" y="24"/>
                  </a:lnTo>
                  <a:lnTo>
                    <a:pt x="28" y="18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70" y="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7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78" name="Freeform 45"/>
            <p:cNvSpPr>
              <a:spLocks/>
            </p:cNvSpPr>
            <p:nvPr/>
          </p:nvSpPr>
          <p:spPr bwMode="auto">
            <a:xfrm>
              <a:off x="5000" y="2741"/>
              <a:ext cx="270" cy="234"/>
            </a:xfrm>
            <a:custGeom>
              <a:avLst/>
              <a:gdLst>
                <a:gd name="T0" fmla="*/ 220 w 270"/>
                <a:gd name="T1" fmla="*/ 16 h 234"/>
                <a:gd name="T2" fmla="*/ 226 w 270"/>
                <a:gd name="T3" fmla="*/ 52 h 234"/>
                <a:gd name="T4" fmla="*/ 232 w 270"/>
                <a:gd name="T5" fmla="*/ 78 h 234"/>
                <a:gd name="T6" fmla="*/ 238 w 270"/>
                <a:gd name="T7" fmla="*/ 96 h 234"/>
                <a:gd name="T8" fmla="*/ 246 w 270"/>
                <a:gd name="T9" fmla="*/ 104 h 234"/>
                <a:gd name="T10" fmla="*/ 262 w 270"/>
                <a:gd name="T11" fmla="*/ 118 h 234"/>
                <a:gd name="T12" fmla="*/ 266 w 270"/>
                <a:gd name="T13" fmla="*/ 122 h 234"/>
                <a:gd name="T14" fmla="*/ 270 w 270"/>
                <a:gd name="T15" fmla="*/ 136 h 234"/>
                <a:gd name="T16" fmla="*/ 266 w 270"/>
                <a:gd name="T17" fmla="*/ 148 h 234"/>
                <a:gd name="T18" fmla="*/ 258 w 270"/>
                <a:gd name="T19" fmla="*/ 158 h 234"/>
                <a:gd name="T20" fmla="*/ 250 w 270"/>
                <a:gd name="T21" fmla="*/ 160 h 234"/>
                <a:gd name="T22" fmla="*/ 228 w 270"/>
                <a:gd name="T23" fmla="*/ 166 h 234"/>
                <a:gd name="T24" fmla="*/ 210 w 270"/>
                <a:gd name="T25" fmla="*/ 176 h 234"/>
                <a:gd name="T26" fmla="*/ 188 w 270"/>
                <a:gd name="T27" fmla="*/ 200 h 234"/>
                <a:gd name="T28" fmla="*/ 170 w 270"/>
                <a:gd name="T29" fmla="*/ 230 h 234"/>
                <a:gd name="T30" fmla="*/ 162 w 270"/>
                <a:gd name="T31" fmla="*/ 234 h 234"/>
                <a:gd name="T32" fmla="*/ 156 w 270"/>
                <a:gd name="T33" fmla="*/ 234 h 234"/>
                <a:gd name="T34" fmla="*/ 146 w 270"/>
                <a:gd name="T35" fmla="*/ 230 h 234"/>
                <a:gd name="T36" fmla="*/ 142 w 270"/>
                <a:gd name="T37" fmla="*/ 220 h 234"/>
                <a:gd name="T38" fmla="*/ 142 w 270"/>
                <a:gd name="T39" fmla="*/ 190 h 234"/>
                <a:gd name="T40" fmla="*/ 140 w 270"/>
                <a:gd name="T41" fmla="*/ 180 h 234"/>
                <a:gd name="T42" fmla="*/ 136 w 270"/>
                <a:gd name="T43" fmla="*/ 176 h 234"/>
                <a:gd name="T44" fmla="*/ 134 w 270"/>
                <a:gd name="T45" fmla="*/ 176 h 234"/>
                <a:gd name="T46" fmla="*/ 134 w 270"/>
                <a:gd name="T47" fmla="*/ 190 h 234"/>
                <a:gd name="T48" fmla="*/ 130 w 270"/>
                <a:gd name="T49" fmla="*/ 200 h 234"/>
                <a:gd name="T50" fmla="*/ 124 w 270"/>
                <a:gd name="T51" fmla="*/ 204 h 234"/>
                <a:gd name="T52" fmla="*/ 112 w 270"/>
                <a:gd name="T53" fmla="*/ 208 h 234"/>
                <a:gd name="T54" fmla="*/ 104 w 270"/>
                <a:gd name="T55" fmla="*/ 204 h 234"/>
                <a:gd name="T56" fmla="*/ 88 w 270"/>
                <a:gd name="T57" fmla="*/ 184 h 234"/>
                <a:gd name="T58" fmla="*/ 66 w 270"/>
                <a:gd name="T59" fmla="*/ 164 h 234"/>
                <a:gd name="T60" fmla="*/ 50 w 270"/>
                <a:gd name="T61" fmla="*/ 158 h 234"/>
                <a:gd name="T62" fmla="*/ 30 w 270"/>
                <a:gd name="T63" fmla="*/ 158 h 234"/>
                <a:gd name="T64" fmla="*/ 20 w 270"/>
                <a:gd name="T65" fmla="*/ 158 h 234"/>
                <a:gd name="T66" fmla="*/ 6 w 270"/>
                <a:gd name="T67" fmla="*/ 152 h 234"/>
                <a:gd name="T68" fmla="*/ 0 w 270"/>
                <a:gd name="T69" fmla="*/ 138 h 234"/>
                <a:gd name="T70" fmla="*/ 6 w 270"/>
                <a:gd name="T71" fmla="*/ 124 h 234"/>
                <a:gd name="T72" fmla="*/ 14 w 270"/>
                <a:gd name="T73" fmla="*/ 118 h 234"/>
                <a:gd name="T74" fmla="*/ 28 w 270"/>
                <a:gd name="T75" fmla="*/ 104 h 234"/>
                <a:gd name="T76" fmla="*/ 28 w 270"/>
                <a:gd name="T77" fmla="*/ 94 h 234"/>
                <a:gd name="T78" fmla="*/ 26 w 270"/>
                <a:gd name="T79" fmla="*/ 76 h 234"/>
                <a:gd name="T80" fmla="*/ 26 w 270"/>
                <a:gd name="T81" fmla="*/ 60 h 234"/>
                <a:gd name="T82" fmla="*/ 32 w 270"/>
                <a:gd name="T83" fmla="*/ 46 h 234"/>
                <a:gd name="T84" fmla="*/ 46 w 270"/>
                <a:gd name="T85" fmla="*/ 32 h 234"/>
                <a:gd name="T86" fmla="*/ 82 w 270"/>
                <a:gd name="T87" fmla="*/ 12 h 234"/>
                <a:gd name="T88" fmla="*/ 124 w 270"/>
                <a:gd name="T89" fmla="*/ 2 h 234"/>
                <a:gd name="T90" fmla="*/ 144 w 270"/>
                <a:gd name="T91" fmla="*/ 0 h 234"/>
                <a:gd name="T92" fmla="*/ 198 w 270"/>
                <a:gd name="T93" fmla="*/ 8 h 234"/>
                <a:gd name="T94" fmla="*/ 220 w 270"/>
                <a:gd name="T95" fmla="*/ 16 h 2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0"/>
                <a:gd name="T145" fmla="*/ 0 h 234"/>
                <a:gd name="T146" fmla="*/ 270 w 270"/>
                <a:gd name="T147" fmla="*/ 234 h 2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0" h="234">
                  <a:moveTo>
                    <a:pt x="220" y="16"/>
                  </a:moveTo>
                  <a:lnTo>
                    <a:pt x="220" y="16"/>
                  </a:lnTo>
                  <a:lnTo>
                    <a:pt x="222" y="32"/>
                  </a:lnTo>
                  <a:lnTo>
                    <a:pt x="226" y="52"/>
                  </a:lnTo>
                  <a:lnTo>
                    <a:pt x="232" y="78"/>
                  </a:lnTo>
                  <a:lnTo>
                    <a:pt x="234" y="88"/>
                  </a:lnTo>
                  <a:lnTo>
                    <a:pt x="238" y="96"/>
                  </a:lnTo>
                  <a:lnTo>
                    <a:pt x="242" y="100"/>
                  </a:lnTo>
                  <a:lnTo>
                    <a:pt x="246" y="104"/>
                  </a:lnTo>
                  <a:lnTo>
                    <a:pt x="254" y="110"/>
                  </a:lnTo>
                  <a:lnTo>
                    <a:pt x="262" y="118"/>
                  </a:lnTo>
                  <a:lnTo>
                    <a:pt x="266" y="122"/>
                  </a:lnTo>
                  <a:lnTo>
                    <a:pt x="268" y="130"/>
                  </a:lnTo>
                  <a:lnTo>
                    <a:pt x="270" y="136"/>
                  </a:lnTo>
                  <a:lnTo>
                    <a:pt x="270" y="142"/>
                  </a:lnTo>
                  <a:lnTo>
                    <a:pt x="266" y="148"/>
                  </a:lnTo>
                  <a:lnTo>
                    <a:pt x="262" y="154"/>
                  </a:lnTo>
                  <a:lnTo>
                    <a:pt x="258" y="158"/>
                  </a:lnTo>
                  <a:lnTo>
                    <a:pt x="250" y="160"/>
                  </a:lnTo>
                  <a:lnTo>
                    <a:pt x="238" y="162"/>
                  </a:lnTo>
                  <a:lnTo>
                    <a:pt x="228" y="166"/>
                  </a:lnTo>
                  <a:lnTo>
                    <a:pt x="218" y="170"/>
                  </a:lnTo>
                  <a:lnTo>
                    <a:pt x="210" y="176"/>
                  </a:lnTo>
                  <a:lnTo>
                    <a:pt x="198" y="188"/>
                  </a:lnTo>
                  <a:lnTo>
                    <a:pt x="188" y="200"/>
                  </a:lnTo>
                  <a:lnTo>
                    <a:pt x="176" y="224"/>
                  </a:lnTo>
                  <a:lnTo>
                    <a:pt x="170" y="230"/>
                  </a:lnTo>
                  <a:lnTo>
                    <a:pt x="166" y="232"/>
                  </a:lnTo>
                  <a:lnTo>
                    <a:pt x="162" y="234"/>
                  </a:lnTo>
                  <a:lnTo>
                    <a:pt x="156" y="234"/>
                  </a:lnTo>
                  <a:lnTo>
                    <a:pt x="150" y="232"/>
                  </a:lnTo>
                  <a:lnTo>
                    <a:pt x="146" y="230"/>
                  </a:lnTo>
                  <a:lnTo>
                    <a:pt x="144" y="228"/>
                  </a:lnTo>
                  <a:lnTo>
                    <a:pt x="142" y="220"/>
                  </a:lnTo>
                  <a:lnTo>
                    <a:pt x="140" y="210"/>
                  </a:lnTo>
                  <a:lnTo>
                    <a:pt x="142" y="190"/>
                  </a:lnTo>
                  <a:lnTo>
                    <a:pt x="140" y="182"/>
                  </a:lnTo>
                  <a:lnTo>
                    <a:pt x="140" y="180"/>
                  </a:lnTo>
                  <a:lnTo>
                    <a:pt x="136" y="176"/>
                  </a:lnTo>
                  <a:lnTo>
                    <a:pt x="134" y="176"/>
                  </a:lnTo>
                  <a:lnTo>
                    <a:pt x="134" y="184"/>
                  </a:lnTo>
                  <a:lnTo>
                    <a:pt x="134" y="190"/>
                  </a:lnTo>
                  <a:lnTo>
                    <a:pt x="134" y="196"/>
                  </a:lnTo>
                  <a:lnTo>
                    <a:pt x="130" y="200"/>
                  </a:lnTo>
                  <a:lnTo>
                    <a:pt x="124" y="204"/>
                  </a:lnTo>
                  <a:lnTo>
                    <a:pt x="118" y="208"/>
                  </a:lnTo>
                  <a:lnTo>
                    <a:pt x="112" y="208"/>
                  </a:lnTo>
                  <a:lnTo>
                    <a:pt x="108" y="206"/>
                  </a:lnTo>
                  <a:lnTo>
                    <a:pt x="104" y="204"/>
                  </a:lnTo>
                  <a:lnTo>
                    <a:pt x="96" y="194"/>
                  </a:lnTo>
                  <a:lnTo>
                    <a:pt x="88" y="184"/>
                  </a:lnTo>
                  <a:lnTo>
                    <a:pt x="78" y="172"/>
                  </a:lnTo>
                  <a:lnTo>
                    <a:pt x="66" y="164"/>
                  </a:lnTo>
                  <a:lnTo>
                    <a:pt x="58" y="160"/>
                  </a:lnTo>
                  <a:lnTo>
                    <a:pt x="50" y="158"/>
                  </a:lnTo>
                  <a:lnTo>
                    <a:pt x="40" y="158"/>
                  </a:lnTo>
                  <a:lnTo>
                    <a:pt x="30" y="158"/>
                  </a:lnTo>
                  <a:lnTo>
                    <a:pt x="20" y="158"/>
                  </a:lnTo>
                  <a:lnTo>
                    <a:pt x="12" y="156"/>
                  </a:lnTo>
                  <a:lnTo>
                    <a:pt x="6" y="152"/>
                  </a:lnTo>
                  <a:lnTo>
                    <a:pt x="2" y="146"/>
                  </a:lnTo>
                  <a:lnTo>
                    <a:pt x="0" y="138"/>
                  </a:lnTo>
                  <a:lnTo>
                    <a:pt x="2" y="132"/>
                  </a:lnTo>
                  <a:lnTo>
                    <a:pt x="6" y="124"/>
                  </a:lnTo>
                  <a:lnTo>
                    <a:pt x="14" y="118"/>
                  </a:lnTo>
                  <a:lnTo>
                    <a:pt x="22" y="112"/>
                  </a:lnTo>
                  <a:lnTo>
                    <a:pt x="28" y="104"/>
                  </a:lnTo>
                  <a:lnTo>
                    <a:pt x="28" y="100"/>
                  </a:lnTo>
                  <a:lnTo>
                    <a:pt x="28" y="94"/>
                  </a:lnTo>
                  <a:lnTo>
                    <a:pt x="26" y="76"/>
                  </a:lnTo>
                  <a:lnTo>
                    <a:pt x="24" y="68"/>
                  </a:lnTo>
                  <a:lnTo>
                    <a:pt x="26" y="60"/>
                  </a:lnTo>
                  <a:lnTo>
                    <a:pt x="28" y="52"/>
                  </a:lnTo>
                  <a:lnTo>
                    <a:pt x="32" y="46"/>
                  </a:lnTo>
                  <a:lnTo>
                    <a:pt x="38" y="38"/>
                  </a:lnTo>
                  <a:lnTo>
                    <a:pt x="46" y="32"/>
                  </a:lnTo>
                  <a:lnTo>
                    <a:pt x="62" y="22"/>
                  </a:lnTo>
                  <a:lnTo>
                    <a:pt x="82" y="12"/>
                  </a:lnTo>
                  <a:lnTo>
                    <a:pt x="104" y="6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74" y="4"/>
                  </a:lnTo>
                  <a:lnTo>
                    <a:pt x="198" y="8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79" name="Freeform 46"/>
            <p:cNvSpPr>
              <a:spLocks/>
            </p:cNvSpPr>
            <p:nvPr/>
          </p:nvSpPr>
          <p:spPr bwMode="auto">
            <a:xfrm>
              <a:off x="5020" y="2745"/>
              <a:ext cx="234" cy="214"/>
            </a:xfrm>
            <a:custGeom>
              <a:avLst/>
              <a:gdLst>
                <a:gd name="T0" fmla="*/ 220 w 234"/>
                <a:gd name="T1" fmla="*/ 112 h 214"/>
                <a:gd name="T2" fmla="*/ 210 w 234"/>
                <a:gd name="T3" fmla="*/ 102 h 214"/>
                <a:gd name="T4" fmla="*/ 200 w 234"/>
                <a:gd name="T5" fmla="*/ 76 h 214"/>
                <a:gd name="T6" fmla="*/ 196 w 234"/>
                <a:gd name="T7" fmla="*/ 62 h 214"/>
                <a:gd name="T8" fmla="*/ 188 w 234"/>
                <a:gd name="T9" fmla="*/ 10 h 214"/>
                <a:gd name="T10" fmla="*/ 168 w 234"/>
                <a:gd name="T11" fmla="*/ 14 h 214"/>
                <a:gd name="T12" fmla="*/ 158 w 234"/>
                <a:gd name="T13" fmla="*/ 10 h 214"/>
                <a:gd name="T14" fmla="*/ 134 w 234"/>
                <a:gd name="T15" fmla="*/ 2 h 214"/>
                <a:gd name="T16" fmla="*/ 112 w 234"/>
                <a:gd name="T17" fmla="*/ 2 h 214"/>
                <a:gd name="T18" fmla="*/ 102 w 234"/>
                <a:gd name="T19" fmla="*/ 10 h 214"/>
                <a:gd name="T20" fmla="*/ 82 w 234"/>
                <a:gd name="T21" fmla="*/ 32 h 214"/>
                <a:gd name="T22" fmla="*/ 74 w 234"/>
                <a:gd name="T23" fmla="*/ 38 h 214"/>
                <a:gd name="T24" fmla="*/ 62 w 234"/>
                <a:gd name="T25" fmla="*/ 46 h 214"/>
                <a:gd name="T26" fmla="*/ 62 w 234"/>
                <a:gd name="T27" fmla="*/ 46 h 214"/>
                <a:gd name="T28" fmla="*/ 36 w 234"/>
                <a:gd name="T29" fmla="*/ 52 h 214"/>
                <a:gd name="T30" fmla="*/ 20 w 234"/>
                <a:gd name="T31" fmla="*/ 50 h 214"/>
                <a:gd name="T32" fmla="*/ 18 w 234"/>
                <a:gd name="T33" fmla="*/ 72 h 214"/>
                <a:gd name="T34" fmla="*/ 22 w 234"/>
                <a:gd name="T35" fmla="*/ 88 h 214"/>
                <a:gd name="T36" fmla="*/ 20 w 234"/>
                <a:gd name="T37" fmla="*/ 106 h 214"/>
                <a:gd name="T38" fmla="*/ 12 w 234"/>
                <a:gd name="T39" fmla="*/ 116 h 214"/>
                <a:gd name="T40" fmla="*/ 0 w 234"/>
                <a:gd name="T41" fmla="*/ 128 h 214"/>
                <a:gd name="T42" fmla="*/ 0 w 234"/>
                <a:gd name="T43" fmla="*/ 134 h 214"/>
                <a:gd name="T44" fmla="*/ 2 w 234"/>
                <a:gd name="T45" fmla="*/ 138 h 214"/>
                <a:gd name="T46" fmla="*/ 16 w 234"/>
                <a:gd name="T47" fmla="*/ 140 h 214"/>
                <a:gd name="T48" fmla="*/ 38 w 234"/>
                <a:gd name="T49" fmla="*/ 138 h 214"/>
                <a:gd name="T50" fmla="*/ 50 w 234"/>
                <a:gd name="T51" fmla="*/ 142 h 214"/>
                <a:gd name="T52" fmla="*/ 72 w 234"/>
                <a:gd name="T53" fmla="*/ 162 h 214"/>
                <a:gd name="T54" fmla="*/ 80 w 234"/>
                <a:gd name="T55" fmla="*/ 174 h 214"/>
                <a:gd name="T56" fmla="*/ 86 w 234"/>
                <a:gd name="T57" fmla="*/ 182 h 214"/>
                <a:gd name="T58" fmla="*/ 96 w 234"/>
                <a:gd name="T59" fmla="*/ 184 h 214"/>
                <a:gd name="T60" fmla="*/ 102 w 234"/>
                <a:gd name="T61" fmla="*/ 180 h 214"/>
                <a:gd name="T62" fmla="*/ 104 w 234"/>
                <a:gd name="T63" fmla="*/ 170 h 214"/>
                <a:gd name="T64" fmla="*/ 102 w 234"/>
                <a:gd name="T65" fmla="*/ 162 h 214"/>
                <a:gd name="T66" fmla="*/ 106 w 234"/>
                <a:gd name="T67" fmla="*/ 154 h 214"/>
                <a:gd name="T68" fmla="*/ 108 w 234"/>
                <a:gd name="T69" fmla="*/ 152 h 214"/>
                <a:gd name="T70" fmla="*/ 110 w 234"/>
                <a:gd name="T71" fmla="*/ 150 h 214"/>
                <a:gd name="T72" fmla="*/ 120 w 234"/>
                <a:gd name="T73" fmla="*/ 152 h 214"/>
                <a:gd name="T74" fmla="*/ 126 w 234"/>
                <a:gd name="T75" fmla="*/ 160 h 214"/>
                <a:gd name="T76" fmla="*/ 130 w 234"/>
                <a:gd name="T77" fmla="*/ 174 h 214"/>
                <a:gd name="T78" fmla="*/ 132 w 234"/>
                <a:gd name="T79" fmla="*/ 190 h 214"/>
                <a:gd name="T80" fmla="*/ 134 w 234"/>
                <a:gd name="T81" fmla="*/ 210 h 214"/>
                <a:gd name="T82" fmla="*/ 140 w 234"/>
                <a:gd name="T83" fmla="*/ 214 h 214"/>
                <a:gd name="T84" fmla="*/ 144 w 234"/>
                <a:gd name="T85" fmla="*/ 214 h 214"/>
                <a:gd name="T86" fmla="*/ 150 w 234"/>
                <a:gd name="T87" fmla="*/ 204 h 214"/>
                <a:gd name="T88" fmla="*/ 164 w 234"/>
                <a:gd name="T89" fmla="*/ 180 h 214"/>
                <a:gd name="T90" fmla="*/ 176 w 234"/>
                <a:gd name="T91" fmla="*/ 166 h 214"/>
                <a:gd name="T92" fmla="*/ 204 w 234"/>
                <a:gd name="T93" fmla="*/ 150 h 214"/>
                <a:gd name="T94" fmla="*/ 214 w 234"/>
                <a:gd name="T95" fmla="*/ 148 h 214"/>
                <a:gd name="T96" fmla="*/ 230 w 234"/>
                <a:gd name="T97" fmla="*/ 142 h 214"/>
                <a:gd name="T98" fmla="*/ 234 w 234"/>
                <a:gd name="T99" fmla="*/ 134 h 214"/>
                <a:gd name="T100" fmla="*/ 234 w 234"/>
                <a:gd name="T101" fmla="*/ 130 h 214"/>
                <a:gd name="T102" fmla="*/ 226 w 234"/>
                <a:gd name="T103" fmla="*/ 118 h 214"/>
                <a:gd name="T104" fmla="*/ 220 w 234"/>
                <a:gd name="T105" fmla="*/ 112 h 2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4"/>
                <a:gd name="T160" fmla="*/ 0 h 214"/>
                <a:gd name="T161" fmla="*/ 234 w 234"/>
                <a:gd name="T162" fmla="*/ 214 h 2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4" h="214">
                  <a:moveTo>
                    <a:pt x="220" y="112"/>
                  </a:moveTo>
                  <a:lnTo>
                    <a:pt x="220" y="112"/>
                  </a:lnTo>
                  <a:lnTo>
                    <a:pt x="216" y="108"/>
                  </a:lnTo>
                  <a:lnTo>
                    <a:pt x="210" y="102"/>
                  </a:lnTo>
                  <a:lnTo>
                    <a:pt x="204" y="90"/>
                  </a:lnTo>
                  <a:lnTo>
                    <a:pt x="200" y="76"/>
                  </a:lnTo>
                  <a:lnTo>
                    <a:pt x="196" y="62"/>
                  </a:lnTo>
                  <a:lnTo>
                    <a:pt x="188" y="10"/>
                  </a:lnTo>
                  <a:lnTo>
                    <a:pt x="178" y="14"/>
                  </a:lnTo>
                  <a:lnTo>
                    <a:pt x="168" y="14"/>
                  </a:lnTo>
                  <a:lnTo>
                    <a:pt x="158" y="10"/>
                  </a:lnTo>
                  <a:lnTo>
                    <a:pt x="146" y="4"/>
                  </a:lnTo>
                  <a:lnTo>
                    <a:pt x="134" y="2"/>
                  </a:lnTo>
                  <a:lnTo>
                    <a:pt x="124" y="0"/>
                  </a:lnTo>
                  <a:lnTo>
                    <a:pt x="112" y="2"/>
                  </a:lnTo>
                  <a:lnTo>
                    <a:pt x="102" y="10"/>
                  </a:lnTo>
                  <a:lnTo>
                    <a:pt x="94" y="16"/>
                  </a:lnTo>
                  <a:lnTo>
                    <a:pt x="82" y="32"/>
                  </a:lnTo>
                  <a:lnTo>
                    <a:pt x="74" y="38"/>
                  </a:lnTo>
                  <a:lnTo>
                    <a:pt x="62" y="46"/>
                  </a:lnTo>
                  <a:lnTo>
                    <a:pt x="50" y="50"/>
                  </a:lnTo>
                  <a:lnTo>
                    <a:pt x="36" y="52"/>
                  </a:lnTo>
                  <a:lnTo>
                    <a:pt x="20" y="50"/>
                  </a:lnTo>
                  <a:lnTo>
                    <a:pt x="18" y="56"/>
                  </a:lnTo>
                  <a:lnTo>
                    <a:pt x="18" y="72"/>
                  </a:lnTo>
                  <a:lnTo>
                    <a:pt x="22" y="88"/>
                  </a:lnTo>
                  <a:lnTo>
                    <a:pt x="22" y="96"/>
                  </a:lnTo>
                  <a:lnTo>
                    <a:pt x="20" y="106"/>
                  </a:lnTo>
                  <a:lnTo>
                    <a:pt x="12" y="116"/>
                  </a:lnTo>
                  <a:lnTo>
                    <a:pt x="6" y="122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2" y="138"/>
                  </a:lnTo>
                  <a:lnTo>
                    <a:pt x="6" y="140"/>
                  </a:lnTo>
                  <a:lnTo>
                    <a:pt x="16" y="140"/>
                  </a:lnTo>
                  <a:lnTo>
                    <a:pt x="26" y="138"/>
                  </a:lnTo>
                  <a:lnTo>
                    <a:pt x="38" y="138"/>
                  </a:lnTo>
                  <a:lnTo>
                    <a:pt x="50" y="142"/>
                  </a:lnTo>
                  <a:lnTo>
                    <a:pt x="62" y="152"/>
                  </a:lnTo>
                  <a:lnTo>
                    <a:pt x="72" y="162"/>
                  </a:lnTo>
                  <a:lnTo>
                    <a:pt x="80" y="174"/>
                  </a:lnTo>
                  <a:lnTo>
                    <a:pt x="82" y="180"/>
                  </a:lnTo>
                  <a:lnTo>
                    <a:pt x="86" y="182"/>
                  </a:lnTo>
                  <a:lnTo>
                    <a:pt x="90" y="184"/>
                  </a:lnTo>
                  <a:lnTo>
                    <a:pt x="96" y="184"/>
                  </a:lnTo>
                  <a:lnTo>
                    <a:pt x="98" y="184"/>
                  </a:lnTo>
                  <a:lnTo>
                    <a:pt x="102" y="180"/>
                  </a:lnTo>
                  <a:lnTo>
                    <a:pt x="104" y="176"/>
                  </a:lnTo>
                  <a:lnTo>
                    <a:pt x="104" y="170"/>
                  </a:lnTo>
                  <a:lnTo>
                    <a:pt x="102" y="162"/>
                  </a:lnTo>
                  <a:lnTo>
                    <a:pt x="104" y="158"/>
                  </a:lnTo>
                  <a:lnTo>
                    <a:pt x="106" y="154"/>
                  </a:lnTo>
                  <a:lnTo>
                    <a:pt x="108" y="152"/>
                  </a:lnTo>
                  <a:lnTo>
                    <a:pt x="110" y="150"/>
                  </a:lnTo>
                  <a:lnTo>
                    <a:pt x="114" y="150"/>
                  </a:lnTo>
                  <a:lnTo>
                    <a:pt x="120" y="152"/>
                  </a:lnTo>
                  <a:lnTo>
                    <a:pt x="124" y="154"/>
                  </a:lnTo>
                  <a:lnTo>
                    <a:pt x="126" y="160"/>
                  </a:lnTo>
                  <a:lnTo>
                    <a:pt x="130" y="174"/>
                  </a:lnTo>
                  <a:lnTo>
                    <a:pt x="132" y="190"/>
                  </a:lnTo>
                  <a:lnTo>
                    <a:pt x="132" y="204"/>
                  </a:lnTo>
                  <a:lnTo>
                    <a:pt x="134" y="210"/>
                  </a:lnTo>
                  <a:lnTo>
                    <a:pt x="136" y="212"/>
                  </a:lnTo>
                  <a:lnTo>
                    <a:pt x="140" y="214"/>
                  </a:lnTo>
                  <a:lnTo>
                    <a:pt x="144" y="214"/>
                  </a:lnTo>
                  <a:lnTo>
                    <a:pt x="146" y="212"/>
                  </a:lnTo>
                  <a:lnTo>
                    <a:pt x="150" y="204"/>
                  </a:lnTo>
                  <a:lnTo>
                    <a:pt x="156" y="194"/>
                  </a:lnTo>
                  <a:lnTo>
                    <a:pt x="164" y="180"/>
                  </a:lnTo>
                  <a:lnTo>
                    <a:pt x="176" y="166"/>
                  </a:lnTo>
                  <a:lnTo>
                    <a:pt x="190" y="156"/>
                  </a:lnTo>
                  <a:lnTo>
                    <a:pt x="204" y="150"/>
                  </a:lnTo>
                  <a:lnTo>
                    <a:pt x="214" y="148"/>
                  </a:lnTo>
                  <a:lnTo>
                    <a:pt x="224" y="146"/>
                  </a:lnTo>
                  <a:lnTo>
                    <a:pt x="230" y="142"/>
                  </a:lnTo>
                  <a:lnTo>
                    <a:pt x="232" y="138"/>
                  </a:lnTo>
                  <a:lnTo>
                    <a:pt x="234" y="134"/>
                  </a:lnTo>
                  <a:lnTo>
                    <a:pt x="234" y="130"/>
                  </a:lnTo>
                  <a:lnTo>
                    <a:pt x="230" y="124"/>
                  </a:lnTo>
                  <a:lnTo>
                    <a:pt x="226" y="118"/>
                  </a:lnTo>
                  <a:lnTo>
                    <a:pt x="220" y="112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80" name="Freeform 47"/>
            <p:cNvSpPr>
              <a:spLocks/>
            </p:cNvSpPr>
            <p:nvPr/>
          </p:nvSpPr>
          <p:spPr bwMode="auto">
            <a:xfrm>
              <a:off x="4998" y="2395"/>
              <a:ext cx="268" cy="410"/>
            </a:xfrm>
            <a:custGeom>
              <a:avLst/>
              <a:gdLst>
                <a:gd name="T0" fmla="*/ 26 w 268"/>
                <a:gd name="T1" fmla="*/ 72 h 410"/>
                <a:gd name="T2" fmla="*/ 18 w 268"/>
                <a:gd name="T3" fmla="*/ 110 h 410"/>
                <a:gd name="T4" fmla="*/ 12 w 268"/>
                <a:gd name="T5" fmla="*/ 148 h 410"/>
                <a:gd name="T6" fmla="*/ 14 w 268"/>
                <a:gd name="T7" fmla="*/ 198 h 410"/>
                <a:gd name="T8" fmla="*/ 18 w 268"/>
                <a:gd name="T9" fmla="*/ 240 h 410"/>
                <a:gd name="T10" fmla="*/ 16 w 268"/>
                <a:gd name="T11" fmla="*/ 300 h 410"/>
                <a:gd name="T12" fmla="*/ 8 w 268"/>
                <a:gd name="T13" fmla="*/ 342 h 410"/>
                <a:gd name="T14" fmla="*/ 0 w 268"/>
                <a:gd name="T15" fmla="*/ 366 h 410"/>
                <a:gd name="T16" fmla="*/ 0 w 268"/>
                <a:gd name="T17" fmla="*/ 378 h 410"/>
                <a:gd name="T18" fmla="*/ 6 w 268"/>
                <a:gd name="T19" fmla="*/ 388 h 410"/>
                <a:gd name="T20" fmla="*/ 30 w 268"/>
                <a:gd name="T21" fmla="*/ 406 h 410"/>
                <a:gd name="T22" fmla="*/ 46 w 268"/>
                <a:gd name="T23" fmla="*/ 410 h 410"/>
                <a:gd name="T24" fmla="*/ 66 w 268"/>
                <a:gd name="T25" fmla="*/ 408 h 410"/>
                <a:gd name="T26" fmla="*/ 86 w 268"/>
                <a:gd name="T27" fmla="*/ 398 h 410"/>
                <a:gd name="T28" fmla="*/ 106 w 268"/>
                <a:gd name="T29" fmla="*/ 382 h 410"/>
                <a:gd name="T30" fmla="*/ 120 w 268"/>
                <a:gd name="T31" fmla="*/ 368 h 410"/>
                <a:gd name="T32" fmla="*/ 144 w 268"/>
                <a:gd name="T33" fmla="*/ 356 h 410"/>
                <a:gd name="T34" fmla="*/ 166 w 268"/>
                <a:gd name="T35" fmla="*/ 356 h 410"/>
                <a:gd name="T36" fmla="*/ 190 w 268"/>
                <a:gd name="T37" fmla="*/ 366 h 410"/>
                <a:gd name="T38" fmla="*/ 198 w 268"/>
                <a:gd name="T39" fmla="*/ 370 h 410"/>
                <a:gd name="T40" fmla="*/ 220 w 268"/>
                <a:gd name="T41" fmla="*/ 366 h 410"/>
                <a:gd name="T42" fmla="*/ 236 w 268"/>
                <a:gd name="T43" fmla="*/ 354 h 410"/>
                <a:gd name="T44" fmla="*/ 244 w 268"/>
                <a:gd name="T45" fmla="*/ 338 h 410"/>
                <a:gd name="T46" fmla="*/ 248 w 268"/>
                <a:gd name="T47" fmla="*/ 316 h 410"/>
                <a:gd name="T48" fmla="*/ 246 w 268"/>
                <a:gd name="T49" fmla="*/ 288 h 410"/>
                <a:gd name="T50" fmla="*/ 244 w 268"/>
                <a:gd name="T51" fmla="*/ 270 h 410"/>
                <a:gd name="T52" fmla="*/ 242 w 268"/>
                <a:gd name="T53" fmla="*/ 230 h 410"/>
                <a:gd name="T54" fmla="*/ 244 w 268"/>
                <a:gd name="T55" fmla="*/ 196 h 410"/>
                <a:gd name="T56" fmla="*/ 260 w 268"/>
                <a:gd name="T57" fmla="*/ 138 h 410"/>
                <a:gd name="T58" fmla="*/ 268 w 268"/>
                <a:gd name="T59" fmla="*/ 100 h 410"/>
                <a:gd name="T60" fmla="*/ 266 w 268"/>
                <a:gd name="T61" fmla="*/ 74 h 410"/>
                <a:gd name="T62" fmla="*/ 256 w 268"/>
                <a:gd name="T63" fmla="*/ 46 h 410"/>
                <a:gd name="T64" fmla="*/ 248 w 268"/>
                <a:gd name="T65" fmla="*/ 30 h 410"/>
                <a:gd name="T66" fmla="*/ 236 w 268"/>
                <a:gd name="T67" fmla="*/ 16 h 410"/>
                <a:gd name="T68" fmla="*/ 206 w 268"/>
                <a:gd name="T69" fmla="*/ 2 h 410"/>
                <a:gd name="T70" fmla="*/ 172 w 268"/>
                <a:gd name="T71" fmla="*/ 2 h 410"/>
                <a:gd name="T72" fmla="*/ 134 w 268"/>
                <a:gd name="T73" fmla="*/ 12 h 410"/>
                <a:gd name="T74" fmla="*/ 82 w 268"/>
                <a:gd name="T75" fmla="*/ 36 h 410"/>
                <a:gd name="T76" fmla="*/ 26 w 268"/>
                <a:gd name="T77" fmla="*/ 72 h 4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8"/>
                <a:gd name="T118" fmla="*/ 0 h 410"/>
                <a:gd name="T119" fmla="*/ 268 w 268"/>
                <a:gd name="T120" fmla="*/ 410 h 4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8" h="410">
                  <a:moveTo>
                    <a:pt x="26" y="72"/>
                  </a:moveTo>
                  <a:lnTo>
                    <a:pt x="26" y="72"/>
                  </a:lnTo>
                  <a:lnTo>
                    <a:pt x="24" y="82"/>
                  </a:lnTo>
                  <a:lnTo>
                    <a:pt x="18" y="110"/>
                  </a:lnTo>
                  <a:lnTo>
                    <a:pt x="14" y="128"/>
                  </a:lnTo>
                  <a:lnTo>
                    <a:pt x="12" y="148"/>
                  </a:lnTo>
                  <a:lnTo>
                    <a:pt x="12" y="172"/>
                  </a:lnTo>
                  <a:lnTo>
                    <a:pt x="14" y="198"/>
                  </a:lnTo>
                  <a:lnTo>
                    <a:pt x="18" y="240"/>
                  </a:lnTo>
                  <a:lnTo>
                    <a:pt x="18" y="280"/>
                  </a:lnTo>
                  <a:lnTo>
                    <a:pt x="16" y="300"/>
                  </a:lnTo>
                  <a:lnTo>
                    <a:pt x="12" y="320"/>
                  </a:lnTo>
                  <a:lnTo>
                    <a:pt x="8" y="342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0" y="378"/>
                  </a:lnTo>
                  <a:lnTo>
                    <a:pt x="2" y="384"/>
                  </a:lnTo>
                  <a:lnTo>
                    <a:pt x="6" y="388"/>
                  </a:lnTo>
                  <a:lnTo>
                    <a:pt x="16" y="398"/>
                  </a:lnTo>
                  <a:lnTo>
                    <a:pt x="30" y="406"/>
                  </a:lnTo>
                  <a:lnTo>
                    <a:pt x="38" y="408"/>
                  </a:lnTo>
                  <a:lnTo>
                    <a:pt x="46" y="410"/>
                  </a:lnTo>
                  <a:lnTo>
                    <a:pt x="56" y="410"/>
                  </a:lnTo>
                  <a:lnTo>
                    <a:pt x="66" y="408"/>
                  </a:lnTo>
                  <a:lnTo>
                    <a:pt x="76" y="404"/>
                  </a:lnTo>
                  <a:lnTo>
                    <a:pt x="86" y="398"/>
                  </a:lnTo>
                  <a:lnTo>
                    <a:pt x="96" y="392"/>
                  </a:lnTo>
                  <a:lnTo>
                    <a:pt x="106" y="382"/>
                  </a:lnTo>
                  <a:lnTo>
                    <a:pt x="120" y="368"/>
                  </a:lnTo>
                  <a:lnTo>
                    <a:pt x="132" y="360"/>
                  </a:lnTo>
                  <a:lnTo>
                    <a:pt x="144" y="356"/>
                  </a:lnTo>
                  <a:lnTo>
                    <a:pt x="156" y="354"/>
                  </a:lnTo>
                  <a:lnTo>
                    <a:pt x="166" y="356"/>
                  </a:lnTo>
                  <a:lnTo>
                    <a:pt x="176" y="358"/>
                  </a:lnTo>
                  <a:lnTo>
                    <a:pt x="190" y="366"/>
                  </a:lnTo>
                  <a:lnTo>
                    <a:pt x="198" y="370"/>
                  </a:lnTo>
                  <a:lnTo>
                    <a:pt x="210" y="370"/>
                  </a:lnTo>
                  <a:lnTo>
                    <a:pt x="220" y="366"/>
                  </a:lnTo>
                  <a:lnTo>
                    <a:pt x="230" y="360"/>
                  </a:lnTo>
                  <a:lnTo>
                    <a:pt x="236" y="354"/>
                  </a:lnTo>
                  <a:lnTo>
                    <a:pt x="240" y="346"/>
                  </a:lnTo>
                  <a:lnTo>
                    <a:pt x="244" y="338"/>
                  </a:lnTo>
                  <a:lnTo>
                    <a:pt x="246" y="328"/>
                  </a:lnTo>
                  <a:lnTo>
                    <a:pt x="248" y="316"/>
                  </a:lnTo>
                  <a:lnTo>
                    <a:pt x="248" y="302"/>
                  </a:lnTo>
                  <a:lnTo>
                    <a:pt x="246" y="288"/>
                  </a:lnTo>
                  <a:lnTo>
                    <a:pt x="244" y="270"/>
                  </a:lnTo>
                  <a:lnTo>
                    <a:pt x="242" y="248"/>
                  </a:lnTo>
                  <a:lnTo>
                    <a:pt x="242" y="230"/>
                  </a:lnTo>
                  <a:lnTo>
                    <a:pt x="242" y="212"/>
                  </a:lnTo>
                  <a:lnTo>
                    <a:pt x="244" y="196"/>
                  </a:lnTo>
                  <a:lnTo>
                    <a:pt x="252" y="166"/>
                  </a:lnTo>
                  <a:lnTo>
                    <a:pt x="260" y="138"/>
                  </a:lnTo>
                  <a:lnTo>
                    <a:pt x="266" y="112"/>
                  </a:lnTo>
                  <a:lnTo>
                    <a:pt x="268" y="100"/>
                  </a:lnTo>
                  <a:lnTo>
                    <a:pt x="268" y="86"/>
                  </a:lnTo>
                  <a:lnTo>
                    <a:pt x="266" y="74"/>
                  </a:lnTo>
                  <a:lnTo>
                    <a:pt x="264" y="60"/>
                  </a:lnTo>
                  <a:lnTo>
                    <a:pt x="256" y="46"/>
                  </a:lnTo>
                  <a:lnTo>
                    <a:pt x="248" y="30"/>
                  </a:lnTo>
                  <a:lnTo>
                    <a:pt x="242" y="22"/>
                  </a:lnTo>
                  <a:lnTo>
                    <a:pt x="236" y="16"/>
                  </a:lnTo>
                  <a:lnTo>
                    <a:pt x="222" y="6"/>
                  </a:lnTo>
                  <a:lnTo>
                    <a:pt x="206" y="2"/>
                  </a:lnTo>
                  <a:lnTo>
                    <a:pt x="188" y="0"/>
                  </a:lnTo>
                  <a:lnTo>
                    <a:pt x="172" y="2"/>
                  </a:lnTo>
                  <a:lnTo>
                    <a:pt x="152" y="6"/>
                  </a:lnTo>
                  <a:lnTo>
                    <a:pt x="134" y="12"/>
                  </a:lnTo>
                  <a:lnTo>
                    <a:pt x="116" y="20"/>
                  </a:lnTo>
                  <a:lnTo>
                    <a:pt x="82" y="36"/>
                  </a:lnTo>
                  <a:lnTo>
                    <a:pt x="52" y="54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81" name="Freeform 48"/>
            <p:cNvSpPr>
              <a:spLocks/>
            </p:cNvSpPr>
            <p:nvPr/>
          </p:nvSpPr>
          <p:spPr bwMode="auto">
            <a:xfrm>
              <a:off x="5016" y="2419"/>
              <a:ext cx="234" cy="368"/>
            </a:xfrm>
            <a:custGeom>
              <a:avLst/>
              <a:gdLst>
                <a:gd name="T0" fmla="*/ 22 w 234"/>
                <a:gd name="T1" fmla="*/ 64 h 368"/>
                <a:gd name="T2" fmla="*/ 14 w 234"/>
                <a:gd name="T3" fmla="*/ 96 h 368"/>
                <a:gd name="T4" fmla="*/ 10 w 234"/>
                <a:gd name="T5" fmla="*/ 132 h 368"/>
                <a:gd name="T6" fmla="*/ 10 w 234"/>
                <a:gd name="T7" fmla="*/ 174 h 368"/>
                <a:gd name="T8" fmla="*/ 14 w 234"/>
                <a:gd name="T9" fmla="*/ 214 h 368"/>
                <a:gd name="T10" fmla="*/ 14 w 234"/>
                <a:gd name="T11" fmla="*/ 272 h 368"/>
                <a:gd name="T12" fmla="*/ 6 w 234"/>
                <a:gd name="T13" fmla="*/ 312 h 368"/>
                <a:gd name="T14" fmla="*/ 0 w 234"/>
                <a:gd name="T15" fmla="*/ 332 h 368"/>
                <a:gd name="T16" fmla="*/ 0 w 234"/>
                <a:gd name="T17" fmla="*/ 342 h 368"/>
                <a:gd name="T18" fmla="*/ 12 w 234"/>
                <a:gd name="T19" fmla="*/ 360 h 368"/>
                <a:gd name="T20" fmla="*/ 38 w 234"/>
                <a:gd name="T21" fmla="*/ 368 h 368"/>
                <a:gd name="T22" fmla="*/ 54 w 234"/>
                <a:gd name="T23" fmla="*/ 364 h 368"/>
                <a:gd name="T24" fmla="*/ 72 w 234"/>
                <a:gd name="T25" fmla="*/ 354 h 368"/>
                <a:gd name="T26" fmla="*/ 88 w 234"/>
                <a:gd name="T27" fmla="*/ 338 h 368"/>
                <a:gd name="T28" fmla="*/ 100 w 234"/>
                <a:gd name="T29" fmla="*/ 324 h 368"/>
                <a:gd name="T30" fmla="*/ 122 w 234"/>
                <a:gd name="T31" fmla="*/ 312 h 368"/>
                <a:gd name="T32" fmla="*/ 142 w 234"/>
                <a:gd name="T33" fmla="*/ 314 h 368"/>
                <a:gd name="T34" fmla="*/ 166 w 234"/>
                <a:gd name="T35" fmla="*/ 324 h 368"/>
                <a:gd name="T36" fmla="*/ 174 w 234"/>
                <a:gd name="T37" fmla="*/ 326 h 368"/>
                <a:gd name="T38" fmla="*/ 192 w 234"/>
                <a:gd name="T39" fmla="*/ 324 h 368"/>
                <a:gd name="T40" fmla="*/ 210 w 234"/>
                <a:gd name="T41" fmla="*/ 306 h 368"/>
                <a:gd name="T42" fmla="*/ 214 w 234"/>
                <a:gd name="T43" fmla="*/ 290 h 368"/>
                <a:gd name="T44" fmla="*/ 214 w 234"/>
                <a:gd name="T45" fmla="*/ 238 h 368"/>
                <a:gd name="T46" fmla="*/ 212 w 234"/>
                <a:gd name="T47" fmla="*/ 220 h 368"/>
                <a:gd name="T48" fmla="*/ 212 w 234"/>
                <a:gd name="T49" fmla="*/ 188 h 368"/>
                <a:gd name="T50" fmla="*/ 220 w 234"/>
                <a:gd name="T51" fmla="*/ 146 h 368"/>
                <a:gd name="T52" fmla="*/ 234 w 234"/>
                <a:gd name="T53" fmla="*/ 100 h 368"/>
                <a:gd name="T54" fmla="*/ 234 w 234"/>
                <a:gd name="T55" fmla="*/ 78 h 368"/>
                <a:gd name="T56" fmla="*/ 230 w 234"/>
                <a:gd name="T57" fmla="*/ 54 h 368"/>
                <a:gd name="T58" fmla="*/ 216 w 234"/>
                <a:gd name="T59" fmla="*/ 26 h 368"/>
                <a:gd name="T60" fmla="*/ 206 w 234"/>
                <a:gd name="T61" fmla="*/ 14 h 368"/>
                <a:gd name="T62" fmla="*/ 180 w 234"/>
                <a:gd name="T63" fmla="*/ 2 h 368"/>
                <a:gd name="T64" fmla="*/ 148 w 234"/>
                <a:gd name="T65" fmla="*/ 2 h 368"/>
                <a:gd name="T66" fmla="*/ 116 w 234"/>
                <a:gd name="T67" fmla="*/ 10 h 368"/>
                <a:gd name="T68" fmla="*/ 70 w 234"/>
                <a:gd name="T69" fmla="*/ 32 h 368"/>
                <a:gd name="T70" fmla="*/ 22 w 234"/>
                <a:gd name="T71" fmla="*/ 64 h 3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368"/>
                <a:gd name="T110" fmla="*/ 234 w 234"/>
                <a:gd name="T111" fmla="*/ 368 h 3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368">
                  <a:moveTo>
                    <a:pt x="22" y="64"/>
                  </a:moveTo>
                  <a:lnTo>
                    <a:pt x="22" y="64"/>
                  </a:lnTo>
                  <a:lnTo>
                    <a:pt x="18" y="74"/>
                  </a:lnTo>
                  <a:lnTo>
                    <a:pt x="14" y="96"/>
                  </a:lnTo>
                  <a:lnTo>
                    <a:pt x="10" y="114"/>
                  </a:lnTo>
                  <a:lnTo>
                    <a:pt x="10" y="132"/>
                  </a:lnTo>
                  <a:lnTo>
                    <a:pt x="10" y="152"/>
                  </a:lnTo>
                  <a:lnTo>
                    <a:pt x="10" y="174"/>
                  </a:lnTo>
                  <a:lnTo>
                    <a:pt x="14" y="214"/>
                  </a:lnTo>
                  <a:lnTo>
                    <a:pt x="14" y="252"/>
                  </a:lnTo>
                  <a:lnTo>
                    <a:pt x="14" y="272"/>
                  </a:lnTo>
                  <a:lnTo>
                    <a:pt x="10" y="292"/>
                  </a:lnTo>
                  <a:lnTo>
                    <a:pt x="6" y="312"/>
                  </a:lnTo>
                  <a:lnTo>
                    <a:pt x="0" y="332"/>
                  </a:lnTo>
                  <a:lnTo>
                    <a:pt x="0" y="338"/>
                  </a:lnTo>
                  <a:lnTo>
                    <a:pt x="0" y="342"/>
                  </a:lnTo>
                  <a:lnTo>
                    <a:pt x="4" y="352"/>
                  </a:lnTo>
                  <a:lnTo>
                    <a:pt x="12" y="360"/>
                  </a:lnTo>
                  <a:lnTo>
                    <a:pt x="24" y="366"/>
                  </a:lnTo>
                  <a:lnTo>
                    <a:pt x="38" y="368"/>
                  </a:lnTo>
                  <a:lnTo>
                    <a:pt x="46" y="366"/>
                  </a:lnTo>
                  <a:lnTo>
                    <a:pt x="54" y="364"/>
                  </a:lnTo>
                  <a:lnTo>
                    <a:pt x="62" y="360"/>
                  </a:lnTo>
                  <a:lnTo>
                    <a:pt x="72" y="354"/>
                  </a:lnTo>
                  <a:lnTo>
                    <a:pt x="80" y="346"/>
                  </a:lnTo>
                  <a:lnTo>
                    <a:pt x="88" y="338"/>
                  </a:lnTo>
                  <a:lnTo>
                    <a:pt x="100" y="324"/>
                  </a:lnTo>
                  <a:lnTo>
                    <a:pt x="110" y="316"/>
                  </a:lnTo>
                  <a:lnTo>
                    <a:pt x="122" y="312"/>
                  </a:lnTo>
                  <a:lnTo>
                    <a:pt x="132" y="312"/>
                  </a:lnTo>
                  <a:lnTo>
                    <a:pt x="142" y="314"/>
                  </a:lnTo>
                  <a:lnTo>
                    <a:pt x="152" y="316"/>
                  </a:lnTo>
                  <a:lnTo>
                    <a:pt x="166" y="324"/>
                  </a:lnTo>
                  <a:lnTo>
                    <a:pt x="174" y="326"/>
                  </a:lnTo>
                  <a:lnTo>
                    <a:pt x="182" y="326"/>
                  </a:lnTo>
                  <a:lnTo>
                    <a:pt x="192" y="324"/>
                  </a:lnTo>
                  <a:lnTo>
                    <a:pt x="202" y="318"/>
                  </a:lnTo>
                  <a:lnTo>
                    <a:pt x="210" y="306"/>
                  </a:lnTo>
                  <a:lnTo>
                    <a:pt x="212" y="298"/>
                  </a:lnTo>
                  <a:lnTo>
                    <a:pt x="214" y="290"/>
                  </a:lnTo>
                  <a:lnTo>
                    <a:pt x="216" y="268"/>
                  </a:lnTo>
                  <a:lnTo>
                    <a:pt x="214" y="238"/>
                  </a:lnTo>
                  <a:lnTo>
                    <a:pt x="212" y="220"/>
                  </a:lnTo>
                  <a:lnTo>
                    <a:pt x="210" y="202"/>
                  </a:lnTo>
                  <a:lnTo>
                    <a:pt x="212" y="188"/>
                  </a:lnTo>
                  <a:lnTo>
                    <a:pt x="214" y="172"/>
                  </a:lnTo>
                  <a:lnTo>
                    <a:pt x="220" y="146"/>
                  </a:lnTo>
                  <a:lnTo>
                    <a:pt x="228" y="122"/>
                  </a:lnTo>
                  <a:lnTo>
                    <a:pt x="234" y="100"/>
                  </a:lnTo>
                  <a:lnTo>
                    <a:pt x="234" y="88"/>
                  </a:lnTo>
                  <a:lnTo>
                    <a:pt x="234" y="78"/>
                  </a:lnTo>
                  <a:lnTo>
                    <a:pt x="234" y="66"/>
                  </a:lnTo>
                  <a:lnTo>
                    <a:pt x="230" y="54"/>
                  </a:lnTo>
                  <a:lnTo>
                    <a:pt x="224" y="40"/>
                  </a:lnTo>
                  <a:lnTo>
                    <a:pt x="216" y="26"/>
                  </a:lnTo>
                  <a:lnTo>
                    <a:pt x="206" y="14"/>
                  </a:lnTo>
                  <a:lnTo>
                    <a:pt x="194" y="6"/>
                  </a:lnTo>
                  <a:lnTo>
                    <a:pt x="180" y="2"/>
                  </a:lnTo>
                  <a:lnTo>
                    <a:pt x="164" y="0"/>
                  </a:lnTo>
                  <a:lnTo>
                    <a:pt x="148" y="2"/>
                  </a:lnTo>
                  <a:lnTo>
                    <a:pt x="132" y="6"/>
                  </a:lnTo>
                  <a:lnTo>
                    <a:pt x="116" y="10"/>
                  </a:lnTo>
                  <a:lnTo>
                    <a:pt x="100" y="18"/>
                  </a:lnTo>
                  <a:lnTo>
                    <a:pt x="70" y="32"/>
                  </a:lnTo>
                  <a:lnTo>
                    <a:pt x="44" y="48"/>
                  </a:lnTo>
                  <a:lnTo>
                    <a:pt x="22" y="64"/>
                  </a:lnTo>
                  <a:close/>
                </a:path>
              </a:pathLst>
            </a:custGeom>
            <a:solidFill>
              <a:srgbClr val="076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82" name="Freeform 49"/>
            <p:cNvSpPr>
              <a:spLocks/>
            </p:cNvSpPr>
            <p:nvPr/>
          </p:nvSpPr>
          <p:spPr bwMode="auto">
            <a:xfrm>
              <a:off x="5096" y="2671"/>
              <a:ext cx="116" cy="64"/>
            </a:xfrm>
            <a:custGeom>
              <a:avLst/>
              <a:gdLst>
                <a:gd name="T0" fmla="*/ 114 w 116"/>
                <a:gd name="T1" fmla="*/ 10 h 64"/>
                <a:gd name="T2" fmla="*/ 114 w 116"/>
                <a:gd name="T3" fmla="*/ 10 h 64"/>
                <a:gd name="T4" fmla="*/ 114 w 116"/>
                <a:gd name="T5" fmla="*/ 18 h 64"/>
                <a:gd name="T6" fmla="*/ 116 w 116"/>
                <a:gd name="T7" fmla="*/ 34 h 64"/>
                <a:gd name="T8" fmla="*/ 114 w 116"/>
                <a:gd name="T9" fmla="*/ 44 h 64"/>
                <a:gd name="T10" fmla="*/ 112 w 116"/>
                <a:gd name="T11" fmla="*/ 52 h 64"/>
                <a:gd name="T12" fmla="*/ 108 w 116"/>
                <a:gd name="T13" fmla="*/ 60 h 64"/>
                <a:gd name="T14" fmla="*/ 100 w 116"/>
                <a:gd name="T15" fmla="*/ 64 h 64"/>
                <a:gd name="T16" fmla="*/ 100 w 116"/>
                <a:gd name="T17" fmla="*/ 64 h 64"/>
                <a:gd name="T18" fmla="*/ 92 w 116"/>
                <a:gd name="T19" fmla="*/ 64 h 64"/>
                <a:gd name="T20" fmla="*/ 84 w 116"/>
                <a:gd name="T21" fmla="*/ 60 h 64"/>
                <a:gd name="T22" fmla="*/ 64 w 116"/>
                <a:gd name="T23" fmla="*/ 46 h 64"/>
                <a:gd name="T24" fmla="*/ 52 w 116"/>
                <a:gd name="T25" fmla="*/ 40 h 64"/>
                <a:gd name="T26" fmla="*/ 42 w 116"/>
                <a:gd name="T27" fmla="*/ 34 h 64"/>
                <a:gd name="T28" fmla="*/ 30 w 116"/>
                <a:gd name="T29" fmla="*/ 30 h 64"/>
                <a:gd name="T30" fmla="*/ 18 w 116"/>
                <a:gd name="T31" fmla="*/ 30 h 64"/>
                <a:gd name="T32" fmla="*/ 18 w 116"/>
                <a:gd name="T33" fmla="*/ 30 h 64"/>
                <a:gd name="T34" fmla="*/ 8 w 116"/>
                <a:gd name="T35" fmla="*/ 30 h 64"/>
                <a:gd name="T36" fmla="*/ 2 w 116"/>
                <a:gd name="T37" fmla="*/ 28 h 64"/>
                <a:gd name="T38" fmla="*/ 0 w 116"/>
                <a:gd name="T39" fmla="*/ 22 h 64"/>
                <a:gd name="T40" fmla="*/ 2 w 116"/>
                <a:gd name="T41" fmla="*/ 16 h 64"/>
                <a:gd name="T42" fmla="*/ 6 w 116"/>
                <a:gd name="T43" fmla="*/ 10 h 64"/>
                <a:gd name="T44" fmla="*/ 12 w 116"/>
                <a:gd name="T45" fmla="*/ 4 h 64"/>
                <a:gd name="T46" fmla="*/ 20 w 116"/>
                <a:gd name="T47" fmla="*/ 2 h 64"/>
                <a:gd name="T48" fmla="*/ 30 w 116"/>
                <a:gd name="T49" fmla="*/ 4 h 64"/>
                <a:gd name="T50" fmla="*/ 30 w 116"/>
                <a:gd name="T51" fmla="*/ 4 h 64"/>
                <a:gd name="T52" fmla="*/ 50 w 116"/>
                <a:gd name="T53" fmla="*/ 10 h 64"/>
                <a:gd name="T54" fmla="*/ 70 w 116"/>
                <a:gd name="T55" fmla="*/ 16 h 64"/>
                <a:gd name="T56" fmla="*/ 78 w 116"/>
                <a:gd name="T57" fmla="*/ 18 h 64"/>
                <a:gd name="T58" fmla="*/ 86 w 116"/>
                <a:gd name="T59" fmla="*/ 18 h 64"/>
                <a:gd name="T60" fmla="*/ 90 w 116"/>
                <a:gd name="T61" fmla="*/ 18 h 64"/>
                <a:gd name="T62" fmla="*/ 94 w 116"/>
                <a:gd name="T63" fmla="*/ 14 h 64"/>
                <a:gd name="T64" fmla="*/ 94 w 116"/>
                <a:gd name="T65" fmla="*/ 14 h 64"/>
                <a:gd name="T66" fmla="*/ 102 w 116"/>
                <a:gd name="T67" fmla="*/ 4 h 64"/>
                <a:gd name="T68" fmla="*/ 108 w 116"/>
                <a:gd name="T69" fmla="*/ 0 h 64"/>
                <a:gd name="T70" fmla="*/ 110 w 116"/>
                <a:gd name="T71" fmla="*/ 0 h 64"/>
                <a:gd name="T72" fmla="*/ 112 w 116"/>
                <a:gd name="T73" fmla="*/ 0 h 64"/>
                <a:gd name="T74" fmla="*/ 114 w 116"/>
                <a:gd name="T75" fmla="*/ 4 h 64"/>
                <a:gd name="T76" fmla="*/ 114 w 116"/>
                <a:gd name="T77" fmla="*/ 10 h 64"/>
                <a:gd name="T78" fmla="*/ 114 w 116"/>
                <a:gd name="T79" fmla="*/ 10 h 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"/>
                <a:gd name="T121" fmla="*/ 0 h 64"/>
                <a:gd name="T122" fmla="*/ 116 w 116"/>
                <a:gd name="T123" fmla="*/ 64 h 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" h="64">
                  <a:moveTo>
                    <a:pt x="114" y="10"/>
                  </a:moveTo>
                  <a:lnTo>
                    <a:pt x="114" y="10"/>
                  </a:lnTo>
                  <a:lnTo>
                    <a:pt x="114" y="18"/>
                  </a:lnTo>
                  <a:lnTo>
                    <a:pt x="116" y="34"/>
                  </a:lnTo>
                  <a:lnTo>
                    <a:pt x="114" y="44"/>
                  </a:lnTo>
                  <a:lnTo>
                    <a:pt x="112" y="52"/>
                  </a:lnTo>
                  <a:lnTo>
                    <a:pt x="108" y="60"/>
                  </a:lnTo>
                  <a:lnTo>
                    <a:pt x="100" y="64"/>
                  </a:lnTo>
                  <a:lnTo>
                    <a:pt x="92" y="64"/>
                  </a:lnTo>
                  <a:lnTo>
                    <a:pt x="84" y="60"/>
                  </a:lnTo>
                  <a:lnTo>
                    <a:pt x="64" y="46"/>
                  </a:lnTo>
                  <a:lnTo>
                    <a:pt x="52" y="40"/>
                  </a:lnTo>
                  <a:lnTo>
                    <a:pt x="42" y="34"/>
                  </a:lnTo>
                  <a:lnTo>
                    <a:pt x="30" y="30"/>
                  </a:lnTo>
                  <a:lnTo>
                    <a:pt x="18" y="30"/>
                  </a:lnTo>
                  <a:lnTo>
                    <a:pt x="8" y="30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2" y="4"/>
                  </a:lnTo>
                  <a:lnTo>
                    <a:pt x="20" y="2"/>
                  </a:lnTo>
                  <a:lnTo>
                    <a:pt x="30" y="4"/>
                  </a:lnTo>
                  <a:lnTo>
                    <a:pt x="50" y="10"/>
                  </a:lnTo>
                  <a:lnTo>
                    <a:pt x="70" y="16"/>
                  </a:lnTo>
                  <a:lnTo>
                    <a:pt x="78" y="18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4" y="14"/>
                  </a:lnTo>
                  <a:lnTo>
                    <a:pt x="102" y="4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4"/>
                  </a:lnTo>
                  <a:lnTo>
                    <a:pt x="114" y="10"/>
                  </a:lnTo>
                  <a:close/>
                </a:path>
              </a:pathLst>
            </a:custGeom>
            <a:solidFill>
              <a:srgbClr val="055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83" name="Freeform 50"/>
            <p:cNvSpPr>
              <a:spLocks/>
            </p:cNvSpPr>
            <p:nvPr/>
          </p:nvSpPr>
          <p:spPr bwMode="auto">
            <a:xfrm>
              <a:off x="5250" y="2493"/>
              <a:ext cx="48" cy="60"/>
            </a:xfrm>
            <a:custGeom>
              <a:avLst/>
              <a:gdLst>
                <a:gd name="T0" fmla="*/ 0 w 48"/>
                <a:gd name="T1" fmla="*/ 60 h 60"/>
                <a:gd name="T2" fmla="*/ 0 w 48"/>
                <a:gd name="T3" fmla="*/ 60 h 60"/>
                <a:gd name="T4" fmla="*/ 8 w 48"/>
                <a:gd name="T5" fmla="*/ 56 h 60"/>
                <a:gd name="T6" fmla="*/ 24 w 48"/>
                <a:gd name="T7" fmla="*/ 44 h 60"/>
                <a:gd name="T8" fmla="*/ 32 w 48"/>
                <a:gd name="T9" fmla="*/ 38 h 60"/>
                <a:gd name="T10" fmla="*/ 40 w 48"/>
                <a:gd name="T11" fmla="*/ 30 h 60"/>
                <a:gd name="T12" fmla="*/ 46 w 48"/>
                <a:gd name="T13" fmla="*/ 22 h 60"/>
                <a:gd name="T14" fmla="*/ 48 w 48"/>
                <a:gd name="T15" fmla="*/ 14 h 60"/>
                <a:gd name="T16" fmla="*/ 2 w 48"/>
                <a:gd name="T17" fmla="*/ 0 h 60"/>
                <a:gd name="T18" fmla="*/ 0 w 48"/>
                <a:gd name="T19" fmla="*/ 6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60"/>
                <a:gd name="T32" fmla="*/ 48 w 48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60">
                  <a:moveTo>
                    <a:pt x="0" y="60"/>
                  </a:moveTo>
                  <a:lnTo>
                    <a:pt x="0" y="60"/>
                  </a:lnTo>
                  <a:lnTo>
                    <a:pt x="8" y="56"/>
                  </a:lnTo>
                  <a:lnTo>
                    <a:pt x="24" y="44"/>
                  </a:lnTo>
                  <a:lnTo>
                    <a:pt x="32" y="38"/>
                  </a:lnTo>
                  <a:lnTo>
                    <a:pt x="40" y="30"/>
                  </a:lnTo>
                  <a:lnTo>
                    <a:pt x="46" y="22"/>
                  </a:lnTo>
                  <a:lnTo>
                    <a:pt x="48" y="14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84" name="Freeform 51"/>
            <p:cNvSpPr>
              <a:spLocks/>
            </p:cNvSpPr>
            <p:nvPr/>
          </p:nvSpPr>
          <p:spPr bwMode="auto">
            <a:xfrm>
              <a:off x="5248" y="2495"/>
              <a:ext cx="32" cy="40"/>
            </a:xfrm>
            <a:custGeom>
              <a:avLst/>
              <a:gdLst>
                <a:gd name="T0" fmla="*/ 0 w 32"/>
                <a:gd name="T1" fmla="*/ 40 h 40"/>
                <a:gd name="T2" fmla="*/ 0 w 32"/>
                <a:gd name="T3" fmla="*/ 40 h 40"/>
                <a:gd name="T4" fmla="*/ 16 w 32"/>
                <a:gd name="T5" fmla="*/ 28 h 40"/>
                <a:gd name="T6" fmla="*/ 26 w 32"/>
                <a:gd name="T7" fmla="*/ 18 h 40"/>
                <a:gd name="T8" fmla="*/ 30 w 32"/>
                <a:gd name="T9" fmla="*/ 14 h 40"/>
                <a:gd name="T10" fmla="*/ 32 w 32"/>
                <a:gd name="T11" fmla="*/ 10 h 40"/>
                <a:gd name="T12" fmla="*/ 0 w 32"/>
                <a:gd name="T13" fmla="*/ 0 h 40"/>
                <a:gd name="T14" fmla="*/ 0 w 32"/>
                <a:gd name="T15" fmla="*/ 4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0"/>
                <a:gd name="T26" fmla="*/ 32 w 32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0">
                  <a:moveTo>
                    <a:pt x="0" y="40"/>
                  </a:moveTo>
                  <a:lnTo>
                    <a:pt x="0" y="40"/>
                  </a:lnTo>
                  <a:lnTo>
                    <a:pt x="16" y="28"/>
                  </a:lnTo>
                  <a:lnTo>
                    <a:pt x="26" y="18"/>
                  </a:lnTo>
                  <a:lnTo>
                    <a:pt x="30" y="14"/>
                  </a:lnTo>
                  <a:lnTo>
                    <a:pt x="32" y="1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8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85" name="Freeform 52"/>
            <p:cNvSpPr>
              <a:spLocks/>
            </p:cNvSpPr>
            <p:nvPr/>
          </p:nvSpPr>
          <p:spPr bwMode="auto">
            <a:xfrm>
              <a:off x="5178" y="2371"/>
              <a:ext cx="106" cy="68"/>
            </a:xfrm>
            <a:custGeom>
              <a:avLst/>
              <a:gdLst>
                <a:gd name="T0" fmla="*/ 106 w 106"/>
                <a:gd name="T1" fmla="*/ 46 h 68"/>
                <a:gd name="T2" fmla="*/ 106 w 106"/>
                <a:gd name="T3" fmla="*/ 46 h 68"/>
                <a:gd name="T4" fmla="*/ 102 w 106"/>
                <a:gd name="T5" fmla="*/ 40 h 68"/>
                <a:gd name="T6" fmla="*/ 96 w 106"/>
                <a:gd name="T7" fmla="*/ 32 h 68"/>
                <a:gd name="T8" fmla="*/ 86 w 106"/>
                <a:gd name="T9" fmla="*/ 24 h 68"/>
                <a:gd name="T10" fmla="*/ 72 w 106"/>
                <a:gd name="T11" fmla="*/ 14 h 68"/>
                <a:gd name="T12" fmla="*/ 54 w 106"/>
                <a:gd name="T13" fmla="*/ 8 h 68"/>
                <a:gd name="T14" fmla="*/ 30 w 106"/>
                <a:gd name="T15" fmla="*/ 2 h 68"/>
                <a:gd name="T16" fmla="*/ 0 w 106"/>
                <a:gd name="T17" fmla="*/ 0 h 68"/>
                <a:gd name="T18" fmla="*/ 0 w 106"/>
                <a:gd name="T19" fmla="*/ 0 h 68"/>
                <a:gd name="T20" fmla="*/ 8 w 106"/>
                <a:gd name="T21" fmla="*/ 6 h 68"/>
                <a:gd name="T22" fmla="*/ 28 w 106"/>
                <a:gd name="T23" fmla="*/ 20 h 68"/>
                <a:gd name="T24" fmla="*/ 40 w 106"/>
                <a:gd name="T25" fmla="*/ 30 h 68"/>
                <a:gd name="T26" fmla="*/ 52 w 106"/>
                <a:gd name="T27" fmla="*/ 42 h 68"/>
                <a:gd name="T28" fmla="*/ 60 w 106"/>
                <a:gd name="T29" fmla="*/ 54 h 68"/>
                <a:gd name="T30" fmla="*/ 66 w 106"/>
                <a:gd name="T31" fmla="*/ 68 h 68"/>
                <a:gd name="T32" fmla="*/ 106 w 106"/>
                <a:gd name="T33" fmla="*/ 46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68"/>
                <a:gd name="T53" fmla="*/ 106 w 106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68">
                  <a:moveTo>
                    <a:pt x="106" y="46"/>
                  </a:moveTo>
                  <a:lnTo>
                    <a:pt x="106" y="46"/>
                  </a:lnTo>
                  <a:lnTo>
                    <a:pt x="102" y="40"/>
                  </a:lnTo>
                  <a:lnTo>
                    <a:pt x="96" y="32"/>
                  </a:lnTo>
                  <a:lnTo>
                    <a:pt x="86" y="24"/>
                  </a:lnTo>
                  <a:lnTo>
                    <a:pt x="72" y="14"/>
                  </a:lnTo>
                  <a:lnTo>
                    <a:pt x="54" y="8"/>
                  </a:lnTo>
                  <a:lnTo>
                    <a:pt x="30" y="2"/>
                  </a:lnTo>
                  <a:lnTo>
                    <a:pt x="0" y="0"/>
                  </a:lnTo>
                  <a:lnTo>
                    <a:pt x="8" y="6"/>
                  </a:lnTo>
                  <a:lnTo>
                    <a:pt x="28" y="20"/>
                  </a:lnTo>
                  <a:lnTo>
                    <a:pt x="40" y="30"/>
                  </a:lnTo>
                  <a:lnTo>
                    <a:pt x="52" y="42"/>
                  </a:lnTo>
                  <a:lnTo>
                    <a:pt x="60" y="54"/>
                  </a:lnTo>
                  <a:lnTo>
                    <a:pt x="66" y="68"/>
                  </a:lnTo>
                  <a:lnTo>
                    <a:pt x="106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86" name="Freeform 53"/>
            <p:cNvSpPr>
              <a:spLocks/>
            </p:cNvSpPr>
            <p:nvPr/>
          </p:nvSpPr>
          <p:spPr bwMode="auto">
            <a:xfrm>
              <a:off x="5196" y="2385"/>
              <a:ext cx="72" cy="60"/>
            </a:xfrm>
            <a:custGeom>
              <a:avLst/>
              <a:gdLst>
                <a:gd name="T0" fmla="*/ 72 w 72"/>
                <a:gd name="T1" fmla="*/ 42 h 60"/>
                <a:gd name="T2" fmla="*/ 72 w 72"/>
                <a:gd name="T3" fmla="*/ 42 h 60"/>
                <a:gd name="T4" fmla="*/ 68 w 72"/>
                <a:gd name="T5" fmla="*/ 34 h 60"/>
                <a:gd name="T6" fmla="*/ 64 w 72"/>
                <a:gd name="T7" fmla="*/ 28 h 60"/>
                <a:gd name="T8" fmla="*/ 56 w 72"/>
                <a:gd name="T9" fmla="*/ 20 h 60"/>
                <a:gd name="T10" fmla="*/ 48 w 72"/>
                <a:gd name="T11" fmla="*/ 12 h 60"/>
                <a:gd name="T12" fmla="*/ 34 w 72"/>
                <a:gd name="T13" fmla="*/ 6 h 60"/>
                <a:gd name="T14" fmla="*/ 20 w 72"/>
                <a:gd name="T15" fmla="*/ 2 h 60"/>
                <a:gd name="T16" fmla="*/ 0 w 72"/>
                <a:gd name="T17" fmla="*/ 0 h 60"/>
                <a:gd name="T18" fmla="*/ 0 w 72"/>
                <a:gd name="T19" fmla="*/ 0 h 60"/>
                <a:gd name="T20" fmla="*/ 4 w 72"/>
                <a:gd name="T21" fmla="*/ 4 h 60"/>
                <a:gd name="T22" fmla="*/ 16 w 72"/>
                <a:gd name="T23" fmla="*/ 18 h 60"/>
                <a:gd name="T24" fmla="*/ 28 w 72"/>
                <a:gd name="T25" fmla="*/ 38 h 60"/>
                <a:gd name="T26" fmla="*/ 32 w 72"/>
                <a:gd name="T27" fmla="*/ 48 h 60"/>
                <a:gd name="T28" fmla="*/ 38 w 72"/>
                <a:gd name="T29" fmla="*/ 60 h 60"/>
                <a:gd name="T30" fmla="*/ 72 w 72"/>
                <a:gd name="T31" fmla="*/ 42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60"/>
                <a:gd name="T50" fmla="*/ 72 w 7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60">
                  <a:moveTo>
                    <a:pt x="72" y="42"/>
                  </a:moveTo>
                  <a:lnTo>
                    <a:pt x="72" y="42"/>
                  </a:lnTo>
                  <a:lnTo>
                    <a:pt x="68" y="34"/>
                  </a:lnTo>
                  <a:lnTo>
                    <a:pt x="64" y="28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34" y="6"/>
                  </a:lnTo>
                  <a:lnTo>
                    <a:pt x="20" y="2"/>
                  </a:lnTo>
                  <a:lnTo>
                    <a:pt x="0" y="0"/>
                  </a:lnTo>
                  <a:lnTo>
                    <a:pt x="4" y="4"/>
                  </a:lnTo>
                  <a:lnTo>
                    <a:pt x="16" y="18"/>
                  </a:lnTo>
                  <a:lnTo>
                    <a:pt x="28" y="38"/>
                  </a:lnTo>
                  <a:lnTo>
                    <a:pt x="32" y="48"/>
                  </a:lnTo>
                  <a:lnTo>
                    <a:pt x="38" y="60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08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87" name="Freeform 54"/>
            <p:cNvSpPr>
              <a:spLocks/>
            </p:cNvSpPr>
            <p:nvPr/>
          </p:nvSpPr>
          <p:spPr bwMode="auto">
            <a:xfrm>
              <a:off x="5242" y="2413"/>
              <a:ext cx="92" cy="104"/>
            </a:xfrm>
            <a:custGeom>
              <a:avLst/>
              <a:gdLst>
                <a:gd name="T0" fmla="*/ 92 w 92"/>
                <a:gd name="T1" fmla="*/ 50 h 104"/>
                <a:gd name="T2" fmla="*/ 92 w 92"/>
                <a:gd name="T3" fmla="*/ 50 h 104"/>
                <a:gd name="T4" fmla="*/ 92 w 92"/>
                <a:gd name="T5" fmla="*/ 60 h 104"/>
                <a:gd name="T6" fmla="*/ 90 w 92"/>
                <a:gd name="T7" fmla="*/ 70 h 104"/>
                <a:gd name="T8" fmla="*/ 86 w 92"/>
                <a:gd name="T9" fmla="*/ 78 h 104"/>
                <a:gd name="T10" fmla="*/ 80 w 92"/>
                <a:gd name="T11" fmla="*/ 86 h 104"/>
                <a:gd name="T12" fmla="*/ 74 w 92"/>
                <a:gd name="T13" fmla="*/ 94 h 104"/>
                <a:gd name="T14" fmla="*/ 66 w 92"/>
                <a:gd name="T15" fmla="*/ 98 h 104"/>
                <a:gd name="T16" fmla="*/ 58 w 92"/>
                <a:gd name="T17" fmla="*/ 102 h 104"/>
                <a:gd name="T18" fmla="*/ 48 w 92"/>
                <a:gd name="T19" fmla="*/ 104 h 104"/>
                <a:gd name="T20" fmla="*/ 48 w 92"/>
                <a:gd name="T21" fmla="*/ 104 h 104"/>
                <a:gd name="T22" fmla="*/ 38 w 92"/>
                <a:gd name="T23" fmla="*/ 102 h 104"/>
                <a:gd name="T24" fmla="*/ 30 w 92"/>
                <a:gd name="T25" fmla="*/ 100 h 104"/>
                <a:gd name="T26" fmla="*/ 22 w 92"/>
                <a:gd name="T27" fmla="*/ 96 h 104"/>
                <a:gd name="T28" fmla="*/ 14 w 92"/>
                <a:gd name="T29" fmla="*/ 90 h 104"/>
                <a:gd name="T30" fmla="*/ 8 w 92"/>
                <a:gd name="T31" fmla="*/ 82 h 104"/>
                <a:gd name="T32" fmla="*/ 4 w 92"/>
                <a:gd name="T33" fmla="*/ 74 h 104"/>
                <a:gd name="T34" fmla="*/ 0 w 92"/>
                <a:gd name="T35" fmla="*/ 64 h 104"/>
                <a:gd name="T36" fmla="*/ 0 w 92"/>
                <a:gd name="T37" fmla="*/ 54 h 104"/>
                <a:gd name="T38" fmla="*/ 0 w 92"/>
                <a:gd name="T39" fmla="*/ 54 h 104"/>
                <a:gd name="T40" fmla="*/ 0 w 92"/>
                <a:gd name="T41" fmla="*/ 42 h 104"/>
                <a:gd name="T42" fmla="*/ 2 w 92"/>
                <a:gd name="T43" fmla="*/ 34 h 104"/>
                <a:gd name="T44" fmla="*/ 6 w 92"/>
                <a:gd name="T45" fmla="*/ 24 h 104"/>
                <a:gd name="T46" fmla="*/ 12 w 92"/>
                <a:gd name="T47" fmla="*/ 16 h 104"/>
                <a:gd name="T48" fmla="*/ 18 w 92"/>
                <a:gd name="T49" fmla="*/ 10 h 104"/>
                <a:gd name="T50" fmla="*/ 26 w 92"/>
                <a:gd name="T51" fmla="*/ 4 h 104"/>
                <a:gd name="T52" fmla="*/ 34 w 92"/>
                <a:gd name="T53" fmla="*/ 2 h 104"/>
                <a:gd name="T54" fmla="*/ 44 w 92"/>
                <a:gd name="T55" fmla="*/ 0 h 104"/>
                <a:gd name="T56" fmla="*/ 44 w 92"/>
                <a:gd name="T57" fmla="*/ 0 h 104"/>
                <a:gd name="T58" fmla="*/ 52 w 92"/>
                <a:gd name="T59" fmla="*/ 0 h 104"/>
                <a:gd name="T60" fmla="*/ 62 w 92"/>
                <a:gd name="T61" fmla="*/ 2 h 104"/>
                <a:gd name="T62" fmla="*/ 70 w 92"/>
                <a:gd name="T63" fmla="*/ 8 h 104"/>
                <a:gd name="T64" fmla="*/ 76 w 92"/>
                <a:gd name="T65" fmla="*/ 14 h 104"/>
                <a:gd name="T66" fmla="*/ 82 w 92"/>
                <a:gd name="T67" fmla="*/ 20 h 104"/>
                <a:gd name="T68" fmla="*/ 88 w 92"/>
                <a:gd name="T69" fmla="*/ 30 h 104"/>
                <a:gd name="T70" fmla="*/ 90 w 92"/>
                <a:gd name="T71" fmla="*/ 38 h 104"/>
                <a:gd name="T72" fmla="*/ 92 w 92"/>
                <a:gd name="T73" fmla="*/ 50 h 104"/>
                <a:gd name="T74" fmla="*/ 92 w 92"/>
                <a:gd name="T75" fmla="*/ 50 h 1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"/>
                <a:gd name="T115" fmla="*/ 0 h 104"/>
                <a:gd name="T116" fmla="*/ 92 w 92"/>
                <a:gd name="T117" fmla="*/ 104 h 1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" h="104">
                  <a:moveTo>
                    <a:pt x="92" y="50"/>
                  </a:moveTo>
                  <a:lnTo>
                    <a:pt x="92" y="50"/>
                  </a:lnTo>
                  <a:lnTo>
                    <a:pt x="92" y="60"/>
                  </a:lnTo>
                  <a:lnTo>
                    <a:pt x="90" y="70"/>
                  </a:lnTo>
                  <a:lnTo>
                    <a:pt x="86" y="78"/>
                  </a:lnTo>
                  <a:lnTo>
                    <a:pt x="80" y="86"/>
                  </a:lnTo>
                  <a:lnTo>
                    <a:pt x="74" y="94"/>
                  </a:lnTo>
                  <a:lnTo>
                    <a:pt x="66" y="98"/>
                  </a:lnTo>
                  <a:lnTo>
                    <a:pt x="58" y="102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0" y="100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2" y="16"/>
                  </a:lnTo>
                  <a:lnTo>
                    <a:pt x="18" y="10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2" y="20"/>
                  </a:lnTo>
                  <a:lnTo>
                    <a:pt x="88" y="30"/>
                  </a:lnTo>
                  <a:lnTo>
                    <a:pt x="90" y="38"/>
                  </a:lnTo>
                  <a:lnTo>
                    <a:pt x="9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88" name="Freeform 55"/>
            <p:cNvSpPr>
              <a:spLocks/>
            </p:cNvSpPr>
            <p:nvPr/>
          </p:nvSpPr>
          <p:spPr bwMode="auto">
            <a:xfrm>
              <a:off x="5024" y="2357"/>
              <a:ext cx="226" cy="308"/>
            </a:xfrm>
            <a:custGeom>
              <a:avLst/>
              <a:gdLst>
                <a:gd name="T0" fmla="*/ 226 w 226"/>
                <a:gd name="T1" fmla="*/ 154 h 308"/>
                <a:gd name="T2" fmla="*/ 226 w 226"/>
                <a:gd name="T3" fmla="*/ 154 h 308"/>
                <a:gd name="T4" fmla="*/ 224 w 226"/>
                <a:gd name="T5" fmla="*/ 186 h 308"/>
                <a:gd name="T6" fmla="*/ 218 w 226"/>
                <a:gd name="T7" fmla="*/ 214 h 308"/>
                <a:gd name="T8" fmla="*/ 208 w 226"/>
                <a:gd name="T9" fmla="*/ 240 h 308"/>
                <a:gd name="T10" fmla="*/ 194 w 226"/>
                <a:gd name="T11" fmla="*/ 264 h 308"/>
                <a:gd name="T12" fmla="*/ 186 w 226"/>
                <a:gd name="T13" fmla="*/ 274 h 308"/>
                <a:gd name="T14" fmla="*/ 176 w 226"/>
                <a:gd name="T15" fmla="*/ 282 h 308"/>
                <a:gd name="T16" fmla="*/ 168 w 226"/>
                <a:gd name="T17" fmla="*/ 290 h 308"/>
                <a:gd name="T18" fmla="*/ 158 w 226"/>
                <a:gd name="T19" fmla="*/ 296 h 308"/>
                <a:gd name="T20" fmla="*/ 148 w 226"/>
                <a:gd name="T21" fmla="*/ 302 h 308"/>
                <a:gd name="T22" fmla="*/ 136 w 226"/>
                <a:gd name="T23" fmla="*/ 306 h 308"/>
                <a:gd name="T24" fmla="*/ 124 w 226"/>
                <a:gd name="T25" fmla="*/ 308 h 308"/>
                <a:gd name="T26" fmla="*/ 114 w 226"/>
                <a:gd name="T27" fmla="*/ 308 h 308"/>
                <a:gd name="T28" fmla="*/ 114 w 226"/>
                <a:gd name="T29" fmla="*/ 308 h 308"/>
                <a:gd name="T30" fmla="*/ 102 w 226"/>
                <a:gd name="T31" fmla="*/ 308 h 308"/>
                <a:gd name="T32" fmla="*/ 90 w 226"/>
                <a:gd name="T33" fmla="*/ 306 h 308"/>
                <a:gd name="T34" fmla="*/ 80 w 226"/>
                <a:gd name="T35" fmla="*/ 302 h 308"/>
                <a:gd name="T36" fmla="*/ 70 w 226"/>
                <a:gd name="T37" fmla="*/ 296 h 308"/>
                <a:gd name="T38" fmla="*/ 60 w 226"/>
                <a:gd name="T39" fmla="*/ 290 h 308"/>
                <a:gd name="T40" fmla="*/ 50 w 226"/>
                <a:gd name="T41" fmla="*/ 282 h 308"/>
                <a:gd name="T42" fmla="*/ 42 w 226"/>
                <a:gd name="T43" fmla="*/ 274 h 308"/>
                <a:gd name="T44" fmla="*/ 34 w 226"/>
                <a:gd name="T45" fmla="*/ 264 h 308"/>
                <a:gd name="T46" fmla="*/ 20 w 226"/>
                <a:gd name="T47" fmla="*/ 240 h 308"/>
                <a:gd name="T48" fmla="*/ 10 w 226"/>
                <a:gd name="T49" fmla="*/ 214 h 308"/>
                <a:gd name="T50" fmla="*/ 2 w 226"/>
                <a:gd name="T51" fmla="*/ 186 h 308"/>
                <a:gd name="T52" fmla="*/ 0 w 226"/>
                <a:gd name="T53" fmla="*/ 154 h 308"/>
                <a:gd name="T54" fmla="*/ 0 w 226"/>
                <a:gd name="T55" fmla="*/ 154 h 308"/>
                <a:gd name="T56" fmla="*/ 2 w 226"/>
                <a:gd name="T57" fmla="*/ 124 h 308"/>
                <a:gd name="T58" fmla="*/ 8 w 226"/>
                <a:gd name="T59" fmla="*/ 94 h 308"/>
                <a:gd name="T60" fmla="*/ 18 w 226"/>
                <a:gd name="T61" fmla="*/ 68 h 308"/>
                <a:gd name="T62" fmla="*/ 32 w 226"/>
                <a:gd name="T63" fmla="*/ 46 h 308"/>
                <a:gd name="T64" fmla="*/ 40 w 226"/>
                <a:gd name="T65" fmla="*/ 36 h 308"/>
                <a:gd name="T66" fmla="*/ 48 w 226"/>
                <a:gd name="T67" fmla="*/ 28 h 308"/>
                <a:gd name="T68" fmla="*/ 58 w 226"/>
                <a:gd name="T69" fmla="*/ 20 h 308"/>
                <a:gd name="T70" fmla="*/ 68 w 226"/>
                <a:gd name="T71" fmla="*/ 12 h 308"/>
                <a:gd name="T72" fmla="*/ 78 w 226"/>
                <a:gd name="T73" fmla="*/ 8 h 308"/>
                <a:gd name="T74" fmla="*/ 90 w 226"/>
                <a:gd name="T75" fmla="*/ 4 h 308"/>
                <a:gd name="T76" fmla="*/ 100 w 226"/>
                <a:gd name="T77" fmla="*/ 2 h 308"/>
                <a:gd name="T78" fmla="*/ 114 w 226"/>
                <a:gd name="T79" fmla="*/ 0 h 308"/>
                <a:gd name="T80" fmla="*/ 114 w 226"/>
                <a:gd name="T81" fmla="*/ 0 h 308"/>
                <a:gd name="T82" fmla="*/ 126 w 226"/>
                <a:gd name="T83" fmla="*/ 2 h 308"/>
                <a:gd name="T84" fmla="*/ 138 w 226"/>
                <a:gd name="T85" fmla="*/ 4 h 308"/>
                <a:gd name="T86" fmla="*/ 148 w 226"/>
                <a:gd name="T87" fmla="*/ 8 h 308"/>
                <a:gd name="T88" fmla="*/ 160 w 226"/>
                <a:gd name="T89" fmla="*/ 12 h 308"/>
                <a:gd name="T90" fmla="*/ 170 w 226"/>
                <a:gd name="T91" fmla="*/ 20 h 308"/>
                <a:gd name="T92" fmla="*/ 178 w 226"/>
                <a:gd name="T93" fmla="*/ 28 h 308"/>
                <a:gd name="T94" fmla="*/ 188 w 226"/>
                <a:gd name="T95" fmla="*/ 36 h 308"/>
                <a:gd name="T96" fmla="*/ 196 w 226"/>
                <a:gd name="T97" fmla="*/ 46 h 308"/>
                <a:gd name="T98" fmla="*/ 208 w 226"/>
                <a:gd name="T99" fmla="*/ 68 h 308"/>
                <a:gd name="T100" fmla="*/ 218 w 226"/>
                <a:gd name="T101" fmla="*/ 94 h 308"/>
                <a:gd name="T102" fmla="*/ 224 w 226"/>
                <a:gd name="T103" fmla="*/ 124 h 308"/>
                <a:gd name="T104" fmla="*/ 226 w 226"/>
                <a:gd name="T105" fmla="*/ 154 h 308"/>
                <a:gd name="T106" fmla="*/ 226 w 226"/>
                <a:gd name="T107" fmla="*/ 154 h 3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6"/>
                <a:gd name="T163" fmla="*/ 0 h 308"/>
                <a:gd name="T164" fmla="*/ 226 w 226"/>
                <a:gd name="T165" fmla="*/ 308 h 3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6" h="308">
                  <a:moveTo>
                    <a:pt x="226" y="154"/>
                  </a:moveTo>
                  <a:lnTo>
                    <a:pt x="226" y="154"/>
                  </a:lnTo>
                  <a:lnTo>
                    <a:pt x="224" y="186"/>
                  </a:lnTo>
                  <a:lnTo>
                    <a:pt x="218" y="214"/>
                  </a:lnTo>
                  <a:lnTo>
                    <a:pt x="208" y="240"/>
                  </a:lnTo>
                  <a:lnTo>
                    <a:pt x="194" y="264"/>
                  </a:lnTo>
                  <a:lnTo>
                    <a:pt x="186" y="274"/>
                  </a:lnTo>
                  <a:lnTo>
                    <a:pt x="176" y="282"/>
                  </a:lnTo>
                  <a:lnTo>
                    <a:pt x="168" y="290"/>
                  </a:lnTo>
                  <a:lnTo>
                    <a:pt x="158" y="296"/>
                  </a:lnTo>
                  <a:lnTo>
                    <a:pt x="148" y="302"/>
                  </a:lnTo>
                  <a:lnTo>
                    <a:pt x="136" y="306"/>
                  </a:lnTo>
                  <a:lnTo>
                    <a:pt x="124" y="308"/>
                  </a:lnTo>
                  <a:lnTo>
                    <a:pt x="114" y="308"/>
                  </a:lnTo>
                  <a:lnTo>
                    <a:pt x="102" y="308"/>
                  </a:lnTo>
                  <a:lnTo>
                    <a:pt x="90" y="306"/>
                  </a:lnTo>
                  <a:lnTo>
                    <a:pt x="80" y="302"/>
                  </a:lnTo>
                  <a:lnTo>
                    <a:pt x="70" y="296"/>
                  </a:lnTo>
                  <a:lnTo>
                    <a:pt x="60" y="290"/>
                  </a:lnTo>
                  <a:lnTo>
                    <a:pt x="50" y="282"/>
                  </a:lnTo>
                  <a:lnTo>
                    <a:pt x="42" y="274"/>
                  </a:lnTo>
                  <a:lnTo>
                    <a:pt x="34" y="264"/>
                  </a:lnTo>
                  <a:lnTo>
                    <a:pt x="20" y="240"/>
                  </a:lnTo>
                  <a:lnTo>
                    <a:pt x="10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4"/>
                  </a:lnTo>
                  <a:lnTo>
                    <a:pt x="8" y="94"/>
                  </a:lnTo>
                  <a:lnTo>
                    <a:pt x="18" y="68"/>
                  </a:lnTo>
                  <a:lnTo>
                    <a:pt x="32" y="46"/>
                  </a:lnTo>
                  <a:lnTo>
                    <a:pt x="40" y="36"/>
                  </a:lnTo>
                  <a:lnTo>
                    <a:pt x="48" y="28"/>
                  </a:lnTo>
                  <a:lnTo>
                    <a:pt x="58" y="20"/>
                  </a:lnTo>
                  <a:lnTo>
                    <a:pt x="68" y="12"/>
                  </a:lnTo>
                  <a:lnTo>
                    <a:pt x="78" y="8"/>
                  </a:lnTo>
                  <a:lnTo>
                    <a:pt x="90" y="4"/>
                  </a:lnTo>
                  <a:lnTo>
                    <a:pt x="100" y="2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8" y="4"/>
                  </a:lnTo>
                  <a:lnTo>
                    <a:pt x="148" y="8"/>
                  </a:lnTo>
                  <a:lnTo>
                    <a:pt x="160" y="12"/>
                  </a:lnTo>
                  <a:lnTo>
                    <a:pt x="170" y="20"/>
                  </a:lnTo>
                  <a:lnTo>
                    <a:pt x="178" y="28"/>
                  </a:lnTo>
                  <a:lnTo>
                    <a:pt x="188" y="36"/>
                  </a:lnTo>
                  <a:lnTo>
                    <a:pt x="196" y="46"/>
                  </a:lnTo>
                  <a:lnTo>
                    <a:pt x="208" y="68"/>
                  </a:lnTo>
                  <a:lnTo>
                    <a:pt x="218" y="94"/>
                  </a:lnTo>
                  <a:lnTo>
                    <a:pt x="224" y="124"/>
                  </a:ln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89" name="Freeform 56"/>
            <p:cNvSpPr>
              <a:spLocks/>
            </p:cNvSpPr>
            <p:nvPr/>
          </p:nvSpPr>
          <p:spPr bwMode="auto">
            <a:xfrm>
              <a:off x="5036" y="2369"/>
              <a:ext cx="202" cy="274"/>
            </a:xfrm>
            <a:custGeom>
              <a:avLst/>
              <a:gdLst>
                <a:gd name="T0" fmla="*/ 202 w 202"/>
                <a:gd name="T1" fmla="*/ 138 h 274"/>
                <a:gd name="T2" fmla="*/ 202 w 202"/>
                <a:gd name="T3" fmla="*/ 138 h 274"/>
                <a:gd name="T4" fmla="*/ 200 w 202"/>
                <a:gd name="T5" fmla="*/ 164 h 274"/>
                <a:gd name="T6" fmla="*/ 194 w 202"/>
                <a:gd name="T7" fmla="*/ 190 h 274"/>
                <a:gd name="T8" fmla="*/ 186 w 202"/>
                <a:gd name="T9" fmla="*/ 214 h 274"/>
                <a:gd name="T10" fmla="*/ 172 w 202"/>
                <a:gd name="T11" fmla="*/ 234 h 274"/>
                <a:gd name="T12" fmla="*/ 158 w 202"/>
                <a:gd name="T13" fmla="*/ 252 h 274"/>
                <a:gd name="T14" fmla="*/ 140 w 202"/>
                <a:gd name="T15" fmla="*/ 264 h 274"/>
                <a:gd name="T16" fmla="*/ 132 w 202"/>
                <a:gd name="T17" fmla="*/ 268 h 274"/>
                <a:gd name="T18" fmla="*/ 122 w 202"/>
                <a:gd name="T19" fmla="*/ 272 h 274"/>
                <a:gd name="T20" fmla="*/ 112 w 202"/>
                <a:gd name="T21" fmla="*/ 274 h 274"/>
                <a:gd name="T22" fmla="*/ 102 w 202"/>
                <a:gd name="T23" fmla="*/ 274 h 274"/>
                <a:gd name="T24" fmla="*/ 102 w 202"/>
                <a:gd name="T25" fmla="*/ 274 h 274"/>
                <a:gd name="T26" fmla="*/ 92 w 202"/>
                <a:gd name="T27" fmla="*/ 274 h 274"/>
                <a:gd name="T28" fmla="*/ 82 w 202"/>
                <a:gd name="T29" fmla="*/ 272 h 274"/>
                <a:gd name="T30" fmla="*/ 72 w 202"/>
                <a:gd name="T31" fmla="*/ 268 h 274"/>
                <a:gd name="T32" fmla="*/ 62 w 202"/>
                <a:gd name="T33" fmla="*/ 264 h 274"/>
                <a:gd name="T34" fmla="*/ 46 w 202"/>
                <a:gd name="T35" fmla="*/ 252 h 274"/>
                <a:gd name="T36" fmla="*/ 30 w 202"/>
                <a:gd name="T37" fmla="*/ 234 h 274"/>
                <a:gd name="T38" fmla="*/ 18 w 202"/>
                <a:gd name="T39" fmla="*/ 214 h 274"/>
                <a:gd name="T40" fmla="*/ 8 w 202"/>
                <a:gd name="T41" fmla="*/ 190 h 274"/>
                <a:gd name="T42" fmla="*/ 2 w 202"/>
                <a:gd name="T43" fmla="*/ 164 h 274"/>
                <a:gd name="T44" fmla="*/ 0 w 202"/>
                <a:gd name="T45" fmla="*/ 138 h 274"/>
                <a:gd name="T46" fmla="*/ 0 w 202"/>
                <a:gd name="T47" fmla="*/ 138 h 274"/>
                <a:gd name="T48" fmla="*/ 2 w 202"/>
                <a:gd name="T49" fmla="*/ 110 h 274"/>
                <a:gd name="T50" fmla="*/ 8 w 202"/>
                <a:gd name="T51" fmla="*/ 84 h 274"/>
                <a:gd name="T52" fmla="*/ 18 w 202"/>
                <a:gd name="T53" fmla="*/ 60 h 274"/>
                <a:gd name="T54" fmla="*/ 30 w 202"/>
                <a:gd name="T55" fmla="*/ 40 h 274"/>
                <a:gd name="T56" fmla="*/ 46 w 202"/>
                <a:gd name="T57" fmla="*/ 24 h 274"/>
                <a:gd name="T58" fmla="*/ 62 w 202"/>
                <a:gd name="T59" fmla="*/ 10 h 274"/>
                <a:gd name="T60" fmla="*/ 72 w 202"/>
                <a:gd name="T61" fmla="*/ 6 h 274"/>
                <a:gd name="T62" fmla="*/ 82 w 202"/>
                <a:gd name="T63" fmla="*/ 2 h 274"/>
                <a:gd name="T64" fmla="*/ 92 w 202"/>
                <a:gd name="T65" fmla="*/ 0 h 274"/>
                <a:gd name="T66" fmla="*/ 102 w 202"/>
                <a:gd name="T67" fmla="*/ 0 h 274"/>
                <a:gd name="T68" fmla="*/ 102 w 202"/>
                <a:gd name="T69" fmla="*/ 0 h 274"/>
                <a:gd name="T70" fmla="*/ 112 w 202"/>
                <a:gd name="T71" fmla="*/ 0 h 274"/>
                <a:gd name="T72" fmla="*/ 122 w 202"/>
                <a:gd name="T73" fmla="*/ 2 h 274"/>
                <a:gd name="T74" fmla="*/ 132 w 202"/>
                <a:gd name="T75" fmla="*/ 6 h 274"/>
                <a:gd name="T76" fmla="*/ 140 w 202"/>
                <a:gd name="T77" fmla="*/ 10 h 274"/>
                <a:gd name="T78" fmla="*/ 158 w 202"/>
                <a:gd name="T79" fmla="*/ 24 h 274"/>
                <a:gd name="T80" fmla="*/ 172 w 202"/>
                <a:gd name="T81" fmla="*/ 40 h 274"/>
                <a:gd name="T82" fmla="*/ 186 w 202"/>
                <a:gd name="T83" fmla="*/ 60 h 274"/>
                <a:gd name="T84" fmla="*/ 194 w 202"/>
                <a:gd name="T85" fmla="*/ 84 h 274"/>
                <a:gd name="T86" fmla="*/ 200 w 202"/>
                <a:gd name="T87" fmla="*/ 110 h 274"/>
                <a:gd name="T88" fmla="*/ 202 w 202"/>
                <a:gd name="T89" fmla="*/ 138 h 274"/>
                <a:gd name="T90" fmla="*/ 202 w 202"/>
                <a:gd name="T91" fmla="*/ 138 h 2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2"/>
                <a:gd name="T139" fmla="*/ 0 h 274"/>
                <a:gd name="T140" fmla="*/ 202 w 202"/>
                <a:gd name="T141" fmla="*/ 274 h 2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2" h="274">
                  <a:moveTo>
                    <a:pt x="202" y="138"/>
                  </a:moveTo>
                  <a:lnTo>
                    <a:pt x="202" y="138"/>
                  </a:lnTo>
                  <a:lnTo>
                    <a:pt x="200" y="164"/>
                  </a:lnTo>
                  <a:lnTo>
                    <a:pt x="194" y="190"/>
                  </a:lnTo>
                  <a:lnTo>
                    <a:pt x="186" y="214"/>
                  </a:lnTo>
                  <a:lnTo>
                    <a:pt x="172" y="234"/>
                  </a:lnTo>
                  <a:lnTo>
                    <a:pt x="158" y="252"/>
                  </a:lnTo>
                  <a:lnTo>
                    <a:pt x="140" y="264"/>
                  </a:lnTo>
                  <a:lnTo>
                    <a:pt x="132" y="268"/>
                  </a:lnTo>
                  <a:lnTo>
                    <a:pt x="122" y="272"/>
                  </a:lnTo>
                  <a:lnTo>
                    <a:pt x="112" y="274"/>
                  </a:lnTo>
                  <a:lnTo>
                    <a:pt x="102" y="274"/>
                  </a:lnTo>
                  <a:lnTo>
                    <a:pt x="92" y="274"/>
                  </a:lnTo>
                  <a:lnTo>
                    <a:pt x="82" y="272"/>
                  </a:lnTo>
                  <a:lnTo>
                    <a:pt x="72" y="268"/>
                  </a:lnTo>
                  <a:lnTo>
                    <a:pt x="62" y="264"/>
                  </a:lnTo>
                  <a:lnTo>
                    <a:pt x="46" y="252"/>
                  </a:lnTo>
                  <a:lnTo>
                    <a:pt x="30" y="234"/>
                  </a:lnTo>
                  <a:lnTo>
                    <a:pt x="18" y="214"/>
                  </a:lnTo>
                  <a:lnTo>
                    <a:pt x="8" y="190"/>
                  </a:lnTo>
                  <a:lnTo>
                    <a:pt x="2" y="164"/>
                  </a:lnTo>
                  <a:lnTo>
                    <a:pt x="0" y="138"/>
                  </a:lnTo>
                  <a:lnTo>
                    <a:pt x="2" y="110"/>
                  </a:lnTo>
                  <a:lnTo>
                    <a:pt x="8" y="84"/>
                  </a:lnTo>
                  <a:lnTo>
                    <a:pt x="18" y="60"/>
                  </a:lnTo>
                  <a:lnTo>
                    <a:pt x="30" y="40"/>
                  </a:lnTo>
                  <a:lnTo>
                    <a:pt x="46" y="24"/>
                  </a:lnTo>
                  <a:lnTo>
                    <a:pt x="62" y="10"/>
                  </a:lnTo>
                  <a:lnTo>
                    <a:pt x="72" y="6"/>
                  </a:lnTo>
                  <a:lnTo>
                    <a:pt x="82" y="2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2"/>
                  </a:lnTo>
                  <a:lnTo>
                    <a:pt x="132" y="6"/>
                  </a:lnTo>
                  <a:lnTo>
                    <a:pt x="140" y="10"/>
                  </a:lnTo>
                  <a:lnTo>
                    <a:pt x="158" y="24"/>
                  </a:lnTo>
                  <a:lnTo>
                    <a:pt x="172" y="40"/>
                  </a:lnTo>
                  <a:lnTo>
                    <a:pt x="186" y="60"/>
                  </a:lnTo>
                  <a:lnTo>
                    <a:pt x="194" y="84"/>
                  </a:lnTo>
                  <a:lnTo>
                    <a:pt x="200" y="110"/>
                  </a:lnTo>
                  <a:lnTo>
                    <a:pt x="202" y="138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90" name="Freeform 57"/>
            <p:cNvSpPr>
              <a:spLocks/>
            </p:cNvSpPr>
            <p:nvPr/>
          </p:nvSpPr>
          <p:spPr bwMode="auto">
            <a:xfrm>
              <a:off x="5060" y="2583"/>
              <a:ext cx="120" cy="52"/>
            </a:xfrm>
            <a:custGeom>
              <a:avLst/>
              <a:gdLst>
                <a:gd name="T0" fmla="*/ 0 w 120"/>
                <a:gd name="T1" fmla="*/ 0 h 52"/>
                <a:gd name="T2" fmla="*/ 0 w 120"/>
                <a:gd name="T3" fmla="*/ 0 h 52"/>
                <a:gd name="T4" fmla="*/ 8 w 120"/>
                <a:gd name="T5" fmla="*/ 12 h 52"/>
                <a:gd name="T6" fmla="*/ 18 w 120"/>
                <a:gd name="T7" fmla="*/ 24 h 52"/>
                <a:gd name="T8" fmla="*/ 32 w 120"/>
                <a:gd name="T9" fmla="*/ 38 h 52"/>
                <a:gd name="T10" fmla="*/ 40 w 120"/>
                <a:gd name="T11" fmla="*/ 42 h 52"/>
                <a:gd name="T12" fmla="*/ 48 w 120"/>
                <a:gd name="T13" fmla="*/ 48 h 52"/>
                <a:gd name="T14" fmla="*/ 58 w 120"/>
                <a:gd name="T15" fmla="*/ 50 h 52"/>
                <a:gd name="T16" fmla="*/ 70 w 120"/>
                <a:gd name="T17" fmla="*/ 52 h 52"/>
                <a:gd name="T18" fmla="*/ 80 w 120"/>
                <a:gd name="T19" fmla="*/ 52 h 52"/>
                <a:gd name="T20" fmla="*/ 92 w 120"/>
                <a:gd name="T21" fmla="*/ 50 h 52"/>
                <a:gd name="T22" fmla="*/ 106 w 120"/>
                <a:gd name="T23" fmla="*/ 44 h 52"/>
                <a:gd name="T24" fmla="*/ 120 w 120"/>
                <a:gd name="T25" fmla="*/ 36 h 52"/>
                <a:gd name="T26" fmla="*/ 112 w 120"/>
                <a:gd name="T27" fmla="*/ 30 h 52"/>
                <a:gd name="T28" fmla="*/ 112 w 120"/>
                <a:gd name="T29" fmla="*/ 30 h 52"/>
                <a:gd name="T30" fmla="*/ 102 w 120"/>
                <a:gd name="T31" fmla="*/ 34 h 52"/>
                <a:gd name="T32" fmla="*/ 90 w 120"/>
                <a:gd name="T33" fmla="*/ 36 h 52"/>
                <a:gd name="T34" fmla="*/ 76 w 120"/>
                <a:gd name="T35" fmla="*/ 38 h 52"/>
                <a:gd name="T36" fmla="*/ 58 w 120"/>
                <a:gd name="T37" fmla="*/ 36 h 52"/>
                <a:gd name="T38" fmla="*/ 50 w 120"/>
                <a:gd name="T39" fmla="*/ 34 h 52"/>
                <a:gd name="T40" fmla="*/ 40 w 120"/>
                <a:gd name="T41" fmla="*/ 30 h 52"/>
                <a:gd name="T42" fmla="*/ 30 w 120"/>
                <a:gd name="T43" fmla="*/ 26 h 52"/>
                <a:gd name="T44" fmla="*/ 20 w 120"/>
                <a:gd name="T45" fmla="*/ 20 h 52"/>
                <a:gd name="T46" fmla="*/ 10 w 120"/>
                <a:gd name="T47" fmla="*/ 10 h 52"/>
                <a:gd name="T48" fmla="*/ 0 w 120"/>
                <a:gd name="T49" fmla="*/ 0 h 52"/>
                <a:gd name="T50" fmla="*/ 0 w 120"/>
                <a:gd name="T51" fmla="*/ 0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52"/>
                <a:gd name="T80" fmla="*/ 120 w 120"/>
                <a:gd name="T81" fmla="*/ 52 h 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52">
                  <a:moveTo>
                    <a:pt x="0" y="0"/>
                  </a:moveTo>
                  <a:lnTo>
                    <a:pt x="0" y="0"/>
                  </a:lnTo>
                  <a:lnTo>
                    <a:pt x="8" y="12"/>
                  </a:lnTo>
                  <a:lnTo>
                    <a:pt x="18" y="24"/>
                  </a:lnTo>
                  <a:lnTo>
                    <a:pt x="32" y="38"/>
                  </a:lnTo>
                  <a:lnTo>
                    <a:pt x="40" y="42"/>
                  </a:lnTo>
                  <a:lnTo>
                    <a:pt x="48" y="48"/>
                  </a:lnTo>
                  <a:lnTo>
                    <a:pt x="58" y="50"/>
                  </a:lnTo>
                  <a:lnTo>
                    <a:pt x="70" y="52"/>
                  </a:lnTo>
                  <a:lnTo>
                    <a:pt x="80" y="52"/>
                  </a:lnTo>
                  <a:lnTo>
                    <a:pt x="92" y="50"/>
                  </a:lnTo>
                  <a:lnTo>
                    <a:pt x="106" y="44"/>
                  </a:lnTo>
                  <a:lnTo>
                    <a:pt x="120" y="36"/>
                  </a:lnTo>
                  <a:lnTo>
                    <a:pt x="112" y="30"/>
                  </a:lnTo>
                  <a:lnTo>
                    <a:pt x="102" y="34"/>
                  </a:lnTo>
                  <a:lnTo>
                    <a:pt x="90" y="36"/>
                  </a:lnTo>
                  <a:lnTo>
                    <a:pt x="76" y="38"/>
                  </a:lnTo>
                  <a:lnTo>
                    <a:pt x="58" y="36"/>
                  </a:lnTo>
                  <a:lnTo>
                    <a:pt x="50" y="34"/>
                  </a:lnTo>
                  <a:lnTo>
                    <a:pt x="40" y="30"/>
                  </a:lnTo>
                  <a:lnTo>
                    <a:pt x="30" y="26"/>
                  </a:lnTo>
                  <a:lnTo>
                    <a:pt x="20" y="2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91" name="Freeform 58"/>
            <p:cNvSpPr>
              <a:spLocks/>
            </p:cNvSpPr>
            <p:nvPr/>
          </p:nvSpPr>
          <p:spPr bwMode="auto">
            <a:xfrm>
              <a:off x="5042" y="2401"/>
              <a:ext cx="184" cy="210"/>
            </a:xfrm>
            <a:custGeom>
              <a:avLst/>
              <a:gdLst>
                <a:gd name="T0" fmla="*/ 184 w 184"/>
                <a:gd name="T1" fmla="*/ 102 h 210"/>
                <a:gd name="T2" fmla="*/ 184 w 184"/>
                <a:gd name="T3" fmla="*/ 102 h 210"/>
                <a:gd name="T4" fmla="*/ 182 w 184"/>
                <a:gd name="T5" fmla="*/ 122 h 210"/>
                <a:gd name="T6" fmla="*/ 178 w 184"/>
                <a:gd name="T7" fmla="*/ 142 h 210"/>
                <a:gd name="T8" fmla="*/ 170 w 184"/>
                <a:gd name="T9" fmla="*/ 162 h 210"/>
                <a:gd name="T10" fmla="*/ 160 w 184"/>
                <a:gd name="T11" fmla="*/ 178 h 210"/>
                <a:gd name="T12" fmla="*/ 146 w 184"/>
                <a:gd name="T13" fmla="*/ 190 h 210"/>
                <a:gd name="T14" fmla="*/ 132 w 184"/>
                <a:gd name="T15" fmla="*/ 200 h 210"/>
                <a:gd name="T16" fmla="*/ 114 w 184"/>
                <a:gd name="T17" fmla="*/ 208 h 210"/>
                <a:gd name="T18" fmla="*/ 96 w 184"/>
                <a:gd name="T19" fmla="*/ 210 h 210"/>
                <a:gd name="T20" fmla="*/ 96 w 184"/>
                <a:gd name="T21" fmla="*/ 210 h 210"/>
                <a:gd name="T22" fmla="*/ 76 w 184"/>
                <a:gd name="T23" fmla="*/ 208 h 210"/>
                <a:gd name="T24" fmla="*/ 58 w 184"/>
                <a:gd name="T25" fmla="*/ 202 h 210"/>
                <a:gd name="T26" fmla="*/ 42 w 184"/>
                <a:gd name="T27" fmla="*/ 192 h 210"/>
                <a:gd name="T28" fmla="*/ 28 w 184"/>
                <a:gd name="T29" fmla="*/ 180 h 210"/>
                <a:gd name="T30" fmla="*/ 16 w 184"/>
                <a:gd name="T31" fmla="*/ 164 h 210"/>
                <a:gd name="T32" fmla="*/ 8 w 184"/>
                <a:gd name="T33" fmla="*/ 146 h 210"/>
                <a:gd name="T34" fmla="*/ 2 w 184"/>
                <a:gd name="T35" fmla="*/ 126 h 210"/>
                <a:gd name="T36" fmla="*/ 0 w 184"/>
                <a:gd name="T37" fmla="*/ 106 h 210"/>
                <a:gd name="T38" fmla="*/ 0 w 184"/>
                <a:gd name="T39" fmla="*/ 106 h 210"/>
                <a:gd name="T40" fmla="*/ 2 w 184"/>
                <a:gd name="T41" fmla="*/ 84 h 210"/>
                <a:gd name="T42" fmla="*/ 8 w 184"/>
                <a:gd name="T43" fmla="*/ 64 h 210"/>
                <a:gd name="T44" fmla="*/ 16 w 184"/>
                <a:gd name="T45" fmla="*/ 46 h 210"/>
                <a:gd name="T46" fmla="*/ 28 w 184"/>
                <a:gd name="T47" fmla="*/ 32 h 210"/>
                <a:gd name="T48" fmla="*/ 42 w 184"/>
                <a:gd name="T49" fmla="*/ 18 h 210"/>
                <a:gd name="T50" fmla="*/ 58 w 184"/>
                <a:gd name="T51" fmla="*/ 10 h 210"/>
                <a:gd name="T52" fmla="*/ 76 w 184"/>
                <a:gd name="T53" fmla="*/ 2 h 210"/>
                <a:gd name="T54" fmla="*/ 96 w 184"/>
                <a:gd name="T55" fmla="*/ 0 h 210"/>
                <a:gd name="T56" fmla="*/ 96 w 184"/>
                <a:gd name="T57" fmla="*/ 0 h 210"/>
                <a:gd name="T58" fmla="*/ 114 w 184"/>
                <a:gd name="T59" fmla="*/ 2 h 210"/>
                <a:gd name="T60" fmla="*/ 132 w 184"/>
                <a:gd name="T61" fmla="*/ 8 h 210"/>
                <a:gd name="T62" fmla="*/ 146 w 184"/>
                <a:gd name="T63" fmla="*/ 18 h 210"/>
                <a:gd name="T64" fmla="*/ 160 w 184"/>
                <a:gd name="T65" fmla="*/ 30 h 210"/>
                <a:gd name="T66" fmla="*/ 170 w 184"/>
                <a:gd name="T67" fmla="*/ 44 h 210"/>
                <a:gd name="T68" fmla="*/ 178 w 184"/>
                <a:gd name="T69" fmla="*/ 62 h 210"/>
                <a:gd name="T70" fmla="*/ 182 w 184"/>
                <a:gd name="T71" fmla="*/ 80 h 210"/>
                <a:gd name="T72" fmla="*/ 184 w 184"/>
                <a:gd name="T73" fmla="*/ 102 h 210"/>
                <a:gd name="T74" fmla="*/ 184 w 184"/>
                <a:gd name="T75" fmla="*/ 102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4"/>
                <a:gd name="T115" fmla="*/ 0 h 210"/>
                <a:gd name="T116" fmla="*/ 184 w 184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4" h="210">
                  <a:moveTo>
                    <a:pt x="184" y="102"/>
                  </a:moveTo>
                  <a:lnTo>
                    <a:pt x="184" y="102"/>
                  </a:lnTo>
                  <a:lnTo>
                    <a:pt x="182" y="122"/>
                  </a:lnTo>
                  <a:lnTo>
                    <a:pt x="178" y="142"/>
                  </a:lnTo>
                  <a:lnTo>
                    <a:pt x="170" y="162"/>
                  </a:lnTo>
                  <a:lnTo>
                    <a:pt x="160" y="178"/>
                  </a:lnTo>
                  <a:lnTo>
                    <a:pt x="146" y="190"/>
                  </a:lnTo>
                  <a:lnTo>
                    <a:pt x="132" y="200"/>
                  </a:lnTo>
                  <a:lnTo>
                    <a:pt x="114" y="208"/>
                  </a:lnTo>
                  <a:lnTo>
                    <a:pt x="96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2"/>
                  </a:lnTo>
                  <a:lnTo>
                    <a:pt x="42" y="18"/>
                  </a:lnTo>
                  <a:lnTo>
                    <a:pt x="58" y="10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0" y="44"/>
                  </a:lnTo>
                  <a:lnTo>
                    <a:pt x="178" y="62"/>
                  </a:lnTo>
                  <a:lnTo>
                    <a:pt x="182" y="80"/>
                  </a:lnTo>
                  <a:lnTo>
                    <a:pt x="184" y="102"/>
                  </a:lnTo>
                  <a:close/>
                </a:path>
              </a:pathLst>
            </a:custGeom>
            <a:solidFill>
              <a:srgbClr val="966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92" name="Freeform 59"/>
            <p:cNvSpPr>
              <a:spLocks/>
            </p:cNvSpPr>
            <p:nvPr/>
          </p:nvSpPr>
          <p:spPr bwMode="auto">
            <a:xfrm>
              <a:off x="5040" y="2475"/>
              <a:ext cx="136" cy="138"/>
            </a:xfrm>
            <a:custGeom>
              <a:avLst/>
              <a:gdLst>
                <a:gd name="T0" fmla="*/ 6 w 136"/>
                <a:gd name="T1" fmla="*/ 0 h 138"/>
                <a:gd name="T2" fmla="*/ 6 w 136"/>
                <a:gd name="T3" fmla="*/ 0 h 138"/>
                <a:gd name="T4" fmla="*/ 6 w 136"/>
                <a:gd name="T5" fmla="*/ 16 h 138"/>
                <a:gd name="T6" fmla="*/ 8 w 136"/>
                <a:gd name="T7" fmla="*/ 32 h 138"/>
                <a:gd name="T8" fmla="*/ 10 w 136"/>
                <a:gd name="T9" fmla="*/ 50 h 138"/>
                <a:gd name="T10" fmla="*/ 16 w 136"/>
                <a:gd name="T11" fmla="*/ 70 h 138"/>
                <a:gd name="T12" fmla="*/ 22 w 136"/>
                <a:gd name="T13" fmla="*/ 80 h 138"/>
                <a:gd name="T14" fmla="*/ 28 w 136"/>
                <a:gd name="T15" fmla="*/ 90 h 138"/>
                <a:gd name="T16" fmla="*/ 34 w 136"/>
                <a:gd name="T17" fmla="*/ 100 h 138"/>
                <a:gd name="T18" fmla="*/ 42 w 136"/>
                <a:gd name="T19" fmla="*/ 108 h 138"/>
                <a:gd name="T20" fmla="*/ 52 w 136"/>
                <a:gd name="T21" fmla="*/ 114 h 138"/>
                <a:gd name="T22" fmla="*/ 62 w 136"/>
                <a:gd name="T23" fmla="*/ 120 h 138"/>
                <a:gd name="T24" fmla="*/ 62 w 136"/>
                <a:gd name="T25" fmla="*/ 120 h 138"/>
                <a:gd name="T26" fmla="*/ 68 w 136"/>
                <a:gd name="T27" fmla="*/ 122 h 138"/>
                <a:gd name="T28" fmla="*/ 82 w 136"/>
                <a:gd name="T29" fmla="*/ 126 h 138"/>
                <a:gd name="T30" fmla="*/ 90 w 136"/>
                <a:gd name="T31" fmla="*/ 126 h 138"/>
                <a:gd name="T32" fmla="*/ 100 w 136"/>
                <a:gd name="T33" fmla="*/ 128 h 138"/>
                <a:gd name="T34" fmla="*/ 112 w 136"/>
                <a:gd name="T35" fmla="*/ 126 h 138"/>
                <a:gd name="T36" fmla="*/ 124 w 136"/>
                <a:gd name="T37" fmla="*/ 122 h 138"/>
                <a:gd name="T38" fmla="*/ 136 w 136"/>
                <a:gd name="T39" fmla="*/ 130 h 138"/>
                <a:gd name="T40" fmla="*/ 136 w 136"/>
                <a:gd name="T41" fmla="*/ 130 h 138"/>
                <a:gd name="T42" fmla="*/ 134 w 136"/>
                <a:gd name="T43" fmla="*/ 132 h 138"/>
                <a:gd name="T44" fmla="*/ 124 w 136"/>
                <a:gd name="T45" fmla="*/ 136 h 138"/>
                <a:gd name="T46" fmla="*/ 108 w 136"/>
                <a:gd name="T47" fmla="*/ 138 h 138"/>
                <a:gd name="T48" fmla="*/ 96 w 136"/>
                <a:gd name="T49" fmla="*/ 138 h 138"/>
                <a:gd name="T50" fmla="*/ 86 w 136"/>
                <a:gd name="T51" fmla="*/ 138 h 138"/>
                <a:gd name="T52" fmla="*/ 86 w 136"/>
                <a:gd name="T53" fmla="*/ 138 h 138"/>
                <a:gd name="T54" fmla="*/ 72 w 136"/>
                <a:gd name="T55" fmla="*/ 134 h 138"/>
                <a:gd name="T56" fmla="*/ 56 w 136"/>
                <a:gd name="T57" fmla="*/ 128 h 138"/>
                <a:gd name="T58" fmla="*/ 42 w 136"/>
                <a:gd name="T59" fmla="*/ 120 h 138"/>
                <a:gd name="T60" fmla="*/ 28 w 136"/>
                <a:gd name="T61" fmla="*/ 108 h 138"/>
                <a:gd name="T62" fmla="*/ 22 w 136"/>
                <a:gd name="T63" fmla="*/ 100 h 138"/>
                <a:gd name="T64" fmla="*/ 16 w 136"/>
                <a:gd name="T65" fmla="*/ 90 h 138"/>
                <a:gd name="T66" fmla="*/ 10 w 136"/>
                <a:gd name="T67" fmla="*/ 80 h 138"/>
                <a:gd name="T68" fmla="*/ 6 w 136"/>
                <a:gd name="T69" fmla="*/ 68 h 138"/>
                <a:gd name="T70" fmla="*/ 2 w 136"/>
                <a:gd name="T71" fmla="*/ 56 h 138"/>
                <a:gd name="T72" fmla="*/ 0 w 136"/>
                <a:gd name="T73" fmla="*/ 40 h 138"/>
                <a:gd name="T74" fmla="*/ 0 w 136"/>
                <a:gd name="T75" fmla="*/ 24 h 138"/>
                <a:gd name="T76" fmla="*/ 0 w 136"/>
                <a:gd name="T77" fmla="*/ 6 h 138"/>
                <a:gd name="T78" fmla="*/ 6 w 136"/>
                <a:gd name="T79" fmla="*/ 0 h 1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6"/>
                <a:gd name="T121" fmla="*/ 0 h 138"/>
                <a:gd name="T122" fmla="*/ 136 w 136"/>
                <a:gd name="T123" fmla="*/ 138 h 1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6" h="138">
                  <a:moveTo>
                    <a:pt x="6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8" y="32"/>
                  </a:lnTo>
                  <a:lnTo>
                    <a:pt x="10" y="50"/>
                  </a:lnTo>
                  <a:lnTo>
                    <a:pt x="16" y="70"/>
                  </a:lnTo>
                  <a:lnTo>
                    <a:pt x="22" y="80"/>
                  </a:lnTo>
                  <a:lnTo>
                    <a:pt x="28" y="90"/>
                  </a:lnTo>
                  <a:lnTo>
                    <a:pt x="34" y="100"/>
                  </a:lnTo>
                  <a:lnTo>
                    <a:pt x="42" y="108"/>
                  </a:lnTo>
                  <a:lnTo>
                    <a:pt x="52" y="114"/>
                  </a:lnTo>
                  <a:lnTo>
                    <a:pt x="62" y="120"/>
                  </a:lnTo>
                  <a:lnTo>
                    <a:pt x="68" y="122"/>
                  </a:lnTo>
                  <a:lnTo>
                    <a:pt x="82" y="126"/>
                  </a:lnTo>
                  <a:lnTo>
                    <a:pt x="90" y="126"/>
                  </a:lnTo>
                  <a:lnTo>
                    <a:pt x="100" y="128"/>
                  </a:lnTo>
                  <a:lnTo>
                    <a:pt x="112" y="126"/>
                  </a:lnTo>
                  <a:lnTo>
                    <a:pt x="124" y="122"/>
                  </a:lnTo>
                  <a:lnTo>
                    <a:pt x="136" y="130"/>
                  </a:lnTo>
                  <a:lnTo>
                    <a:pt x="134" y="132"/>
                  </a:lnTo>
                  <a:lnTo>
                    <a:pt x="124" y="136"/>
                  </a:lnTo>
                  <a:lnTo>
                    <a:pt x="108" y="138"/>
                  </a:lnTo>
                  <a:lnTo>
                    <a:pt x="96" y="138"/>
                  </a:lnTo>
                  <a:lnTo>
                    <a:pt x="86" y="138"/>
                  </a:lnTo>
                  <a:lnTo>
                    <a:pt x="72" y="134"/>
                  </a:lnTo>
                  <a:lnTo>
                    <a:pt x="56" y="128"/>
                  </a:lnTo>
                  <a:lnTo>
                    <a:pt x="42" y="120"/>
                  </a:lnTo>
                  <a:lnTo>
                    <a:pt x="28" y="108"/>
                  </a:lnTo>
                  <a:lnTo>
                    <a:pt x="22" y="100"/>
                  </a:lnTo>
                  <a:lnTo>
                    <a:pt x="16" y="90"/>
                  </a:lnTo>
                  <a:lnTo>
                    <a:pt x="10" y="80"/>
                  </a:lnTo>
                  <a:lnTo>
                    <a:pt x="6" y="68"/>
                  </a:lnTo>
                  <a:lnTo>
                    <a:pt x="2" y="56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93" name="Freeform 60"/>
            <p:cNvSpPr>
              <a:spLocks/>
            </p:cNvSpPr>
            <p:nvPr/>
          </p:nvSpPr>
          <p:spPr bwMode="auto">
            <a:xfrm>
              <a:off x="5088" y="2439"/>
              <a:ext cx="72" cy="54"/>
            </a:xfrm>
            <a:custGeom>
              <a:avLst/>
              <a:gdLst>
                <a:gd name="T0" fmla="*/ 72 w 72"/>
                <a:gd name="T1" fmla="*/ 0 h 54"/>
                <a:gd name="T2" fmla="*/ 54 w 72"/>
                <a:gd name="T3" fmla="*/ 18 h 54"/>
                <a:gd name="T4" fmla="*/ 54 w 72"/>
                <a:gd name="T5" fmla="*/ 18 h 54"/>
                <a:gd name="T6" fmla="*/ 46 w 72"/>
                <a:gd name="T7" fmla="*/ 18 h 54"/>
                <a:gd name="T8" fmla="*/ 40 w 72"/>
                <a:gd name="T9" fmla="*/ 18 h 54"/>
                <a:gd name="T10" fmla="*/ 32 w 72"/>
                <a:gd name="T11" fmla="*/ 20 h 54"/>
                <a:gd name="T12" fmla="*/ 24 w 72"/>
                <a:gd name="T13" fmla="*/ 26 h 54"/>
                <a:gd name="T14" fmla="*/ 14 w 72"/>
                <a:gd name="T15" fmla="*/ 32 h 54"/>
                <a:gd name="T16" fmla="*/ 6 w 72"/>
                <a:gd name="T17" fmla="*/ 42 h 54"/>
                <a:gd name="T18" fmla="*/ 0 w 72"/>
                <a:gd name="T19" fmla="*/ 54 h 54"/>
                <a:gd name="T20" fmla="*/ 0 w 72"/>
                <a:gd name="T21" fmla="*/ 54 h 54"/>
                <a:gd name="T22" fmla="*/ 2 w 72"/>
                <a:gd name="T23" fmla="*/ 46 h 54"/>
                <a:gd name="T24" fmla="*/ 4 w 72"/>
                <a:gd name="T25" fmla="*/ 36 h 54"/>
                <a:gd name="T26" fmla="*/ 8 w 72"/>
                <a:gd name="T27" fmla="*/ 26 h 54"/>
                <a:gd name="T28" fmla="*/ 16 w 72"/>
                <a:gd name="T29" fmla="*/ 14 h 54"/>
                <a:gd name="T30" fmla="*/ 22 w 72"/>
                <a:gd name="T31" fmla="*/ 10 h 54"/>
                <a:gd name="T32" fmla="*/ 30 w 72"/>
                <a:gd name="T33" fmla="*/ 6 h 54"/>
                <a:gd name="T34" fmla="*/ 38 w 72"/>
                <a:gd name="T35" fmla="*/ 2 h 54"/>
                <a:gd name="T36" fmla="*/ 48 w 72"/>
                <a:gd name="T37" fmla="*/ 0 h 54"/>
                <a:gd name="T38" fmla="*/ 58 w 72"/>
                <a:gd name="T39" fmla="*/ 0 h 54"/>
                <a:gd name="T40" fmla="*/ 72 w 72"/>
                <a:gd name="T41" fmla="*/ 0 h 54"/>
                <a:gd name="T42" fmla="*/ 72 w 72"/>
                <a:gd name="T43" fmla="*/ 0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54"/>
                <a:gd name="T68" fmla="*/ 72 w 72"/>
                <a:gd name="T69" fmla="*/ 54 h 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54">
                  <a:moveTo>
                    <a:pt x="72" y="0"/>
                  </a:moveTo>
                  <a:lnTo>
                    <a:pt x="54" y="18"/>
                  </a:lnTo>
                  <a:lnTo>
                    <a:pt x="46" y="18"/>
                  </a:lnTo>
                  <a:lnTo>
                    <a:pt x="40" y="18"/>
                  </a:lnTo>
                  <a:lnTo>
                    <a:pt x="32" y="20"/>
                  </a:lnTo>
                  <a:lnTo>
                    <a:pt x="24" y="26"/>
                  </a:lnTo>
                  <a:lnTo>
                    <a:pt x="14" y="32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36"/>
                  </a:lnTo>
                  <a:lnTo>
                    <a:pt x="8" y="26"/>
                  </a:lnTo>
                  <a:lnTo>
                    <a:pt x="16" y="14"/>
                  </a:lnTo>
                  <a:lnTo>
                    <a:pt x="22" y="10"/>
                  </a:lnTo>
                  <a:lnTo>
                    <a:pt x="30" y="6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C9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94" name="Freeform 61"/>
            <p:cNvSpPr>
              <a:spLocks/>
            </p:cNvSpPr>
            <p:nvPr/>
          </p:nvSpPr>
          <p:spPr bwMode="auto">
            <a:xfrm>
              <a:off x="5238" y="2527"/>
              <a:ext cx="290" cy="336"/>
            </a:xfrm>
            <a:custGeom>
              <a:avLst/>
              <a:gdLst>
                <a:gd name="T0" fmla="*/ 258 w 290"/>
                <a:gd name="T1" fmla="*/ 94 h 336"/>
                <a:gd name="T2" fmla="*/ 258 w 290"/>
                <a:gd name="T3" fmla="*/ 94 h 336"/>
                <a:gd name="T4" fmla="*/ 268 w 290"/>
                <a:gd name="T5" fmla="*/ 102 h 336"/>
                <a:gd name="T6" fmla="*/ 276 w 290"/>
                <a:gd name="T7" fmla="*/ 112 h 336"/>
                <a:gd name="T8" fmla="*/ 284 w 290"/>
                <a:gd name="T9" fmla="*/ 122 h 336"/>
                <a:gd name="T10" fmla="*/ 288 w 290"/>
                <a:gd name="T11" fmla="*/ 134 h 336"/>
                <a:gd name="T12" fmla="*/ 290 w 290"/>
                <a:gd name="T13" fmla="*/ 146 h 336"/>
                <a:gd name="T14" fmla="*/ 288 w 290"/>
                <a:gd name="T15" fmla="*/ 158 h 336"/>
                <a:gd name="T16" fmla="*/ 286 w 290"/>
                <a:gd name="T17" fmla="*/ 170 h 336"/>
                <a:gd name="T18" fmla="*/ 280 w 290"/>
                <a:gd name="T19" fmla="*/ 182 h 336"/>
                <a:gd name="T20" fmla="*/ 248 w 290"/>
                <a:gd name="T21" fmla="*/ 274 h 336"/>
                <a:gd name="T22" fmla="*/ 248 w 290"/>
                <a:gd name="T23" fmla="*/ 274 h 336"/>
                <a:gd name="T24" fmla="*/ 238 w 290"/>
                <a:gd name="T25" fmla="*/ 286 h 336"/>
                <a:gd name="T26" fmla="*/ 224 w 290"/>
                <a:gd name="T27" fmla="*/ 300 h 336"/>
                <a:gd name="T28" fmla="*/ 206 w 290"/>
                <a:gd name="T29" fmla="*/ 310 h 336"/>
                <a:gd name="T30" fmla="*/ 186 w 290"/>
                <a:gd name="T31" fmla="*/ 322 h 336"/>
                <a:gd name="T32" fmla="*/ 166 w 290"/>
                <a:gd name="T33" fmla="*/ 330 h 336"/>
                <a:gd name="T34" fmla="*/ 148 w 290"/>
                <a:gd name="T35" fmla="*/ 334 h 336"/>
                <a:gd name="T36" fmla="*/ 130 w 290"/>
                <a:gd name="T37" fmla="*/ 336 h 336"/>
                <a:gd name="T38" fmla="*/ 124 w 290"/>
                <a:gd name="T39" fmla="*/ 334 h 336"/>
                <a:gd name="T40" fmla="*/ 116 w 290"/>
                <a:gd name="T41" fmla="*/ 332 h 336"/>
                <a:gd name="T42" fmla="*/ 32 w 290"/>
                <a:gd name="T43" fmla="*/ 282 h 336"/>
                <a:gd name="T44" fmla="*/ 32 w 290"/>
                <a:gd name="T45" fmla="*/ 282 h 336"/>
                <a:gd name="T46" fmla="*/ 22 w 290"/>
                <a:gd name="T47" fmla="*/ 274 h 336"/>
                <a:gd name="T48" fmla="*/ 14 w 290"/>
                <a:gd name="T49" fmla="*/ 264 h 336"/>
                <a:gd name="T50" fmla="*/ 6 w 290"/>
                <a:gd name="T51" fmla="*/ 254 h 336"/>
                <a:gd name="T52" fmla="*/ 2 w 290"/>
                <a:gd name="T53" fmla="*/ 242 h 336"/>
                <a:gd name="T54" fmla="*/ 0 w 290"/>
                <a:gd name="T55" fmla="*/ 230 h 336"/>
                <a:gd name="T56" fmla="*/ 0 w 290"/>
                <a:gd name="T57" fmla="*/ 216 h 336"/>
                <a:gd name="T58" fmla="*/ 4 w 290"/>
                <a:gd name="T59" fmla="*/ 204 h 336"/>
                <a:gd name="T60" fmla="*/ 10 w 290"/>
                <a:gd name="T61" fmla="*/ 192 h 336"/>
                <a:gd name="T62" fmla="*/ 84 w 290"/>
                <a:gd name="T63" fmla="*/ 66 h 336"/>
                <a:gd name="T64" fmla="*/ 84 w 290"/>
                <a:gd name="T65" fmla="*/ 66 h 336"/>
                <a:gd name="T66" fmla="*/ 94 w 290"/>
                <a:gd name="T67" fmla="*/ 54 h 336"/>
                <a:gd name="T68" fmla="*/ 104 w 290"/>
                <a:gd name="T69" fmla="*/ 42 h 336"/>
                <a:gd name="T70" fmla="*/ 120 w 290"/>
                <a:gd name="T71" fmla="*/ 28 h 336"/>
                <a:gd name="T72" fmla="*/ 134 w 290"/>
                <a:gd name="T73" fmla="*/ 18 h 336"/>
                <a:gd name="T74" fmla="*/ 150 w 290"/>
                <a:gd name="T75" fmla="*/ 8 h 336"/>
                <a:gd name="T76" fmla="*/ 166 w 290"/>
                <a:gd name="T77" fmla="*/ 2 h 336"/>
                <a:gd name="T78" fmla="*/ 182 w 290"/>
                <a:gd name="T79" fmla="*/ 0 h 336"/>
                <a:gd name="T80" fmla="*/ 188 w 290"/>
                <a:gd name="T81" fmla="*/ 2 h 336"/>
                <a:gd name="T82" fmla="*/ 194 w 290"/>
                <a:gd name="T83" fmla="*/ 4 h 336"/>
                <a:gd name="T84" fmla="*/ 258 w 290"/>
                <a:gd name="T85" fmla="*/ 94 h 3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0"/>
                <a:gd name="T130" fmla="*/ 0 h 336"/>
                <a:gd name="T131" fmla="*/ 290 w 290"/>
                <a:gd name="T132" fmla="*/ 336 h 3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0" h="336">
                  <a:moveTo>
                    <a:pt x="258" y="94"/>
                  </a:moveTo>
                  <a:lnTo>
                    <a:pt x="258" y="94"/>
                  </a:lnTo>
                  <a:lnTo>
                    <a:pt x="268" y="102"/>
                  </a:lnTo>
                  <a:lnTo>
                    <a:pt x="276" y="112"/>
                  </a:lnTo>
                  <a:lnTo>
                    <a:pt x="284" y="122"/>
                  </a:lnTo>
                  <a:lnTo>
                    <a:pt x="288" y="134"/>
                  </a:lnTo>
                  <a:lnTo>
                    <a:pt x="290" y="146"/>
                  </a:lnTo>
                  <a:lnTo>
                    <a:pt x="288" y="158"/>
                  </a:lnTo>
                  <a:lnTo>
                    <a:pt x="286" y="170"/>
                  </a:lnTo>
                  <a:lnTo>
                    <a:pt x="280" y="182"/>
                  </a:lnTo>
                  <a:lnTo>
                    <a:pt x="248" y="274"/>
                  </a:lnTo>
                  <a:lnTo>
                    <a:pt x="238" y="286"/>
                  </a:lnTo>
                  <a:lnTo>
                    <a:pt x="224" y="300"/>
                  </a:lnTo>
                  <a:lnTo>
                    <a:pt x="206" y="310"/>
                  </a:lnTo>
                  <a:lnTo>
                    <a:pt x="186" y="322"/>
                  </a:lnTo>
                  <a:lnTo>
                    <a:pt x="166" y="330"/>
                  </a:lnTo>
                  <a:lnTo>
                    <a:pt x="148" y="334"/>
                  </a:lnTo>
                  <a:lnTo>
                    <a:pt x="130" y="336"/>
                  </a:lnTo>
                  <a:lnTo>
                    <a:pt x="124" y="334"/>
                  </a:lnTo>
                  <a:lnTo>
                    <a:pt x="116" y="332"/>
                  </a:lnTo>
                  <a:lnTo>
                    <a:pt x="32" y="282"/>
                  </a:lnTo>
                  <a:lnTo>
                    <a:pt x="22" y="274"/>
                  </a:lnTo>
                  <a:lnTo>
                    <a:pt x="14" y="264"/>
                  </a:lnTo>
                  <a:lnTo>
                    <a:pt x="6" y="254"/>
                  </a:lnTo>
                  <a:lnTo>
                    <a:pt x="2" y="242"/>
                  </a:lnTo>
                  <a:lnTo>
                    <a:pt x="0" y="230"/>
                  </a:lnTo>
                  <a:lnTo>
                    <a:pt x="0" y="216"/>
                  </a:lnTo>
                  <a:lnTo>
                    <a:pt x="4" y="204"/>
                  </a:lnTo>
                  <a:lnTo>
                    <a:pt x="10" y="192"/>
                  </a:lnTo>
                  <a:lnTo>
                    <a:pt x="84" y="66"/>
                  </a:lnTo>
                  <a:lnTo>
                    <a:pt x="94" y="54"/>
                  </a:lnTo>
                  <a:lnTo>
                    <a:pt x="104" y="42"/>
                  </a:lnTo>
                  <a:lnTo>
                    <a:pt x="120" y="28"/>
                  </a:lnTo>
                  <a:lnTo>
                    <a:pt x="134" y="18"/>
                  </a:lnTo>
                  <a:lnTo>
                    <a:pt x="150" y="8"/>
                  </a:lnTo>
                  <a:lnTo>
                    <a:pt x="166" y="2"/>
                  </a:lnTo>
                  <a:lnTo>
                    <a:pt x="182" y="0"/>
                  </a:lnTo>
                  <a:lnTo>
                    <a:pt x="188" y="2"/>
                  </a:lnTo>
                  <a:lnTo>
                    <a:pt x="194" y="4"/>
                  </a:lnTo>
                  <a:lnTo>
                    <a:pt x="258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95" name="Freeform 62"/>
            <p:cNvSpPr>
              <a:spLocks/>
            </p:cNvSpPr>
            <p:nvPr/>
          </p:nvSpPr>
          <p:spPr bwMode="auto">
            <a:xfrm>
              <a:off x="5316" y="2801"/>
              <a:ext cx="142" cy="38"/>
            </a:xfrm>
            <a:custGeom>
              <a:avLst/>
              <a:gdLst>
                <a:gd name="T0" fmla="*/ 86 w 142"/>
                <a:gd name="T1" fmla="*/ 6 h 38"/>
                <a:gd name="T2" fmla="*/ 86 w 142"/>
                <a:gd name="T3" fmla="*/ 6 h 38"/>
                <a:gd name="T4" fmla="*/ 70 w 142"/>
                <a:gd name="T5" fmla="*/ 2 h 38"/>
                <a:gd name="T6" fmla="*/ 50 w 142"/>
                <a:gd name="T7" fmla="*/ 0 h 38"/>
                <a:gd name="T8" fmla="*/ 26 w 142"/>
                <a:gd name="T9" fmla="*/ 2 h 38"/>
                <a:gd name="T10" fmla="*/ 14 w 142"/>
                <a:gd name="T11" fmla="*/ 4 h 38"/>
                <a:gd name="T12" fmla="*/ 0 w 142"/>
                <a:gd name="T13" fmla="*/ 8 h 38"/>
                <a:gd name="T14" fmla="*/ 46 w 142"/>
                <a:gd name="T15" fmla="*/ 34 h 38"/>
                <a:gd name="T16" fmla="*/ 46 w 142"/>
                <a:gd name="T17" fmla="*/ 34 h 38"/>
                <a:gd name="T18" fmla="*/ 54 w 142"/>
                <a:gd name="T19" fmla="*/ 38 h 38"/>
                <a:gd name="T20" fmla="*/ 66 w 142"/>
                <a:gd name="T21" fmla="*/ 38 h 38"/>
                <a:gd name="T22" fmla="*/ 78 w 142"/>
                <a:gd name="T23" fmla="*/ 36 h 38"/>
                <a:gd name="T24" fmla="*/ 90 w 142"/>
                <a:gd name="T25" fmla="*/ 32 h 38"/>
                <a:gd name="T26" fmla="*/ 104 w 142"/>
                <a:gd name="T27" fmla="*/ 26 h 38"/>
                <a:gd name="T28" fmla="*/ 118 w 142"/>
                <a:gd name="T29" fmla="*/ 20 h 38"/>
                <a:gd name="T30" fmla="*/ 130 w 142"/>
                <a:gd name="T31" fmla="*/ 12 h 38"/>
                <a:gd name="T32" fmla="*/ 142 w 142"/>
                <a:gd name="T33" fmla="*/ 4 h 38"/>
                <a:gd name="T34" fmla="*/ 142 w 142"/>
                <a:gd name="T35" fmla="*/ 4 h 38"/>
                <a:gd name="T36" fmla="*/ 130 w 142"/>
                <a:gd name="T37" fmla="*/ 4 h 38"/>
                <a:gd name="T38" fmla="*/ 116 w 142"/>
                <a:gd name="T39" fmla="*/ 6 h 38"/>
                <a:gd name="T40" fmla="*/ 102 w 142"/>
                <a:gd name="T41" fmla="*/ 8 h 38"/>
                <a:gd name="T42" fmla="*/ 86 w 142"/>
                <a:gd name="T43" fmla="*/ 6 h 38"/>
                <a:gd name="T44" fmla="*/ 86 w 142"/>
                <a:gd name="T45" fmla="*/ 6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2"/>
                <a:gd name="T70" fmla="*/ 0 h 38"/>
                <a:gd name="T71" fmla="*/ 142 w 142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2" h="38">
                  <a:moveTo>
                    <a:pt x="86" y="6"/>
                  </a:moveTo>
                  <a:lnTo>
                    <a:pt x="86" y="6"/>
                  </a:lnTo>
                  <a:lnTo>
                    <a:pt x="70" y="2"/>
                  </a:lnTo>
                  <a:lnTo>
                    <a:pt x="50" y="0"/>
                  </a:lnTo>
                  <a:lnTo>
                    <a:pt x="26" y="2"/>
                  </a:lnTo>
                  <a:lnTo>
                    <a:pt x="14" y="4"/>
                  </a:lnTo>
                  <a:lnTo>
                    <a:pt x="0" y="8"/>
                  </a:lnTo>
                  <a:lnTo>
                    <a:pt x="46" y="34"/>
                  </a:lnTo>
                  <a:lnTo>
                    <a:pt x="54" y="38"/>
                  </a:lnTo>
                  <a:lnTo>
                    <a:pt x="66" y="38"/>
                  </a:lnTo>
                  <a:lnTo>
                    <a:pt x="78" y="36"/>
                  </a:lnTo>
                  <a:lnTo>
                    <a:pt x="90" y="32"/>
                  </a:lnTo>
                  <a:lnTo>
                    <a:pt x="104" y="26"/>
                  </a:lnTo>
                  <a:lnTo>
                    <a:pt x="118" y="20"/>
                  </a:lnTo>
                  <a:lnTo>
                    <a:pt x="130" y="12"/>
                  </a:lnTo>
                  <a:lnTo>
                    <a:pt x="142" y="4"/>
                  </a:lnTo>
                  <a:lnTo>
                    <a:pt x="130" y="4"/>
                  </a:lnTo>
                  <a:lnTo>
                    <a:pt x="116" y="6"/>
                  </a:lnTo>
                  <a:lnTo>
                    <a:pt x="102" y="8"/>
                  </a:lnTo>
                  <a:lnTo>
                    <a:pt x="86" y="6"/>
                  </a:lnTo>
                  <a:close/>
                </a:path>
              </a:pathLst>
            </a:custGeom>
            <a:solidFill>
              <a:srgbClr val="F8E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96" name="Freeform 63"/>
            <p:cNvSpPr>
              <a:spLocks/>
            </p:cNvSpPr>
            <p:nvPr/>
          </p:nvSpPr>
          <p:spPr bwMode="auto">
            <a:xfrm>
              <a:off x="5316" y="2803"/>
              <a:ext cx="142" cy="36"/>
            </a:xfrm>
            <a:custGeom>
              <a:avLst/>
              <a:gdLst>
                <a:gd name="T0" fmla="*/ 86 w 142"/>
                <a:gd name="T1" fmla="*/ 4 h 36"/>
                <a:gd name="T2" fmla="*/ 86 w 142"/>
                <a:gd name="T3" fmla="*/ 4 h 36"/>
                <a:gd name="T4" fmla="*/ 70 w 142"/>
                <a:gd name="T5" fmla="*/ 0 h 36"/>
                <a:gd name="T6" fmla="*/ 50 w 142"/>
                <a:gd name="T7" fmla="*/ 0 h 36"/>
                <a:gd name="T8" fmla="*/ 26 w 142"/>
                <a:gd name="T9" fmla="*/ 0 h 36"/>
                <a:gd name="T10" fmla="*/ 0 w 142"/>
                <a:gd name="T11" fmla="*/ 6 h 36"/>
                <a:gd name="T12" fmla="*/ 46 w 142"/>
                <a:gd name="T13" fmla="*/ 32 h 36"/>
                <a:gd name="T14" fmla="*/ 46 w 142"/>
                <a:gd name="T15" fmla="*/ 32 h 36"/>
                <a:gd name="T16" fmla="*/ 54 w 142"/>
                <a:gd name="T17" fmla="*/ 36 h 36"/>
                <a:gd name="T18" fmla="*/ 66 w 142"/>
                <a:gd name="T19" fmla="*/ 36 h 36"/>
                <a:gd name="T20" fmla="*/ 78 w 142"/>
                <a:gd name="T21" fmla="*/ 34 h 36"/>
                <a:gd name="T22" fmla="*/ 90 w 142"/>
                <a:gd name="T23" fmla="*/ 30 h 36"/>
                <a:gd name="T24" fmla="*/ 104 w 142"/>
                <a:gd name="T25" fmla="*/ 24 h 36"/>
                <a:gd name="T26" fmla="*/ 118 w 142"/>
                <a:gd name="T27" fmla="*/ 18 h 36"/>
                <a:gd name="T28" fmla="*/ 130 w 142"/>
                <a:gd name="T29" fmla="*/ 10 h 36"/>
                <a:gd name="T30" fmla="*/ 142 w 142"/>
                <a:gd name="T31" fmla="*/ 2 h 36"/>
                <a:gd name="T32" fmla="*/ 142 w 142"/>
                <a:gd name="T33" fmla="*/ 2 h 36"/>
                <a:gd name="T34" fmla="*/ 116 w 142"/>
                <a:gd name="T35" fmla="*/ 6 h 36"/>
                <a:gd name="T36" fmla="*/ 100 w 142"/>
                <a:gd name="T37" fmla="*/ 6 h 36"/>
                <a:gd name="T38" fmla="*/ 86 w 142"/>
                <a:gd name="T39" fmla="*/ 4 h 36"/>
                <a:gd name="T40" fmla="*/ 86 w 142"/>
                <a:gd name="T41" fmla="*/ 4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2"/>
                <a:gd name="T64" fmla="*/ 0 h 36"/>
                <a:gd name="T65" fmla="*/ 142 w 142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2" h="36">
                  <a:moveTo>
                    <a:pt x="86" y="4"/>
                  </a:moveTo>
                  <a:lnTo>
                    <a:pt x="86" y="4"/>
                  </a:lnTo>
                  <a:lnTo>
                    <a:pt x="70" y="0"/>
                  </a:lnTo>
                  <a:lnTo>
                    <a:pt x="50" y="0"/>
                  </a:lnTo>
                  <a:lnTo>
                    <a:pt x="26" y="0"/>
                  </a:lnTo>
                  <a:lnTo>
                    <a:pt x="0" y="6"/>
                  </a:lnTo>
                  <a:lnTo>
                    <a:pt x="46" y="32"/>
                  </a:lnTo>
                  <a:lnTo>
                    <a:pt x="54" y="36"/>
                  </a:lnTo>
                  <a:lnTo>
                    <a:pt x="66" y="36"/>
                  </a:lnTo>
                  <a:lnTo>
                    <a:pt x="78" y="34"/>
                  </a:lnTo>
                  <a:lnTo>
                    <a:pt x="90" y="30"/>
                  </a:lnTo>
                  <a:lnTo>
                    <a:pt x="104" y="24"/>
                  </a:lnTo>
                  <a:lnTo>
                    <a:pt x="118" y="18"/>
                  </a:lnTo>
                  <a:lnTo>
                    <a:pt x="130" y="10"/>
                  </a:lnTo>
                  <a:lnTo>
                    <a:pt x="142" y="2"/>
                  </a:lnTo>
                  <a:lnTo>
                    <a:pt x="116" y="6"/>
                  </a:lnTo>
                  <a:lnTo>
                    <a:pt x="100" y="6"/>
                  </a:lnTo>
                  <a:lnTo>
                    <a:pt x="86" y="4"/>
                  </a:lnTo>
                  <a:close/>
                </a:path>
              </a:pathLst>
            </a:custGeom>
            <a:solidFill>
              <a:srgbClr val="08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97" name="Freeform 64"/>
            <p:cNvSpPr>
              <a:spLocks/>
            </p:cNvSpPr>
            <p:nvPr/>
          </p:nvSpPr>
          <p:spPr bwMode="auto">
            <a:xfrm>
              <a:off x="5262" y="2553"/>
              <a:ext cx="248" cy="256"/>
            </a:xfrm>
            <a:custGeom>
              <a:avLst/>
              <a:gdLst>
                <a:gd name="T0" fmla="*/ 220 w 248"/>
                <a:gd name="T1" fmla="*/ 80 h 256"/>
                <a:gd name="T2" fmla="*/ 166 w 248"/>
                <a:gd name="T3" fmla="*/ 2 h 256"/>
                <a:gd name="T4" fmla="*/ 166 w 248"/>
                <a:gd name="T5" fmla="*/ 2 h 256"/>
                <a:gd name="T6" fmla="*/ 160 w 248"/>
                <a:gd name="T7" fmla="*/ 0 h 256"/>
                <a:gd name="T8" fmla="*/ 156 w 248"/>
                <a:gd name="T9" fmla="*/ 0 h 256"/>
                <a:gd name="T10" fmla="*/ 142 w 248"/>
                <a:gd name="T11" fmla="*/ 0 h 256"/>
                <a:gd name="T12" fmla="*/ 128 w 248"/>
                <a:gd name="T13" fmla="*/ 6 h 256"/>
                <a:gd name="T14" fmla="*/ 114 w 248"/>
                <a:gd name="T15" fmla="*/ 14 h 256"/>
                <a:gd name="T16" fmla="*/ 102 w 248"/>
                <a:gd name="T17" fmla="*/ 24 h 256"/>
                <a:gd name="T18" fmla="*/ 90 w 248"/>
                <a:gd name="T19" fmla="*/ 34 h 256"/>
                <a:gd name="T20" fmla="*/ 80 w 248"/>
                <a:gd name="T21" fmla="*/ 46 h 256"/>
                <a:gd name="T22" fmla="*/ 72 w 248"/>
                <a:gd name="T23" fmla="*/ 56 h 256"/>
                <a:gd name="T24" fmla="*/ 8 w 248"/>
                <a:gd name="T25" fmla="*/ 164 h 256"/>
                <a:gd name="T26" fmla="*/ 8 w 248"/>
                <a:gd name="T27" fmla="*/ 164 h 256"/>
                <a:gd name="T28" fmla="*/ 2 w 248"/>
                <a:gd name="T29" fmla="*/ 174 h 256"/>
                <a:gd name="T30" fmla="*/ 0 w 248"/>
                <a:gd name="T31" fmla="*/ 184 h 256"/>
                <a:gd name="T32" fmla="*/ 0 w 248"/>
                <a:gd name="T33" fmla="*/ 196 h 256"/>
                <a:gd name="T34" fmla="*/ 2 w 248"/>
                <a:gd name="T35" fmla="*/ 206 h 256"/>
                <a:gd name="T36" fmla="*/ 6 w 248"/>
                <a:gd name="T37" fmla="*/ 216 h 256"/>
                <a:gd name="T38" fmla="*/ 10 w 248"/>
                <a:gd name="T39" fmla="*/ 224 h 256"/>
                <a:gd name="T40" fmla="*/ 18 w 248"/>
                <a:gd name="T41" fmla="*/ 234 h 256"/>
                <a:gd name="T42" fmla="*/ 28 w 248"/>
                <a:gd name="T43" fmla="*/ 240 h 256"/>
                <a:gd name="T44" fmla="*/ 54 w 248"/>
                <a:gd name="T45" fmla="*/ 256 h 256"/>
                <a:gd name="T46" fmla="*/ 54 w 248"/>
                <a:gd name="T47" fmla="*/ 256 h 256"/>
                <a:gd name="T48" fmla="*/ 80 w 248"/>
                <a:gd name="T49" fmla="*/ 250 h 256"/>
                <a:gd name="T50" fmla="*/ 104 w 248"/>
                <a:gd name="T51" fmla="*/ 250 h 256"/>
                <a:gd name="T52" fmla="*/ 124 w 248"/>
                <a:gd name="T53" fmla="*/ 250 h 256"/>
                <a:gd name="T54" fmla="*/ 140 w 248"/>
                <a:gd name="T55" fmla="*/ 254 h 256"/>
                <a:gd name="T56" fmla="*/ 140 w 248"/>
                <a:gd name="T57" fmla="*/ 254 h 256"/>
                <a:gd name="T58" fmla="*/ 154 w 248"/>
                <a:gd name="T59" fmla="*/ 256 h 256"/>
                <a:gd name="T60" fmla="*/ 170 w 248"/>
                <a:gd name="T61" fmla="*/ 256 h 256"/>
                <a:gd name="T62" fmla="*/ 196 w 248"/>
                <a:gd name="T63" fmla="*/ 252 h 256"/>
                <a:gd name="T64" fmla="*/ 196 w 248"/>
                <a:gd name="T65" fmla="*/ 252 h 256"/>
                <a:gd name="T66" fmla="*/ 204 w 248"/>
                <a:gd name="T67" fmla="*/ 242 h 256"/>
                <a:gd name="T68" fmla="*/ 212 w 248"/>
                <a:gd name="T69" fmla="*/ 234 h 256"/>
                <a:gd name="T70" fmla="*/ 240 w 248"/>
                <a:gd name="T71" fmla="*/ 156 h 256"/>
                <a:gd name="T72" fmla="*/ 240 w 248"/>
                <a:gd name="T73" fmla="*/ 156 h 256"/>
                <a:gd name="T74" fmla="*/ 244 w 248"/>
                <a:gd name="T75" fmla="*/ 146 h 256"/>
                <a:gd name="T76" fmla="*/ 246 w 248"/>
                <a:gd name="T77" fmla="*/ 134 h 256"/>
                <a:gd name="T78" fmla="*/ 248 w 248"/>
                <a:gd name="T79" fmla="*/ 124 h 256"/>
                <a:gd name="T80" fmla="*/ 246 w 248"/>
                <a:gd name="T81" fmla="*/ 114 h 256"/>
                <a:gd name="T82" fmla="*/ 242 w 248"/>
                <a:gd name="T83" fmla="*/ 104 h 256"/>
                <a:gd name="T84" fmla="*/ 236 w 248"/>
                <a:gd name="T85" fmla="*/ 94 h 256"/>
                <a:gd name="T86" fmla="*/ 230 w 248"/>
                <a:gd name="T87" fmla="*/ 86 h 256"/>
                <a:gd name="T88" fmla="*/ 220 w 248"/>
                <a:gd name="T89" fmla="*/ 80 h 256"/>
                <a:gd name="T90" fmla="*/ 220 w 248"/>
                <a:gd name="T91" fmla="*/ 80 h 2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8"/>
                <a:gd name="T139" fmla="*/ 0 h 256"/>
                <a:gd name="T140" fmla="*/ 248 w 248"/>
                <a:gd name="T141" fmla="*/ 256 h 2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8" h="256">
                  <a:moveTo>
                    <a:pt x="220" y="80"/>
                  </a:moveTo>
                  <a:lnTo>
                    <a:pt x="166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42" y="0"/>
                  </a:lnTo>
                  <a:lnTo>
                    <a:pt x="128" y="6"/>
                  </a:lnTo>
                  <a:lnTo>
                    <a:pt x="114" y="14"/>
                  </a:lnTo>
                  <a:lnTo>
                    <a:pt x="102" y="24"/>
                  </a:lnTo>
                  <a:lnTo>
                    <a:pt x="90" y="34"/>
                  </a:lnTo>
                  <a:lnTo>
                    <a:pt x="80" y="46"/>
                  </a:lnTo>
                  <a:lnTo>
                    <a:pt x="72" y="56"/>
                  </a:lnTo>
                  <a:lnTo>
                    <a:pt x="8" y="164"/>
                  </a:lnTo>
                  <a:lnTo>
                    <a:pt x="2" y="174"/>
                  </a:lnTo>
                  <a:lnTo>
                    <a:pt x="0" y="184"/>
                  </a:lnTo>
                  <a:lnTo>
                    <a:pt x="0" y="196"/>
                  </a:lnTo>
                  <a:lnTo>
                    <a:pt x="2" y="206"/>
                  </a:lnTo>
                  <a:lnTo>
                    <a:pt x="6" y="216"/>
                  </a:lnTo>
                  <a:lnTo>
                    <a:pt x="10" y="224"/>
                  </a:lnTo>
                  <a:lnTo>
                    <a:pt x="18" y="234"/>
                  </a:lnTo>
                  <a:lnTo>
                    <a:pt x="28" y="240"/>
                  </a:lnTo>
                  <a:lnTo>
                    <a:pt x="54" y="256"/>
                  </a:lnTo>
                  <a:lnTo>
                    <a:pt x="80" y="250"/>
                  </a:lnTo>
                  <a:lnTo>
                    <a:pt x="104" y="250"/>
                  </a:lnTo>
                  <a:lnTo>
                    <a:pt x="124" y="250"/>
                  </a:lnTo>
                  <a:lnTo>
                    <a:pt x="140" y="254"/>
                  </a:lnTo>
                  <a:lnTo>
                    <a:pt x="154" y="256"/>
                  </a:lnTo>
                  <a:lnTo>
                    <a:pt x="170" y="256"/>
                  </a:lnTo>
                  <a:lnTo>
                    <a:pt x="196" y="252"/>
                  </a:lnTo>
                  <a:lnTo>
                    <a:pt x="204" y="242"/>
                  </a:lnTo>
                  <a:lnTo>
                    <a:pt x="212" y="234"/>
                  </a:lnTo>
                  <a:lnTo>
                    <a:pt x="240" y="156"/>
                  </a:lnTo>
                  <a:lnTo>
                    <a:pt x="244" y="146"/>
                  </a:lnTo>
                  <a:lnTo>
                    <a:pt x="246" y="134"/>
                  </a:lnTo>
                  <a:lnTo>
                    <a:pt x="248" y="124"/>
                  </a:lnTo>
                  <a:lnTo>
                    <a:pt x="246" y="114"/>
                  </a:lnTo>
                  <a:lnTo>
                    <a:pt x="242" y="104"/>
                  </a:lnTo>
                  <a:lnTo>
                    <a:pt x="236" y="94"/>
                  </a:lnTo>
                  <a:lnTo>
                    <a:pt x="230" y="86"/>
                  </a:lnTo>
                  <a:lnTo>
                    <a:pt x="220" y="80"/>
                  </a:lnTo>
                  <a:close/>
                </a:path>
              </a:pathLst>
            </a:custGeom>
            <a:solidFill>
              <a:srgbClr val="589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98" name="Freeform 65"/>
            <p:cNvSpPr>
              <a:spLocks/>
            </p:cNvSpPr>
            <p:nvPr/>
          </p:nvSpPr>
          <p:spPr bwMode="auto">
            <a:xfrm>
              <a:off x="5290" y="2529"/>
              <a:ext cx="280" cy="300"/>
            </a:xfrm>
            <a:custGeom>
              <a:avLst/>
              <a:gdLst>
                <a:gd name="T0" fmla="*/ 248 w 280"/>
                <a:gd name="T1" fmla="*/ 58 h 300"/>
                <a:gd name="T2" fmla="*/ 248 w 280"/>
                <a:gd name="T3" fmla="*/ 58 h 300"/>
                <a:gd name="T4" fmla="*/ 260 w 280"/>
                <a:gd name="T5" fmla="*/ 68 h 300"/>
                <a:gd name="T6" fmla="*/ 270 w 280"/>
                <a:gd name="T7" fmla="*/ 80 h 300"/>
                <a:gd name="T8" fmla="*/ 276 w 280"/>
                <a:gd name="T9" fmla="*/ 94 h 300"/>
                <a:gd name="T10" fmla="*/ 280 w 280"/>
                <a:gd name="T11" fmla="*/ 110 h 300"/>
                <a:gd name="T12" fmla="*/ 280 w 280"/>
                <a:gd name="T13" fmla="*/ 110 h 300"/>
                <a:gd name="T14" fmla="*/ 280 w 280"/>
                <a:gd name="T15" fmla="*/ 120 h 300"/>
                <a:gd name="T16" fmla="*/ 280 w 280"/>
                <a:gd name="T17" fmla="*/ 120 h 300"/>
                <a:gd name="T18" fmla="*/ 276 w 280"/>
                <a:gd name="T19" fmla="*/ 134 h 300"/>
                <a:gd name="T20" fmla="*/ 270 w 280"/>
                <a:gd name="T21" fmla="*/ 146 h 300"/>
                <a:gd name="T22" fmla="*/ 196 w 280"/>
                <a:gd name="T23" fmla="*/ 272 h 300"/>
                <a:gd name="T24" fmla="*/ 196 w 280"/>
                <a:gd name="T25" fmla="*/ 272 h 300"/>
                <a:gd name="T26" fmla="*/ 188 w 280"/>
                <a:gd name="T27" fmla="*/ 282 h 300"/>
                <a:gd name="T28" fmla="*/ 178 w 280"/>
                <a:gd name="T29" fmla="*/ 290 h 300"/>
                <a:gd name="T30" fmla="*/ 170 w 280"/>
                <a:gd name="T31" fmla="*/ 296 h 300"/>
                <a:gd name="T32" fmla="*/ 158 w 280"/>
                <a:gd name="T33" fmla="*/ 298 h 300"/>
                <a:gd name="T34" fmla="*/ 148 w 280"/>
                <a:gd name="T35" fmla="*/ 300 h 300"/>
                <a:gd name="T36" fmla="*/ 136 w 280"/>
                <a:gd name="T37" fmla="*/ 298 h 300"/>
                <a:gd name="T38" fmla="*/ 124 w 280"/>
                <a:gd name="T39" fmla="*/ 294 h 300"/>
                <a:gd name="T40" fmla="*/ 112 w 280"/>
                <a:gd name="T41" fmla="*/ 288 h 300"/>
                <a:gd name="T42" fmla="*/ 32 w 280"/>
                <a:gd name="T43" fmla="*/ 240 h 300"/>
                <a:gd name="T44" fmla="*/ 32 w 280"/>
                <a:gd name="T45" fmla="*/ 240 h 300"/>
                <a:gd name="T46" fmla="*/ 22 w 280"/>
                <a:gd name="T47" fmla="*/ 232 h 300"/>
                <a:gd name="T48" fmla="*/ 12 w 280"/>
                <a:gd name="T49" fmla="*/ 224 h 300"/>
                <a:gd name="T50" fmla="*/ 6 w 280"/>
                <a:gd name="T51" fmla="*/ 212 h 300"/>
                <a:gd name="T52" fmla="*/ 2 w 280"/>
                <a:gd name="T53" fmla="*/ 202 h 300"/>
                <a:gd name="T54" fmla="*/ 0 w 280"/>
                <a:gd name="T55" fmla="*/ 190 h 300"/>
                <a:gd name="T56" fmla="*/ 2 w 280"/>
                <a:gd name="T57" fmla="*/ 178 h 300"/>
                <a:gd name="T58" fmla="*/ 4 w 280"/>
                <a:gd name="T59" fmla="*/ 166 h 300"/>
                <a:gd name="T60" fmla="*/ 10 w 280"/>
                <a:gd name="T61" fmla="*/ 154 h 300"/>
                <a:gd name="T62" fmla="*/ 82 w 280"/>
                <a:gd name="T63" fmla="*/ 32 h 300"/>
                <a:gd name="T64" fmla="*/ 82 w 280"/>
                <a:gd name="T65" fmla="*/ 32 h 300"/>
                <a:gd name="T66" fmla="*/ 88 w 280"/>
                <a:gd name="T67" fmla="*/ 22 h 300"/>
                <a:gd name="T68" fmla="*/ 98 w 280"/>
                <a:gd name="T69" fmla="*/ 14 h 300"/>
                <a:gd name="T70" fmla="*/ 106 w 280"/>
                <a:gd name="T71" fmla="*/ 6 h 300"/>
                <a:gd name="T72" fmla="*/ 118 w 280"/>
                <a:gd name="T73" fmla="*/ 2 h 300"/>
                <a:gd name="T74" fmla="*/ 128 w 280"/>
                <a:gd name="T75" fmla="*/ 0 h 300"/>
                <a:gd name="T76" fmla="*/ 140 w 280"/>
                <a:gd name="T77" fmla="*/ 0 h 300"/>
                <a:gd name="T78" fmla="*/ 152 w 280"/>
                <a:gd name="T79" fmla="*/ 2 h 300"/>
                <a:gd name="T80" fmla="*/ 162 w 280"/>
                <a:gd name="T81" fmla="*/ 8 h 300"/>
                <a:gd name="T82" fmla="*/ 248 w 280"/>
                <a:gd name="T83" fmla="*/ 58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0"/>
                <a:gd name="T127" fmla="*/ 0 h 300"/>
                <a:gd name="T128" fmla="*/ 280 w 280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0" h="300">
                  <a:moveTo>
                    <a:pt x="248" y="58"/>
                  </a:moveTo>
                  <a:lnTo>
                    <a:pt x="248" y="58"/>
                  </a:lnTo>
                  <a:lnTo>
                    <a:pt x="260" y="68"/>
                  </a:lnTo>
                  <a:lnTo>
                    <a:pt x="270" y="80"/>
                  </a:lnTo>
                  <a:lnTo>
                    <a:pt x="276" y="94"/>
                  </a:lnTo>
                  <a:lnTo>
                    <a:pt x="280" y="110"/>
                  </a:lnTo>
                  <a:lnTo>
                    <a:pt x="280" y="120"/>
                  </a:lnTo>
                  <a:lnTo>
                    <a:pt x="276" y="134"/>
                  </a:lnTo>
                  <a:lnTo>
                    <a:pt x="270" y="146"/>
                  </a:lnTo>
                  <a:lnTo>
                    <a:pt x="196" y="272"/>
                  </a:lnTo>
                  <a:lnTo>
                    <a:pt x="188" y="282"/>
                  </a:lnTo>
                  <a:lnTo>
                    <a:pt x="178" y="290"/>
                  </a:lnTo>
                  <a:lnTo>
                    <a:pt x="170" y="296"/>
                  </a:lnTo>
                  <a:lnTo>
                    <a:pt x="158" y="298"/>
                  </a:lnTo>
                  <a:lnTo>
                    <a:pt x="148" y="300"/>
                  </a:lnTo>
                  <a:lnTo>
                    <a:pt x="136" y="298"/>
                  </a:lnTo>
                  <a:lnTo>
                    <a:pt x="124" y="294"/>
                  </a:lnTo>
                  <a:lnTo>
                    <a:pt x="112" y="288"/>
                  </a:lnTo>
                  <a:lnTo>
                    <a:pt x="32" y="240"/>
                  </a:lnTo>
                  <a:lnTo>
                    <a:pt x="22" y="232"/>
                  </a:lnTo>
                  <a:lnTo>
                    <a:pt x="12" y="224"/>
                  </a:lnTo>
                  <a:lnTo>
                    <a:pt x="6" y="212"/>
                  </a:lnTo>
                  <a:lnTo>
                    <a:pt x="2" y="202"/>
                  </a:lnTo>
                  <a:lnTo>
                    <a:pt x="0" y="190"/>
                  </a:lnTo>
                  <a:lnTo>
                    <a:pt x="2" y="178"/>
                  </a:lnTo>
                  <a:lnTo>
                    <a:pt x="4" y="166"/>
                  </a:lnTo>
                  <a:lnTo>
                    <a:pt x="10" y="154"/>
                  </a:lnTo>
                  <a:lnTo>
                    <a:pt x="82" y="32"/>
                  </a:lnTo>
                  <a:lnTo>
                    <a:pt x="88" y="22"/>
                  </a:lnTo>
                  <a:lnTo>
                    <a:pt x="98" y="14"/>
                  </a:lnTo>
                  <a:lnTo>
                    <a:pt x="106" y="6"/>
                  </a:lnTo>
                  <a:lnTo>
                    <a:pt x="118" y="2"/>
                  </a:lnTo>
                  <a:lnTo>
                    <a:pt x="128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2" y="8"/>
                  </a:lnTo>
                  <a:lnTo>
                    <a:pt x="24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99" name="Freeform 66"/>
            <p:cNvSpPr>
              <a:spLocks/>
            </p:cNvSpPr>
            <p:nvPr/>
          </p:nvSpPr>
          <p:spPr bwMode="auto">
            <a:xfrm>
              <a:off x="5306" y="2555"/>
              <a:ext cx="238" cy="252"/>
            </a:xfrm>
            <a:custGeom>
              <a:avLst/>
              <a:gdLst>
                <a:gd name="T0" fmla="*/ 212 w 238"/>
                <a:gd name="T1" fmla="*/ 48 h 252"/>
                <a:gd name="T2" fmla="*/ 212 w 238"/>
                <a:gd name="T3" fmla="*/ 48 h 252"/>
                <a:gd name="T4" fmla="*/ 220 w 238"/>
                <a:gd name="T5" fmla="*/ 54 h 252"/>
                <a:gd name="T6" fmla="*/ 228 w 238"/>
                <a:gd name="T7" fmla="*/ 62 h 252"/>
                <a:gd name="T8" fmla="*/ 232 w 238"/>
                <a:gd name="T9" fmla="*/ 72 h 252"/>
                <a:gd name="T10" fmla="*/ 236 w 238"/>
                <a:gd name="T11" fmla="*/ 80 h 252"/>
                <a:gd name="T12" fmla="*/ 238 w 238"/>
                <a:gd name="T13" fmla="*/ 92 h 252"/>
                <a:gd name="T14" fmla="*/ 238 w 238"/>
                <a:gd name="T15" fmla="*/ 102 h 252"/>
                <a:gd name="T16" fmla="*/ 234 w 238"/>
                <a:gd name="T17" fmla="*/ 112 h 252"/>
                <a:gd name="T18" fmla="*/ 230 w 238"/>
                <a:gd name="T19" fmla="*/ 122 h 252"/>
                <a:gd name="T20" fmla="*/ 168 w 238"/>
                <a:gd name="T21" fmla="*/ 226 h 252"/>
                <a:gd name="T22" fmla="*/ 168 w 238"/>
                <a:gd name="T23" fmla="*/ 226 h 252"/>
                <a:gd name="T24" fmla="*/ 162 w 238"/>
                <a:gd name="T25" fmla="*/ 234 h 252"/>
                <a:gd name="T26" fmla="*/ 154 w 238"/>
                <a:gd name="T27" fmla="*/ 242 h 252"/>
                <a:gd name="T28" fmla="*/ 146 w 238"/>
                <a:gd name="T29" fmla="*/ 246 h 252"/>
                <a:gd name="T30" fmla="*/ 136 w 238"/>
                <a:gd name="T31" fmla="*/ 250 h 252"/>
                <a:gd name="T32" fmla="*/ 126 w 238"/>
                <a:gd name="T33" fmla="*/ 252 h 252"/>
                <a:gd name="T34" fmla="*/ 116 w 238"/>
                <a:gd name="T35" fmla="*/ 250 h 252"/>
                <a:gd name="T36" fmla="*/ 106 w 238"/>
                <a:gd name="T37" fmla="*/ 248 h 252"/>
                <a:gd name="T38" fmla="*/ 96 w 238"/>
                <a:gd name="T39" fmla="*/ 244 h 252"/>
                <a:gd name="T40" fmla="*/ 26 w 238"/>
                <a:gd name="T41" fmla="*/ 202 h 252"/>
                <a:gd name="T42" fmla="*/ 26 w 238"/>
                <a:gd name="T43" fmla="*/ 202 h 252"/>
                <a:gd name="T44" fmla="*/ 18 w 238"/>
                <a:gd name="T45" fmla="*/ 196 h 252"/>
                <a:gd name="T46" fmla="*/ 10 w 238"/>
                <a:gd name="T47" fmla="*/ 188 h 252"/>
                <a:gd name="T48" fmla="*/ 4 w 238"/>
                <a:gd name="T49" fmla="*/ 180 h 252"/>
                <a:gd name="T50" fmla="*/ 2 w 238"/>
                <a:gd name="T51" fmla="*/ 170 h 252"/>
                <a:gd name="T52" fmla="*/ 0 w 238"/>
                <a:gd name="T53" fmla="*/ 160 h 252"/>
                <a:gd name="T54" fmla="*/ 0 w 238"/>
                <a:gd name="T55" fmla="*/ 150 h 252"/>
                <a:gd name="T56" fmla="*/ 2 w 238"/>
                <a:gd name="T57" fmla="*/ 140 h 252"/>
                <a:gd name="T58" fmla="*/ 8 w 238"/>
                <a:gd name="T59" fmla="*/ 130 h 252"/>
                <a:gd name="T60" fmla="*/ 68 w 238"/>
                <a:gd name="T61" fmla="*/ 26 h 252"/>
                <a:gd name="T62" fmla="*/ 68 w 238"/>
                <a:gd name="T63" fmla="*/ 26 h 252"/>
                <a:gd name="T64" fmla="*/ 76 w 238"/>
                <a:gd name="T65" fmla="*/ 16 h 252"/>
                <a:gd name="T66" fmla="*/ 84 w 238"/>
                <a:gd name="T67" fmla="*/ 10 h 252"/>
                <a:gd name="T68" fmla="*/ 92 w 238"/>
                <a:gd name="T69" fmla="*/ 4 h 252"/>
                <a:gd name="T70" fmla="*/ 102 w 238"/>
                <a:gd name="T71" fmla="*/ 2 h 252"/>
                <a:gd name="T72" fmla="*/ 112 w 238"/>
                <a:gd name="T73" fmla="*/ 0 h 252"/>
                <a:gd name="T74" fmla="*/ 122 w 238"/>
                <a:gd name="T75" fmla="*/ 0 h 252"/>
                <a:gd name="T76" fmla="*/ 132 w 238"/>
                <a:gd name="T77" fmla="*/ 2 h 252"/>
                <a:gd name="T78" fmla="*/ 142 w 238"/>
                <a:gd name="T79" fmla="*/ 6 h 252"/>
                <a:gd name="T80" fmla="*/ 212 w 238"/>
                <a:gd name="T81" fmla="*/ 48 h 2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8"/>
                <a:gd name="T124" fmla="*/ 0 h 252"/>
                <a:gd name="T125" fmla="*/ 238 w 238"/>
                <a:gd name="T126" fmla="*/ 252 h 2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8" h="252">
                  <a:moveTo>
                    <a:pt x="212" y="48"/>
                  </a:moveTo>
                  <a:lnTo>
                    <a:pt x="212" y="48"/>
                  </a:lnTo>
                  <a:lnTo>
                    <a:pt x="220" y="54"/>
                  </a:lnTo>
                  <a:lnTo>
                    <a:pt x="228" y="62"/>
                  </a:lnTo>
                  <a:lnTo>
                    <a:pt x="232" y="72"/>
                  </a:lnTo>
                  <a:lnTo>
                    <a:pt x="236" y="80"/>
                  </a:lnTo>
                  <a:lnTo>
                    <a:pt x="238" y="92"/>
                  </a:lnTo>
                  <a:lnTo>
                    <a:pt x="238" y="102"/>
                  </a:lnTo>
                  <a:lnTo>
                    <a:pt x="234" y="112"/>
                  </a:lnTo>
                  <a:lnTo>
                    <a:pt x="230" y="122"/>
                  </a:lnTo>
                  <a:lnTo>
                    <a:pt x="168" y="226"/>
                  </a:lnTo>
                  <a:lnTo>
                    <a:pt x="162" y="234"/>
                  </a:lnTo>
                  <a:lnTo>
                    <a:pt x="154" y="242"/>
                  </a:lnTo>
                  <a:lnTo>
                    <a:pt x="146" y="246"/>
                  </a:lnTo>
                  <a:lnTo>
                    <a:pt x="136" y="250"/>
                  </a:lnTo>
                  <a:lnTo>
                    <a:pt x="126" y="252"/>
                  </a:lnTo>
                  <a:lnTo>
                    <a:pt x="116" y="250"/>
                  </a:lnTo>
                  <a:lnTo>
                    <a:pt x="106" y="248"/>
                  </a:lnTo>
                  <a:lnTo>
                    <a:pt x="96" y="244"/>
                  </a:lnTo>
                  <a:lnTo>
                    <a:pt x="26" y="202"/>
                  </a:lnTo>
                  <a:lnTo>
                    <a:pt x="18" y="196"/>
                  </a:lnTo>
                  <a:lnTo>
                    <a:pt x="10" y="188"/>
                  </a:lnTo>
                  <a:lnTo>
                    <a:pt x="4" y="180"/>
                  </a:lnTo>
                  <a:lnTo>
                    <a:pt x="2" y="170"/>
                  </a:lnTo>
                  <a:lnTo>
                    <a:pt x="0" y="160"/>
                  </a:lnTo>
                  <a:lnTo>
                    <a:pt x="0" y="150"/>
                  </a:lnTo>
                  <a:lnTo>
                    <a:pt x="2" y="140"/>
                  </a:lnTo>
                  <a:lnTo>
                    <a:pt x="8" y="130"/>
                  </a:lnTo>
                  <a:lnTo>
                    <a:pt x="68" y="26"/>
                  </a:lnTo>
                  <a:lnTo>
                    <a:pt x="76" y="16"/>
                  </a:lnTo>
                  <a:lnTo>
                    <a:pt x="84" y="10"/>
                  </a:lnTo>
                  <a:lnTo>
                    <a:pt x="92" y="4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32" y="2"/>
                  </a:lnTo>
                  <a:lnTo>
                    <a:pt x="142" y="6"/>
                  </a:lnTo>
                  <a:lnTo>
                    <a:pt x="212" y="48"/>
                  </a:lnTo>
                  <a:close/>
                </a:path>
              </a:pathLst>
            </a:custGeom>
            <a:solidFill>
              <a:srgbClr val="08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00" name="Freeform 67"/>
            <p:cNvSpPr>
              <a:spLocks/>
            </p:cNvSpPr>
            <p:nvPr/>
          </p:nvSpPr>
          <p:spPr bwMode="auto">
            <a:xfrm>
              <a:off x="5340" y="2587"/>
              <a:ext cx="172" cy="182"/>
            </a:xfrm>
            <a:custGeom>
              <a:avLst/>
              <a:gdLst>
                <a:gd name="T0" fmla="*/ 154 w 172"/>
                <a:gd name="T1" fmla="*/ 34 h 182"/>
                <a:gd name="T2" fmla="*/ 154 w 172"/>
                <a:gd name="T3" fmla="*/ 34 h 182"/>
                <a:gd name="T4" fmla="*/ 160 w 172"/>
                <a:gd name="T5" fmla="*/ 40 h 182"/>
                <a:gd name="T6" fmla="*/ 166 w 172"/>
                <a:gd name="T7" fmla="*/ 44 h 182"/>
                <a:gd name="T8" fmla="*/ 168 w 172"/>
                <a:gd name="T9" fmla="*/ 52 h 182"/>
                <a:gd name="T10" fmla="*/ 172 w 172"/>
                <a:gd name="T11" fmla="*/ 58 h 182"/>
                <a:gd name="T12" fmla="*/ 172 w 172"/>
                <a:gd name="T13" fmla="*/ 66 h 182"/>
                <a:gd name="T14" fmla="*/ 172 w 172"/>
                <a:gd name="T15" fmla="*/ 72 h 182"/>
                <a:gd name="T16" fmla="*/ 170 w 172"/>
                <a:gd name="T17" fmla="*/ 80 h 182"/>
                <a:gd name="T18" fmla="*/ 168 w 172"/>
                <a:gd name="T19" fmla="*/ 88 h 182"/>
                <a:gd name="T20" fmla="*/ 122 w 172"/>
                <a:gd name="T21" fmla="*/ 162 h 182"/>
                <a:gd name="T22" fmla="*/ 122 w 172"/>
                <a:gd name="T23" fmla="*/ 162 h 182"/>
                <a:gd name="T24" fmla="*/ 118 w 172"/>
                <a:gd name="T25" fmla="*/ 168 h 182"/>
                <a:gd name="T26" fmla="*/ 112 w 172"/>
                <a:gd name="T27" fmla="*/ 174 h 182"/>
                <a:gd name="T28" fmla="*/ 106 w 172"/>
                <a:gd name="T29" fmla="*/ 178 h 182"/>
                <a:gd name="T30" fmla="*/ 100 w 172"/>
                <a:gd name="T31" fmla="*/ 180 h 182"/>
                <a:gd name="T32" fmla="*/ 92 w 172"/>
                <a:gd name="T33" fmla="*/ 182 h 182"/>
                <a:gd name="T34" fmla="*/ 84 w 172"/>
                <a:gd name="T35" fmla="*/ 180 h 182"/>
                <a:gd name="T36" fmla="*/ 76 w 172"/>
                <a:gd name="T37" fmla="*/ 180 h 182"/>
                <a:gd name="T38" fmla="*/ 70 w 172"/>
                <a:gd name="T39" fmla="*/ 176 h 182"/>
                <a:gd name="T40" fmla="*/ 20 w 172"/>
                <a:gd name="T41" fmla="*/ 146 h 182"/>
                <a:gd name="T42" fmla="*/ 20 w 172"/>
                <a:gd name="T43" fmla="*/ 146 h 182"/>
                <a:gd name="T44" fmla="*/ 14 w 172"/>
                <a:gd name="T45" fmla="*/ 142 h 182"/>
                <a:gd name="T46" fmla="*/ 8 w 172"/>
                <a:gd name="T47" fmla="*/ 136 h 182"/>
                <a:gd name="T48" fmla="*/ 4 w 172"/>
                <a:gd name="T49" fmla="*/ 130 h 182"/>
                <a:gd name="T50" fmla="*/ 2 w 172"/>
                <a:gd name="T51" fmla="*/ 122 h 182"/>
                <a:gd name="T52" fmla="*/ 0 w 172"/>
                <a:gd name="T53" fmla="*/ 116 h 182"/>
                <a:gd name="T54" fmla="*/ 2 w 172"/>
                <a:gd name="T55" fmla="*/ 108 h 182"/>
                <a:gd name="T56" fmla="*/ 2 w 172"/>
                <a:gd name="T57" fmla="*/ 100 h 182"/>
                <a:gd name="T58" fmla="*/ 6 w 172"/>
                <a:gd name="T59" fmla="*/ 94 h 182"/>
                <a:gd name="T60" fmla="*/ 50 w 172"/>
                <a:gd name="T61" fmla="*/ 18 h 182"/>
                <a:gd name="T62" fmla="*/ 50 w 172"/>
                <a:gd name="T63" fmla="*/ 18 h 182"/>
                <a:gd name="T64" fmla="*/ 56 w 172"/>
                <a:gd name="T65" fmla="*/ 12 h 182"/>
                <a:gd name="T66" fmla="*/ 60 w 172"/>
                <a:gd name="T67" fmla="*/ 6 h 182"/>
                <a:gd name="T68" fmla="*/ 68 w 172"/>
                <a:gd name="T69" fmla="*/ 2 h 182"/>
                <a:gd name="T70" fmla="*/ 74 w 172"/>
                <a:gd name="T71" fmla="*/ 0 h 182"/>
                <a:gd name="T72" fmla="*/ 82 w 172"/>
                <a:gd name="T73" fmla="*/ 0 h 182"/>
                <a:gd name="T74" fmla="*/ 90 w 172"/>
                <a:gd name="T75" fmla="*/ 0 h 182"/>
                <a:gd name="T76" fmla="*/ 96 w 172"/>
                <a:gd name="T77" fmla="*/ 2 h 182"/>
                <a:gd name="T78" fmla="*/ 104 w 172"/>
                <a:gd name="T79" fmla="*/ 4 h 182"/>
                <a:gd name="T80" fmla="*/ 154 w 172"/>
                <a:gd name="T81" fmla="*/ 34 h 1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2"/>
                <a:gd name="T124" fmla="*/ 0 h 182"/>
                <a:gd name="T125" fmla="*/ 172 w 172"/>
                <a:gd name="T126" fmla="*/ 182 h 1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2" h="182">
                  <a:moveTo>
                    <a:pt x="154" y="34"/>
                  </a:moveTo>
                  <a:lnTo>
                    <a:pt x="154" y="34"/>
                  </a:lnTo>
                  <a:lnTo>
                    <a:pt x="160" y="40"/>
                  </a:lnTo>
                  <a:lnTo>
                    <a:pt x="166" y="44"/>
                  </a:lnTo>
                  <a:lnTo>
                    <a:pt x="168" y="52"/>
                  </a:lnTo>
                  <a:lnTo>
                    <a:pt x="172" y="58"/>
                  </a:lnTo>
                  <a:lnTo>
                    <a:pt x="172" y="66"/>
                  </a:lnTo>
                  <a:lnTo>
                    <a:pt x="172" y="72"/>
                  </a:lnTo>
                  <a:lnTo>
                    <a:pt x="170" y="80"/>
                  </a:lnTo>
                  <a:lnTo>
                    <a:pt x="168" y="88"/>
                  </a:lnTo>
                  <a:lnTo>
                    <a:pt x="122" y="162"/>
                  </a:lnTo>
                  <a:lnTo>
                    <a:pt x="118" y="168"/>
                  </a:lnTo>
                  <a:lnTo>
                    <a:pt x="112" y="174"/>
                  </a:lnTo>
                  <a:lnTo>
                    <a:pt x="106" y="178"/>
                  </a:lnTo>
                  <a:lnTo>
                    <a:pt x="100" y="180"/>
                  </a:lnTo>
                  <a:lnTo>
                    <a:pt x="92" y="182"/>
                  </a:lnTo>
                  <a:lnTo>
                    <a:pt x="84" y="180"/>
                  </a:lnTo>
                  <a:lnTo>
                    <a:pt x="76" y="180"/>
                  </a:lnTo>
                  <a:lnTo>
                    <a:pt x="70" y="176"/>
                  </a:lnTo>
                  <a:lnTo>
                    <a:pt x="20" y="146"/>
                  </a:lnTo>
                  <a:lnTo>
                    <a:pt x="14" y="142"/>
                  </a:lnTo>
                  <a:lnTo>
                    <a:pt x="8" y="136"/>
                  </a:lnTo>
                  <a:lnTo>
                    <a:pt x="4" y="130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2" y="108"/>
                  </a:lnTo>
                  <a:lnTo>
                    <a:pt x="2" y="100"/>
                  </a:lnTo>
                  <a:lnTo>
                    <a:pt x="6" y="94"/>
                  </a:lnTo>
                  <a:lnTo>
                    <a:pt x="50" y="18"/>
                  </a:lnTo>
                  <a:lnTo>
                    <a:pt x="56" y="12"/>
                  </a:lnTo>
                  <a:lnTo>
                    <a:pt x="60" y="6"/>
                  </a:lnTo>
                  <a:lnTo>
                    <a:pt x="68" y="2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6" y="2"/>
                  </a:lnTo>
                  <a:lnTo>
                    <a:pt x="104" y="4"/>
                  </a:lnTo>
                  <a:lnTo>
                    <a:pt x="154" y="34"/>
                  </a:lnTo>
                  <a:close/>
                </a:path>
              </a:pathLst>
            </a:custGeom>
            <a:solidFill>
              <a:srgbClr val="B79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01" name="Freeform 68"/>
            <p:cNvSpPr>
              <a:spLocks/>
            </p:cNvSpPr>
            <p:nvPr/>
          </p:nvSpPr>
          <p:spPr bwMode="auto">
            <a:xfrm>
              <a:off x="5346" y="2589"/>
              <a:ext cx="164" cy="174"/>
            </a:xfrm>
            <a:custGeom>
              <a:avLst/>
              <a:gdLst>
                <a:gd name="T0" fmla="*/ 146 w 164"/>
                <a:gd name="T1" fmla="*/ 34 h 174"/>
                <a:gd name="T2" fmla="*/ 146 w 164"/>
                <a:gd name="T3" fmla="*/ 34 h 174"/>
                <a:gd name="T4" fmla="*/ 152 w 164"/>
                <a:gd name="T5" fmla="*/ 38 h 174"/>
                <a:gd name="T6" fmla="*/ 158 w 164"/>
                <a:gd name="T7" fmla="*/ 44 h 174"/>
                <a:gd name="T8" fmla="*/ 162 w 164"/>
                <a:gd name="T9" fmla="*/ 50 h 174"/>
                <a:gd name="T10" fmla="*/ 164 w 164"/>
                <a:gd name="T11" fmla="*/ 58 h 174"/>
                <a:gd name="T12" fmla="*/ 164 w 164"/>
                <a:gd name="T13" fmla="*/ 64 h 174"/>
                <a:gd name="T14" fmla="*/ 164 w 164"/>
                <a:gd name="T15" fmla="*/ 72 h 174"/>
                <a:gd name="T16" fmla="*/ 162 w 164"/>
                <a:gd name="T17" fmla="*/ 78 h 174"/>
                <a:gd name="T18" fmla="*/ 160 w 164"/>
                <a:gd name="T19" fmla="*/ 84 h 174"/>
                <a:gd name="T20" fmla="*/ 116 w 164"/>
                <a:gd name="T21" fmla="*/ 156 h 174"/>
                <a:gd name="T22" fmla="*/ 116 w 164"/>
                <a:gd name="T23" fmla="*/ 156 h 174"/>
                <a:gd name="T24" fmla="*/ 112 w 164"/>
                <a:gd name="T25" fmla="*/ 162 h 174"/>
                <a:gd name="T26" fmla="*/ 108 w 164"/>
                <a:gd name="T27" fmla="*/ 168 h 174"/>
                <a:gd name="T28" fmla="*/ 100 w 164"/>
                <a:gd name="T29" fmla="*/ 172 h 174"/>
                <a:gd name="T30" fmla="*/ 94 w 164"/>
                <a:gd name="T31" fmla="*/ 174 h 174"/>
                <a:gd name="T32" fmla="*/ 88 w 164"/>
                <a:gd name="T33" fmla="*/ 174 h 174"/>
                <a:gd name="T34" fmla="*/ 80 w 164"/>
                <a:gd name="T35" fmla="*/ 174 h 174"/>
                <a:gd name="T36" fmla="*/ 74 w 164"/>
                <a:gd name="T37" fmla="*/ 172 h 174"/>
                <a:gd name="T38" fmla="*/ 66 w 164"/>
                <a:gd name="T39" fmla="*/ 170 h 174"/>
                <a:gd name="T40" fmla="*/ 18 w 164"/>
                <a:gd name="T41" fmla="*/ 142 h 174"/>
                <a:gd name="T42" fmla="*/ 18 w 164"/>
                <a:gd name="T43" fmla="*/ 142 h 174"/>
                <a:gd name="T44" fmla="*/ 12 w 164"/>
                <a:gd name="T45" fmla="*/ 136 h 174"/>
                <a:gd name="T46" fmla="*/ 8 w 164"/>
                <a:gd name="T47" fmla="*/ 132 h 174"/>
                <a:gd name="T48" fmla="*/ 4 w 164"/>
                <a:gd name="T49" fmla="*/ 126 h 174"/>
                <a:gd name="T50" fmla="*/ 2 w 164"/>
                <a:gd name="T51" fmla="*/ 118 h 174"/>
                <a:gd name="T52" fmla="*/ 0 w 164"/>
                <a:gd name="T53" fmla="*/ 112 h 174"/>
                <a:gd name="T54" fmla="*/ 0 w 164"/>
                <a:gd name="T55" fmla="*/ 104 h 174"/>
                <a:gd name="T56" fmla="*/ 2 w 164"/>
                <a:gd name="T57" fmla="*/ 98 h 174"/>
                <a:gd name="T58" fmla="*/ 6 w 164"/>
                <a:gd name="T59" fmla="*/ 90 h 174"/>
                <a:gd name="T60" fmla="*/ 48 w 164"/>
                <a:gd name="T61" fmla="*/ 18 h 174"/>
                <a:gd name="T62" fmla="*/ 48 w 164"/>
                <a:gd name="T63" fmla="*/ 18 h 174"/>
                <a:gd name="T64" fmla="*/ 52 w 164"/>
                <a:gd name="T65" fmla="*/ 12 h 174"/>
                <a:gd name="T66" fmla="*/ 58 w 164"/>
                <a:gd name="T67" fmla="*/ 8 h 174"/>
                <a:gd name="T68" fmla="*/ 64 w 164"/>
                <a:gd name="T69" fmla="*/ 4 h 174"/>
                <a:gd name="T70" fmla="*/ 70 w 164"/>
                <a:gd name="T71" fmla="*/ 2 h 174"/>
                <a:gd name="T72" fmla="*/ 78 w 164"/>
                <a:gd name="T73" fmla="*/ 0 h 174"/>
                <a:gd name="T74" fmla="*/ 84 w 164"/>
                <a:gd name="T75" fmla="*/ 0 h 174"/>
                <a:gd name="T76" fmla="*/ 92 w 164"/>
                <a:gd name="T77" fmla="*/ 2 h 174"/>
                <a:gd name="T78" fmla="*/ 98 w 164"/>
                <a:gd name="T79" fmla="*/ 6 h 174"/>
                <a:gd name="T80" fmla="*/ 146 w 164"/>
                <a:gd name="T81" fmla="*/ 34 h 1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"/>
                <a:gd name="T124" fmla="*/ 0 h 174"/>
                <a:gd name="T125" fmla="*/ 164 w 164"/>
                <a:gd name="T126" fmla="*/ 174 h 1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" h="174">
                  <a:moveTo>
                    <a:pt x="146" y="34"/>
                  </a:moveTo>
                  <a:lnTo>
                    <a:pt x="146" y="34"/>
                  </a:lnTo>
                  <a:lnTo>
                    <a:pt x="152" y="38"/>
                  </a:lnTo>
                  <a:lnTo>
                    <a:pt x="158" y="44"/>
                  </a:lnTo>
                  <a:lnTo>
                    <a:pt x="162" y="50"/>
                  </a:lnTo>
                  <a:lnTo>
                    <a:pt x="164" y="58"/>
                  </a:lnTo>
                  <a:lnTo>
                    <a:pt x="164" y="64"/>
                  </a:lnTo>
                  <a:lnTo>
                    <a:pt x="164" y="72"/>
                  </a:lnTo>
                  <a:lnTo>
                    <a:pt x="162" y="78"/>
                  </a:lnTo>
                  <a:lnTo>
                    <a:pt x="160" y="84"/>
                  </a:lnTo>
                  <a:lnTo>
                    <a:pt x="116" y="156"/>
                  </a:lnTo>
                  <a:lnTo>
                    <a:pt x="112" y="162"/>
                  </a:lnTo>
                  <a:lnTo>
                    <a:pt x="108" y="168"/>
                  </a:lnTo>
                  <a:lnTo>
                    <a:pt x="100" y="172"/>
                  </a:lnTo>
                  <a:lnTo>
                    <a:pt x="94" y="174"/>
                  </a:lnTo>
                  <a:lnTo>
                    <a:pt x="88" y="174"/>
                  </a:lnTo>
                  <a:lnTo>
                    <a:pt x="80" y="174"/>
                  </a:lnTo>
                  <a:lnTo>
                    <a:pt x="74" y="172"/>
                  </a:lnTo>
                  <a:lnTo>
                    <a:pt x="66" y="170"/>
                  </a:lnTo>
                  <a:lnTo>
                    <a:pt x="18" y="142"/>
                  </a:lnTo>
                  <a:lnTo>
                    <a:pt x="12" y="136"/>
                  </a:lnTo>
                  <a:lnTo>
                    <a:pt x="8" y="132"/>
                  </a:lnTo>
                  <a:lnTo>
                    <a:pt x="4" y="126"/>
                  </a:lnTo>
                  <a:lnTo>
                    <a:pt x="2" y="118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2" y="98"/>
                  </a:lnTo>
                  <a:lnTo>
                    <a:pt x="6" y="90"/>
                  </a:lnTo>
                  <a:lnTo>
                    <a:pt x="48" y="18"/>
                  </a:lnTo>
                  <a:lnTo>
                    <a:pt x="52" y="12"/>
                  </a:lnTo>
                  <a:lnTo>
                    <a:pt x="58" y="8"/>
                  </a:lnTo>
                  <a:lnTo>
                    <a:pt x="64" y="4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2" y="2"/>
                  </a:lnTo>
                  <a:lnTo>
                    <a:pt x="98" y="6"/>
                  </a:lnTo>
                  <a:lnTo>
                    <a:pt x="14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02" name="Freeform 69"/>
            <p:cNvSpPr>
              <a:spLocks/>
            </p:cNvSpPr>
            <p:nvPr/>
          </p:nvSpPr>
          <p:spPr bwMode="auto">
            <a:xfrm>
              <a:off x="5364" y="2603"/>
              <a:ext cx="76" cy="142"/>
            </a:xfrm>
            <a:custGeom>
              <a:avLst/>
              <a:gdLst>
                <a:gd name="T0" fmla="*/ 60 w 76"/>
                <a:gd name="T1" fmla="*/ 0 h 142"/>
                <a:gd name="T2" fmla="*/ 60 w 76"/>
                <a:gd name="T3" fmla="*/ 0 h 142"/>
                <a:gd name="T4" fmla="*/ 54 w 76"/>
                <a:gd name="T5" fmla="*/ 6 h 142"/>
                <a:gd name="T6" fmla="*/ 40 w 76"/>
                <a:gd name="T7" fmla="*/ 18 h 142"/>
                <a:gd name="T8" fmla="*/ 22 w 76"/>
                <a:gd name="T9" fmla="*/ 36 h 142"/>
                <a:gd name="T10" fmla="*/ 14 w 76"/>
                <a:gd name="T11" fmla="*/ 46 h 142"/>
                <a:gd name="T12" fmla="*/ 8 w 76"/>
                <a:gd name="T13" fmla="*/ 58 h 142"/>
                <a:gd name="T14" fmla="*/ 2 w 76"/>
                <a:gd name="T15" fmla="*/ 70 h 142"/>
                <a:gd name="T16" fmla="*/ 0 w 76"/>
                <a:gd name="T17" fmla="*/ 82 h 142"/>
                <a:gd name="T18" fmla="*/ 2 w 76"/>
                <a:gd name="T19" fmla="*/ 94 h 142"/>
                <a:gd name="T20" fmla="*/ 6 w 76"/>
                <a:gd name="T21" fmla="*/ 104 h 142"/>
                <a:gd name="T22" fmla="*/ 16 w 76"/>
                <a:gd name="T23" fmla="*/ 116 h 142"/>
                <a:gd name="T24" fmla="*/ 30 w 76"/>
                <a:gd name="T25" fmla="*/ 126 h 142"/>
                <a:gd name="T26" fmla="*/ 50 w 76"/>
                <a:gd name="T27" fmla="*/ 134 h 142"/>
                <a:gd name="T28" fmla="*/ 76 w 76"/>
                <a:gd name="T29" fmla="*/ 142 h 142"/>
                <a:gd name="T30" fmla="*/ 76 w 76"/>
                <a:gd name="T31" fmla="*/ 142 h 142"/>
                <a:gd name="T32" fmla="*/ 70 w 76"/>
                <a:gd name="T33" fmla="*/ 134 h 142"/>
                <a:gd name="T34" fmla="*/ 62 w 76"/>
                <a:gd name="T35" fmla="*/ 122 h 142"/>
                <a:gd name="T36" fmla="*/ 56 w 76"/>
                <a:gd name="T37" fmla="*/ 106 h 142"/>
                <a:gd name="T38" fmla="*/ 50 w 76"/>
                <a:gd name="T39" fmla="*/ 86 h 142"/>
                <a:gd name="T40" fmla="*/ 48 w 76"/>
                <a:gd name="T41" fmla="*/ 62 h 142"/>
                <a:gd name="T42" fmla="*/ 48 w 76"/>
                <a:gd name="T43" fmla="*/ 48 h 142"/>
                <a:gd name="T44" fmla="*/ 50 w 76"/>
                <a:gd name="T45" fmla="*/ 34 h 142"/>
                <a:gd name="T46" fmla="*/ 54 w 76"/>
                <a:gd name="T47" fmla="*/ 18 h 142"/>
                <a:gd name="T48" fmla="*/ 60 w 76"/>
                <a:gd name="T49" fmla="*/ 0 h 142"/>
                <a:gd name="T50" fmla="*/ 60 w 76"/>
                <a:gd name="T51" fmla="*/ 0 h 1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"/>
                <a:gd name="T79" fmla="*/ 0 h 142"/>
                <a:gd name="T80" fmla="*/ 76 w 76"/>
                <a:gd name="T81" fmla="*/ 142 h 1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" h="142">
                  <a:moveTo>
                    <a:pt x="60" y="0"/>
                  </a:moveTo>
                  <a:lnTo>
                    <a:pt x="60" y="0"/>
                  </a:lnTo>
                  <a:lnTo>
                    <a:pt x="54" y="6"/>
                  </a:lnTo>
                  <a:lnTo>
                    <a:pt x="40" y="18"/>
                  </a:lnTo>
                  <a:lnTo>
                    <a:pt x="22" y="36"/>
                  </a:lnTo>
                  <a:lnTo>
                    <a:pt x="14" y="46"/>
                  </a:lnTo>
                  <a:lnTo>
                    <a:pt x="8" y="58"/>
                  </a:lnTo>
                  <a:lnTo>
                    <a:pt x="2" y="70"/>
                  </a:lnTo>
                  <a:lnTo>
                    <a:pt x="0" y="82"/>
                  </a:lnTo>
                  <a:lnTo>
                    <a:pt x="2" y="94"/>
                  </a:lnTo>
                  <a:lnTo>
                    <a:pt x="6" y="104"/>
                  </a:lnTo>
                  <a:lnTo>
                    <a:pt x="16" y="116"/>
                  </a:lnTo>
                  <a:lnTo>
                    <a:pt x="30" y="126"/>
                  </a:lnTo>
                  <a:lnTo>
                    <a:pt x="50" y="134"/>
                  </a:lnTo>
                  <a:lnTo>
                    <a:pt x="76" y="142"/>
                  </a:lnTo>
                  <a:lnTo>
                    <a:pt x="70" y="134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50" y="86"/>
                  </a:lnTo>
                  <a:lnTo>
                    <a:pt x="48" y="62"/>
                  </a:lnTo>
                  <a:lnTo>
                    <a:pt x="48" y="48"/>
                  </a:lnTo>
                  <a:lnTo>
                    <a:pt x="50" y="34"/>
                  </a:lnTo>
                  <a:lnTo>
                    <a:pt x="5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99B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03" name="Freeform 70"/>
            <p:cNvSpPr>
              <a:spLocks/>
            </p:cNvSpPr>
            <p:nvPr/>
          </p:nvSpPr>
          <p:spPr bwMode="auto">
            <a:xfrm>
              <a:off x="5234" y="2619"/>
              <a:ext cx="58" cy="98"/>
            </a:xfrm>
            <a:custGeom>
              <a:avLst/>
              <a:gdLst>
                <a:gd name="T0" fmla="*/ 22 w 58"/>
                <a:gd name="T1" fmla="*/ 0 h 98"/>
                <a:gd name="T2" fmla="*/ 22 w 58"/>
                <a:gd name="T3" fmla="*/ 0 h 98"/>
                <a:gd name="T4" fmla="*/ 10 w 58"/>
                <a:gd name="T5" fmla="*/ 24 h 98"/>
                <a:gd name="T6" fmla="*/ 2 w 58"/>
                <a:gd name="T7" fmla="*/ 42 h 98"/>
                <a:gd name="T8" fmla="*/ 0 w 58"/>
                <a:gd name="T9" fmla="*/ 52 h 98"/>
                <a:gd name="T10" fmla="*/ 0 w 58"/>
                <a:gd name="T11" fmla="*/ 60 h 98"/>
                <a:gd name="T12" fmla="*/ 0 w 58"/>
                <a:gd name="T13" fmla="*/ 60 h 98"/>
                <a:gd name="T14" fmla="*/ 2 w 58"/>
                <a:gd name="T15" fmla="*/ 66 h 98"/>
                <a:gd name="T16" fmla="*/ 8 w 58"/>
                <a:gd name="T17" fmla="*/ 74 h 98"/>
                <a:gd name="T18" fmla="*/ 24 w 58"/>
                <a:gd name="T19" fmla="*/ 86 h 98"/>
                <a:gd name="T20" fmla="*/ 38 w 58"/>
                <a:gd name="T21" fmla="*/ 94 h 98"/>
                <a:gd name="T22" fmla="*/ 46 w 58"/>
                <a:gd name="T23" fmla="*/ 98 h 98"/>
                <a:gd name="T24" fmla="*/ 58 w 58"/>
                <a:gd name="T25" fmla="*/ 70 h 98"/>
                <a:gd name="T26" fmla="*/ 58 w 58"/>
                <a:gd name="T27" fmla="*/ 70 h 98"/>
                <a:gd name="T28" fmla="*/ 54 w 58"/>
                <a:gd name="T29" fmla="*/ 66 h 98"/>
                <a:gd name="T30" fmla="*/ 46 w 58"/>
                <a:gd name="T31" fmla="*/ 60 h 98"/>
                <a:gd name="T32" fmla="*/ 38 w 58"/>
                <a:gd name="T33" fmla="*/ 54 h 98"/>
                <a:gd name="T34" fmla="*/ 32 w 58"/>
                <a:gd name="T35" fmla="*/ 48 h 98"/>
                <a:gd name="T36" fmla="*/ 32 w 58"/>
                <a:gd name="T37" fmla="*/ 48 h 98"/>
                <a:gd name="T38" fmla="*/ 32 w 58"/>
                <a:gd name="T39" fmla="*/ 44 h 98"/>
                <a:gd name="T40" fmla="*/ 32 w 58"/>
                <a:gd name="T41" fmla="*/ 40 h 98"/>
                <a:gd name="T42" fmla="*/ 36 w 58"/>
                <a:gd name="T43" fmla="*/ 30 h 98"/>
                <a:gd name="T44" fmla="*/ 42 w 58"/>
                <a:gd name="T45" fmla="*/ 18 h 98"/>
                <a:gd name="T46" fmla="*/ 22 w 58"/>
                <a:gd name="T47" fmla="*/ 0 h 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98"/>
                <a:gd name="T74" fmla="*/ 58 w 58"/>
                <a:gd name="T75" fmla="*/ 98 h 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98">
                  <a:moveTo>
                    <a:pt x="22" y="0"/>
                  </a:moveTo>
                  <a:lnTo>
                    <a:pt x="22" y="0"/>
                  </a:lnTo>
                  <a:lnTo>
                    <a:pt x="10" y="24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8" y="74"/>
                  </a:lnTo>
                  <a:lnTo>
                    <a:pt x="24" y="86"/>
                  </a:lnTo>
                  <a:lnTo>
                    <a:pt x="38" y="94"/>
                  </a:lnTo>
                  <a:lnTo>
                    <a:pt x="46" y="98"/>
                  </a:lnTo>
                  <a:lnTo>
                    <a:pt x="58" y="70"/>
                  </a:lnTo>
                  <a:lnTo>
                    <a:pt x="54" y="66"/>
                  </a:lnTo>
                  <a:lnTo>
                    <a:pt x="46" y="60"/>
                  </a:lnTo>
                  <a:lnTo>
                    <a:pt x="38" y="54"/>
                  </a:lnTo>
                  <a:lnTo>
                    <a:pt x="32" y="48"/>
                  </a:lnTo>
                  <a:lnTo>
                    <a:pt x="32" y="44"/>
                  </a:lnTo>
                  <a:lnTo>
                    <a:pt x="32" y="4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04" name="Freeform 71"/>
            <p:cNvSpPr>
              <a:spLocks/>
            </p:cNvSpPr>
            <p:nvPr/>
          </p:nvSpPr>
          <p:spPr bwMode="auto">
            <a:xfrm>
              <a:off x="5242" y="2653"/>
              <a:ext cx="44" cy="54"/>
            </a:xfrm>
            <a:custGeom>
              <a:avLst/>
              <a:gdLst>
                <a:gd name="T0" fmla="*/ 44 w 44"/>
                <a:gd name="T1" fmla="*/ 40 h 54"/>
                <a:gd name="T2" fmla="*/ 38 w 44"/>
                <a:gd name="T3" fmla="*/ 54 h 54"/>
                <a:gd name="T4" fmla="*/ 38 w 44"/>
                <a:gd name="T5" fmla="*/ 54 h 54"/>
                <a:gd name="T6" fmla="*/ 18 w 44"/>
                <a:gd name="T7" fmla="*/ 44 h 54"/>
                <a:gd name="T8" fmla="*/ 6 w 44"/>
                <a:gd name="T9" fmla="*/ 34 h 54"/>
                <a:gd name="T10" fmla="*/ 0 w 44"/>
                <a:gd name="T11" fmla="*/ 28 h 54"/>
                <a:gd name="T12" fmla="*/ 0 w 44"/>
                <a:gd name="T13" fmla="*/ 28 h 54"/>
                <a:gd name="T14" fmla="*/ 2 w 44"/>
                <a:gd name="T15" fmla="*/ 22 h 54"/>
                <a:gd name="T16" fmla="*/ 4 w 44"/>
                <a:gd name="T17" fmla="*/ 12 h 54"/>
                <a:gd name="T18" fmla="*/ 10 w 44"/>
                <a:gd name="T19" fmla="*/ 0 h 54"/>
                <a:gd name="T20" fmla="*/ 22 w 44"/>
                <a:gd name="T21" fmla="*/ 6 h 54"/>
                <a:gd name="T22" fmla="*/ 22 w 44"/>
                <a:gd name="T23" fmla="*/ 6 h 54"/>
                <a:gd name="T24" fmla="*/ 16 w 44"/>
                <a:gd name="T25" fmla="*/ 24 h 54"/>
                <a:gd name="T26" fmla="*/ 16 w 44"/>
                <a:gd name="T27" fmla="*/ 24 h 54"/>
                <a:gd name="T28" fmla="*/ 20 w 44"/>
                <a:gd name="T29" fmla="*/ 28 h 54"/>
                <a:gd name="T30" fmla="*/ 30 w 44"/>
                <a:gd name="T31" fmla="*/ 32 h 54"/>
                <a:gd name="T32" fmla="*/ 44 w 44"/>
                <a:gd name="T33" fmla="*/ 40 h 54"/>
                <a:gd name="T34" fmla="*/ 44 w 44"/>
                <a:gd name="T35" fmla="*/ 40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4"/>
                <a:gd name="T56" fmla="*/ 44 w 44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4">
                  <a:moveTo>
                    <a:pt x="44" y="40"/>
                  </a:moveTo>
                  <a:lnTo>
                    <a:pt x="38" y="54"/>
                  </a:lnTo>
                  <a:lnTo>
                    <a:pt x="18" y="44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2"/>
                  </a:lnTo>
                  <a:lnTo>
                    <a:pt x="10" y="0"/>
                  </a:lnTo>
                  <a:lnTo>
                    <a:pt x="22" y="6"/>
                  </a:lnTo>
                  <a:lnTo>
                    <a:pt x="16" y="24"/>
                  </a:lnTo>
                  <a:lnTo>
                    <a:pt x="20" y="28"/>
                  </a:lnTo>
                  <a:lnTo>
                    <a:pt x="30" y="32"/>
                  </a:lnTo>
                  <a:lnTo>
                    <a:pt x="4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05" name="Freeform 72"/>
            <p:cNvSpPr>
              <a:spLocks/>
            </p:cNvSpPr>
            <p:nvPr/>
          </p:nvSpPr>
          <p:spPr bwMode="auto">
            <a:xfrm>
              <a:off x="5274" y="2551"/>
              <a:ext cx="82" cy="56"/>
            </a:xfrm>
            <a:custGeom>
              <a:avLst/>
              <a:gdLst>
                <a:gd name="T0" fmla="*/ 0 w 82"/>
                <a:gd name="T1" fmla="*/ 44 h 56"/>
                <a:gd name="T2" fmla="*/ 0 w 82"/>
                <a:gd name="T3" fmla="*/ 44 h 56"/>
                <a:gd name="T4" fmla="*/ 12 w 82"/>
                <a:gd name="T5" fmla="*/ 24 h 56"/>
                <a:gd name="T6" fmla="*/ 22 w 82"/>
                <a:gd name="T7" fmla="*/ 10 h 56"/>
                <a:gd name="T8" fmla="*/ 26 w 82"/>
                <a:gd name="T9" fmla="*/ 4 h 56"/>
                <a:gd name="T10" fmla="*/ 30 w 82"/>
                <a:gd name="T11" fmla="*/ 0 h 56"/>
                <a:gd name="T12" fmla="*/ 30 w 82"/>
                <a:gd name="T13" fmla="*/ 0 h 56"/>
                <a:gd name="T14" fmla="*/ 36 w 82"/>
                <a:gd name="T15" fmla="*/ 0 h 56"/>
                <a:gd name="T16" fmla="*/ 44 w 82"/>
                <a:gd name="T17" fmla="*/ 2 h 56"/>
                <a:gd name="T18" fmla="*/ 62 w 82"/>
                <a:gd name="T19" fmla="*/ 14 h 56"/>
                <a:gd name="T20" fmla="*/ 76 w 82"/>
                <a:gd name="T21" fmla="*/ 24 h 56"/>
                <a:gd name="T22" fmla="*/ 82 w 82"/>
                <a:gd name="T23" fmla="*/ 30 h 56"/>
                <a:gd name="T24" fmla="*/ 68 w 82"/>
                <a:gd name="T25" fmla="*/ 56 h 56"/>
                <a:gd name="T26" fmla="*/ 68 w 82"/>
                <a:gd name="T27" fmla="*/ 56 h 56"/>
                <a:gd name="T28" fmla="*/ 56 w 82"/>
                <a:gd name="T29" fmla="*/ 46 h 56"/>
                <a:gd name="T30" fmla="*/ 46 w 82"/>
                <a:gd name="T31" fmla="*/ 38 h 56"/>
                <a:gd name="T32" fmla="*/ 36 w 82"/>
                <a:gd name="T33" fmla="*/ 34 h 56"/>
                <a:gd name="T34" fmla="*/ 36 w 82"/>
                <a:gd name="T35" fmla="*/ 34 h 56"/>
                <a:gd name="T36" fmla="*/ 34 w 82"/>
                <a:gd name="T37" fmla="*/ 34 h 56"/>
                <a:gd name="T38" fmla="*/ 32 w 82"/>
                <a:gd name="T39" fmla="*/ 34 h 56"/>
                <a:gd name="T40" fmla="*/ 28 w 82"/>
                <a:gd name="T41" fmla="*/ 38 h 56"/>
                <a:gd name="T42" fmla="*/ 26 w 82"/>
                <a:gd name="T43" fmla="*/ 46 h 56"/>
                <a:gd name="T44" fmla="*/ 0 w 82"/>
                <a:gd name="T45" fmla="*/ 44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2"/>
                <a:gd name="T70" fmla="*/ 0 h 56"/>
                <a:gd name="T71" fmla="*/ 82 w 82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2" h="56">
                  <a:moveTo>
                    <a:pt x="0" y="44"/>
                  </a:moveTo>
                  <a:lnTo>
                    <a:pt x="0" y="44"/>
                  </a:lnTo>
                  <a:lnTo>
                    <a:pt x="12" y="24"/>
                  </a:lnTo>
                  <a:lnTo>
                    <a:pt x="22" y="10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2"/>
                  </a:lnTo>
                  <a:lnTo>
                    <a:pt x="62" y="1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68" y="56"/>
                  </a:lnTo>
                  <a:lnTo>
                    <a:pt x="56" y="46"/>
                  </a:lnTo>
                  <a:lnTo>
                    <a:pt x="46" y="38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28" y="38"/>
                  </a:lnTo>
                  <a:lnTo>
                    <a:pt x="26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06" name="Freeform 73"/>
            <p:cNvSpPr>
              <a:spLocks/>
            </p:cNvSpPr>
            <p:nvPr/>
          </p:nvSpPr>
          <p:spPr bwMode="auto">
            <a:xfrm>
              <a:off x="5298" y="2561"/>
              <a:ext cx="50" cy="34"/>
            </a:xfrm>
            <a:custGeom>
              <a:avLst/>
              <a:gdLst>
                <a:gd name="T0" fmla="*/ 50 w 50"/>
                <a:gd name="T1" fmla="*/ 22 h 34"/>
                <a:gd name="T2" fmla="*/ 50 w 50"/>
                <a:gd name="T3" fmla="*/ 22 h 34"/>
                <a:gd name="T4" fmla="*/ 34 w 50"/>
                <a:gd name="T5" fmla="*/ 10 h 34"/>
                <a:gd name="T6" fmla="*/ 22 w 50"/>
                <a:gd name="T7" fmla="*/ 2 h 34"/>
                <a:gd name="T8" fmla="*/ 16 w 50"/>
                <a:gd name="T9" fmla="*/ 0 h 34"/>
                <a:gd name="T10" fmla="*/ 12 w 50"/>
                <a:gd name="T11" fmla="*/ 0 h 34"/>
                <a:gd name="T12" fmla="*/ 12 w 50"/>
                <a:gd name="T13" fmla="*/ 0 h 34"/>
                <a:gd name="T14" fmla="*/ 8 w 50"/>
                <a:gd name="T15" fmla="*/ 2 h 34"/>
                <a:gd name="T16" fmla="*/ 4 w 50"/>
                <a:gd name="T17" fmla="*/ 8 h 34"/>
                <a:gd name="T18" fmla="*/ 0 w 50"/>
                <a:gd name="T19" fmla="*/ 14 h 34"/>
                <a:gd name="T20" fmla="*/ 10 w 50"/>
                <a:gd name="T21" fmla="*/ 22 h 34"/>
                <a:gd name="T22" fmla="*/ 10 w 50"/>
                <a:gd name="T23" fmla="*/ 22 h 34"/>
                <a:gd name="T24" fmla="*/ 14 w 50"/>
                <a:gd name="T25" fmla="*/ 18 h 34"/>
                <a:gd name="T26" fmla="*/ 16 w 50"/>
                <a:gd name="T27" fmla="*/ 16 h 34"/>
                <a:gd name="T28" fmla="*/ 20 w 50"/>
                <a:gd name="T29" fmla="*/ 14 h 34"/>
                <a:gd name="T30" fmla="*/ 20 w 50"/>
                <a:gd name="T31" fmla="*/ 14 h 34"/>
                <a:gd name="T32" fmla="*/ 26 w 50"/>
                <a:gd name="T33" fmla="*/ 18 h 34"/>
                <a:gd name="T34" fmla="*/ 34 w 50"/>
                <a:gd name="T35" fmla="*/ 24 h 34"/>
                <a:gd name="T36" fmla="*/ 44 w 50"/>
                <a:gd name="T37" fmla="*/ 34 h 34"/>
                <a:gd name="T38" fmla="*/ 50 w 50"/>
                <a:gd name="T39" fmla="*/ 22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4"/>
                <a:gd name="T62" fmla="*/ 50 w 50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4">
                  <a:moveTo>
                    <a:pt x="50" y="22"/>
                  </a:moveTo>
                  <a:lnTo>
                    <a:pt x="50" y="22"/>
                  </a:lnTo>
                  <a:lnTo>
                    <a:pt x="34" y="10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8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0" y="14"/>
                  </a:lnTo>
                  <a:lnTo>
                    <a:pt x="26" y="18"/>
                  </a:lnTo>
                  <a:lnTo>
                    <a:pt x="34" y="24"/>
                  </a:lnTo>
                  <a:lnTo>
                    <a:pt x="44" y="34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07" name="Freeform 74"/>
            <p:cNvSpPr>
              <a:spLocks/>
            </p:cNvSpPr>
            <p:nvPr/>
          </p:nvSpPr>
          <p:spPr bwMode="auto">
            <a:xfrm>
              <a:off x="5212" y="2557"/>
              <a:ext cx="120" cy="118"/>
            </a:xfrm>
            <a:custGeom>
              <a:avLst/>
              <a:gdLst>
                <a:gd name="T0" fmla="*/ 46 w 120"/>
                <a:gd name="T1" fmla="*/ 0 h 118"/>
                <a:gd name="T2" fmla="*/ 46 w 120"/>
                <a:gd name="T3" fmla="*/ 0 h 118"/>
                <a:gd name="T4" fmla="*/ 62 w 120"/>
                <a:gd name="T5" fmla="*/ 4 h 118"/>
                <a:gd name="T6" fmla="*/ 76 w 120"/>
                <a:gd name="T7" fmla="*/ 8 h 118"/>
                <a:gd name="T8" fmla="*/ 92 w 120"/>
                <a:gd name="T9" fmla="*/ 16 h 118"/>
                <a:gd name="T10" fmla="*/ 100 w 120"/>
                <a:gd name="T11" fmla="*/ 22 h 118"/>
                <a:gd name="T12" fmla="*/ 108 w 120"/>
                <a:gd name="T13" fmla="*/ 28 h 118"/>
                <a:gd name="T14" fmla="*/ 114 w 120"/>
                <a:gd name="T15" fmla="*/ 34 h 118"/>
                <a:gd name="T16" fmla="*/ 118 w 120"/>
                <a:gd name="T17" fmla="*/ 42 h 118"/>
                <a:gd name="T18" fmla="*/ 120 w 120"/>
                <a:gd name="T19" fmla="*/ 50 h 118"/>
                <a:gd name="T20" fmla="*/ 120 w 120"/>
                <a:gd name="T21" fmla="*/ 62 h 118"/>
                <a:gd name="T22" fmla="*/ 118 w 120"/>
                <a:gd name="T23" fmla="*/ 72 h 118"/>
                <a:gd name="T24" fmla="*/ 114 w 120"/>
                <a:gd name="T25" fmla="*/ 84 h 118"/>
                <a:gd name="T26" fmla="*/ 114 w 120"/>
                <a:gd name="T27" fmla="*/ 84 h 118"/>
                <a:gd name="T28" fmla="*/ 106 w 120"/>
                <a:gd name="T29" fmla="*/ 96 h 118"/>
                <a:gd name="T30" fmla="*/ 100 w 120"/>
                <a:gd name="T31" fmla="*/ 104 h 118"/>
                <a:gd name="T32" fmla="*/ 92 w 120"/>
                <a:gd name="T33" fmla="*/ 110 h 118"/>
                <a:gd name="T34" fmla="*/ 84 w 120"/>
                <a:gd name="T35" fmla="*/ 114 h 118"/>
                <a:gd name="T36" fmla="*/ 74 w 120"/>
                <a:gd name="T37" fmla="*/ 118 h 118"/>
                <a:gd name="T38" fmla="*/ 66 w 120"/>
                <a:gd name="T39" fmla="*/ 118 h 118"/>
                <a:gd name="T40" fmla="*/ 58 w 120"/>
                <a:gd name="T41" fmla="*/ 118 h 118"/>
                <a:gd name="T42" fmla="*/ 48 w 120"/>
                <a:gd name="T43" fmla="*/ 116 h 118"/>
                <a:gd name="T44" fmla="*/ 40 w 120"/>
                <a:gd name="T45" fmla="*/ 114 h 118"/>
                <a:gd name="T46" fmla="*/ 32 w 120"/>
                <a:gd name="T47" fmla="*/ 108 h 118"/>
                <a:gd name="T48" fmla="*/ 24 w 120"/>
                <a:gd name="T49" fmla="*/ 102 h 118"/>
                <a:gd name="T50" fmla="*/ 18 w 120"/>
                <a:gd name="T51" fmla="*/ 96 h 118"/>
                <a:gd name="T52" fmla="*/ 12 w 120"/>
                <a:gd name="T53" fmla="*/ 88 h 118"/>
                <a:gd name="T54" fmla="*/ 6 w 120"/>
                <a:gd name="T55" fmla="*/ 80 h 118"/>
                <a:gd name="T56" fmla="*/ 2 w 120"/>
                <a:gd name="T57" fmla="*/ 72 h 118"/>
                <a:gd name="T58" fmla="*/ 0 w 120"/>
                <a:gd name="T59" fmla="*/ 62 h 118"/>
                <a:gd name="T60" fmla="*/ 0 w 120"/>
                <a:gd name="T61" fmla="*/ 62 h 118"/>
                <a:gd name="T62" fmla="*/ 12 w 120"/>
                <a:gd name="T63" fmla="*/ 52 h 118"/>
                <a:gd name="T64" fmla="*/ 22 w 120"/>
                <a:gd name="T65" fmla="*/ 44 h 118"/>
                <a:gd name="T66" fmla="*/ 32 w 120"/>
                <a:gd name="T67" fmla="*/ 34 h 118"/>
                <a:gd name="T68" fmla="*/ 32 w 120"/>
                <a:gd name="T69" fmla="*/ 34 h 118"/>
                <a:gd name="T70" fmla="*/ 38 w 120"/>
                <a:gd name="T71" fmla="*/ 22 h 118"/>
                <a:gd name="T72" fmla="*/ 42 w 120"/>
                <a:gd name="T73" fmla="*/ 12 h 118"/>
                <a:gd name="T74" fmla="*/ 46 w 120"/>
                <a:gd name="T75" fmla="*/ 0 h 118"/>
                <a:gd name="T76" fmla="*/ 46 w 120"/>
                <a:gd name="T77" fmla="*/ 0 h 1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18"/>
                <a:gd name="T119" fmla="*/ 120 w 120"/>
                <a:gd name="T120" fmla="*/ 118 h 1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18">
                  <a:moveTo>
                    <a:pt x="46" y="0"/>
                  </a:moveTo>
                  <a:lnTo>
                    <a:pt x="46" y="0"/>
                  </a:lnTo>
                  <a:lnTo>
                    <a:pt x="62" y="4"/>
                  </a:lnTo>
                  <a:lnTo>
                    <a:pt x="76" y="8"/>
                  </a:lnTo>
                  <a:lnTo>
                    <a:pt x="92" y="16"/>
                  </a:lnTo>
                  <a:lnTo>
                    <a:pt x="100" y="22"/>
                  </a:lnTo>
                  <a:lnTo>
                    <a:pt x="108" y="28"/>
                  </a:lnTo>
                  <a:lnTo>
                    <a:pt x="114" y="34"/>
                  </a:lnTo>
                  <a:lnTo>
                    <a:pt x="118" y="42"/>
                  </a:lnTo>
                  <a:lnTo>
                    <a:pt x="120" y="50"/>
                  </a:lnTo>
                  <a:lnTo>
                    <a:pt x="120" y="62"/>
                  </a:lnTo>
                  <a:lnTo>
                    <a:pt x="118" y="72"/>
                  </a:lnTo>
                  <a:lnTo>
                    <a:pt x="114" y="84"/>
                  </a:lnTo>
                  <a:lnTo>
                    <a:pt x="106" y="96"/>
                  </a:lnTo>
                  <a:lnTo>
                    <a:pt x="100" y="104"/>
                  </a:lnTo>
                  <a:lnTo>
                    <a:pt x="92" y="110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6" y="118"/>
                  </a:lnTo>
                  <a:lnTo>
                    <a:pt x="58" y="118"/>
                  </a:lnTo>
                  <a:lnTo>
                    <a:pt x="48" y="116"/>
                  </a:lnTo>
                  <a:lnTo>
                    <a:pt x="40" y="114"/>
                  </a:lnTo>
                  <a:lnTo>
                    <a:pt x="32" y="108"/>
                  </a:lnTo>
                  <a:lnTo>
                    <a:pt x="24" y="102"/>
                  </a:lnTo>
                  <a:lnTo>
                    <a:pt x="18" y="96"/>
                  </a:lnTo>
                  <a:lnTo>
                    <a:pt x="12" y="88"/>
                  </a:lnTo>
                  <a:lnTo>
                    <a:pt x="6" y="80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12" y="52"/>
                  </a:lnTo>
                  <a:lnTo>
                    <a:pt x="22" y="44"/>
                  </a:lnTo>
                  <a:lnTo>
                    <a:pt x="32" y="34"/>
                  </a:lnTo>
                  <a:lnTo>
                    <a:pt x="38" y="22"/>
                  </a:lnTo>
                  <a:lnTo>
                    <a:pt x="42" y="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08" name="Freeform 75"/>
            <p:cNvSpPr>
              <a:spLocks/>
            </p:cNvSpPr>
            <p:nvPr/>
          </p:nvSpPr>
          <p:spPr bwMode="auto">
            <a:xfrm>
              <a:off x="5110" y="2437"/>
              <a:ext cx="162" cy="178"/>
            </a:xfrm>
            <a:custGeom>
              <a:avLst/>
              <a:gdLst>
                <a:gd name="T0" fmla="*/ 72 w 162"/>
                <a:gd name="T1" fmla="*/ 0 h 178"/>
                <a:gd name="T2" fmla="*/ 72 w 162"/>
                <a:gd name="T3" fmla="*/ 0 h 178"/>
                <a:gd name="T4" fmla="*/ 76 w 162"/>
                <a:gd name="T5" fmla="*/ 6 h 178"/>
                <a:gd name="T6" fmla="*/ 86 w 162"/>
                <a:gd name="T7" fmla="*/ 20 h 178"/>
                <a:gd name="T8" fmla="*/ 92 w 162"/>
                <a:gd name="T9" fmla="*/ 32 h 178"/>
                <a:gd name="T10" fmla="*/ 96 w 162"/>
                <a:gd name="T11" fmla="*/ 44 h 178"/>
                <a:gd name="T12" fmla="*/ 100 w 162"/>
                <a:gd name="T13" fmla="*/ 58 h 178"/>
                <a:gd name="T14" fmla="*/ 102 w 162"/>
                <a:gd name="T15" fmla="*/ 72 h 178"/>
                <a:gd name="T16" fmla="*/ 102 w 162"/>
                <a:gd name="T17" fmla="*/ 72 h 178"/>
                <a:gd name="T18" fmla="*/ 104 w 162"/>
                <a:gd name="T19" fmla="*/ 78 h 178"/>
                <a:gd name="T20" fmla="*/ 114 w 162"/>
                <a:gd name="T21" fmla="*/ 96 h 178"/>
                <a:gd name="T22" fmla="*/ 120 w 162"/>
                <a:gd name="T23" fmla="*/ 108 h 178"/>
                <a:gd name="T24" fmla="*/ 130 w 162"/>
                <a:gd name="T25" fmla="*/ 118 h 178"/>
                <a:gd name="T26" fmla="*/ 142 w 162"/>
                <a:gd name="T27" fmla="*/ 128 h 178"/>
                <a:gd name="T28" fmla="*/ 156 w 162"/>
                <a:gd name="T29" fmla="*/ 136 h 178"/>
                <a:gd name="T30" fmla="*/ 156 w 162"/>
                <a:gd name="T31" fmla="*/ 136 h 178"/>
                <a:gd name="T32" fmla="*/ 158 w 162"/>
                <a:gd name="T33" fmla="*/ 138 h 178"/>
                <a:gd name="T34" fmla="*/ 160 w 162"/>
                <a:gd name="T35" fmla="*/ 146 h 178"/>
                <a:gd name="T36" fmla="*/ 162 w 162"/>
                <a:gd name="T37" fmla="*/ 156 h 178"/>
                <a:gd name="T38" fmla="*/ 160 w 162"/>
                <a:gd name="T39" fmla="*/ 160 h 178"/>
                <a:gd name="T40" fmla="*/ 158 w 162"/>
                <a:gd name="T41" fmla="*/ 166 h 178"/>
                <a:gd name="T42" fmla="*/ 158 w 162"/>
                <a:gd name="T43" fmla="*/ 166 h 178"/>
                <a:gd name="T44" fmla="*/ 154 w 162"/>
                <a:gd name="T45" fmla="*/ 172 h 178"/>
                <a:gd name="T46" fmla="*/ 150 w 162"/>
                <a:gd name="T47" fmla="*/ 174 h 178"/>
                <a:gd name="T48" fmla="*/ 138 w 162"/>
                <a:gd name="T49" fmla="*/ 178 h 178"/>
                <a:gd name="T50" fmla="*/ 128 w 162"/>
                <a:gd name="T51" fmla="*/ 178 h 178"/>
                <a:gd name="T52" fmla="*/ 124 w 162"/>
                <a:gd name="T53" fmla="*/ 178 h 178"/>
                <a:gd name="T54" fmla="*/ 124 w 162"/>
                <a:gd name="T55" fmla="*/ 178 h 178"/>
                <a:gd name="T56" fmla="*/ 108 w 162"/>
                <a:gd name="T57" fmla="*/ 174 h 178"/>
                <a:gd name="T58" fmla="*/ 90 w 162"/>
                <a:gd name="T59" fmla="*/ 168 h 178"/>
                <a:gd name="T60" fmla="*/ 68 w 162"/>
                <a:gd name="T61" fmla="*/ 158 h 178"/>
                <a:gd name="T62" fmla="*/ 46 w 162"/>
                <a:gd name="T63" fmla="*/ 144 h 178"/>
                <a:gd name="T64" fmla="*/ 36 w 162"/>
                <a:gd name="T65" fmla="*/ 136 h 178"/>
                <a:gd name="T66" fmla="*/ 26 w 162"/>
                <a:gd name="T67" fmla="*/ 126 h 178"/>
                <a:gd name="T68" fmla="*/ 18 w 162"/>
                <a:gd name="T69" fmla="*/ 114 h 178"/>
                <a:gd name="T70" fmla="*/ 10 w 162"/>
                <a:gd name="T71" fmla="*/ 102 h 178"/>
                <a:gd name="T72" fmla="*/ 4 w 162"/>
                <a:gd name="T73" fmla="*/ 90 h 178"/>
                <a:gd name="T74" fmla="*/ 0 w 162"/>
                <a:gd name="T75" fmla="*/ 74 h 178"/>
                <a:gd name="T76" fmla="*/ 72 w 162"/>
                <a:gd name="T77" fmla="*/ 0 h 1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2"/>
                <a:gd name="T118" fmla="*/ 0 h 178"/>
                <a:gd name="T119" fmla="*/ 162 w 162"/>
                <a:gd name="T120" fmla="*/ 178 h 1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2" h="178">
                  <a:moveTo>
                    <a:pt x="72" y="0"/>
                  </a:moveTo>
                  <a:lnTo>
                    <a:pt x="72" y="0"/>
                  </a:lnTo>
                  <a:lnTo>
                    <a:pt x="76" y="6"/>
                  </a:lnTo>
                  <a:lnTo>
                    <a:pt x="86" y="20"/>
                  </a:lnTo>
                  <a:lnTo>
                    <a:pt x="92" y="32"/>
                  </a:lnTo>
                  <a:lnTo>
                    <a:pt x="96" y="44"/>
                  </a:lnTo>
                  <a:lnTo>
                    <a:pt x="100" y="58"/>
                  </a:lnTo>
                  <a:lnTo>
                    <a:pt x="102" y="72"/>
                  </a:lnTo>
                  <a:lnTo>
                    <a:pt x="104" y="78"/>
                  </a:lnTo>
                  <a:lnTo>
                    <a:pt x="114" y="96"/>
                  </a:lnTo>
                  <a:lnTo>
                    <a:pt x="120" y="108"/>
                  </a:lnTo>
                  <a:lnTo>
                    <a:pt x="130" y="118"/>
                  </a:lnTo>
                  <a:lnTo>
                    <a:pt x="142" y="128"/>
                  </a:lnTo>
                  <a:lnTo>
                    <a:pt x="156" y="136"/>
                  </a:lnTo>
                  <a:lnTo>
                    <a:pt x="158" y="138"/>
                  </a:lnTo>
                  <a:lnTo>
                    <a:pt x="160" y="146"/>
                  </a:lnTo>
                  <a:lnTo>
                    <a:pt x="162" y="156"/>
                  </a:lnTo>
                  <a:lnTo>
                    <a:pt x="160" y="160"/>
                  </a:lnTo>
                  <a:lnTo>
                    <a:pt x="158" y="166"/>
                  </a:lnTo>
                  <a:lnTo>
                    <a:pt x="154" y="172"/>
                  </a:lnTo>
                  <a:lnTo>
                    <a:pt x="150" y="174"/>
                  </a:lnTo>
                  <a:lnTo>
                    <a:pt x="138" y="178"/>
                  </a:lnTo>
                  <a:lnTo>
                    <a:pt x="128" y="178"/>
                  </a:lnTo>
                  <a:lnTo>
                    <a:pt x="124" y="178"/>
                  </a:lnTo>
                  <a:lnTo>
                    <a:pt x="108" y="174"/>
                  </a:lnTo>
                  <a:lnTo>
                    <a:pt x="90" y="168"/>
                  </a:lnTo>
                  <a:lnTo>
                    <a:pt x="68" y="158"/>
                  </a:lnTo>
                  <a:lnTo>
                    <a:pt x="46" y="144"/>
                  </a:lnTo>
                  <a:lnTo>
                    <a:pt x="36" y="136"/>
                  </a:lnTo>
                  <a:lnTo>
                    <a:pt x="26" y="126"/>
                  </a:lnTo>
                  <a:lnTo>
                    <a:pt x="18" y="114"/>
                  </a:lnTo>
                  <a:lnTo>
                    <a:pt x="10" y="102"/>
                  </a:lnTo>
                  <a:lnTo>
                    <a:pt x="4" y="90"/>
                  </a:lnTo>
                  <a:lnTo>
                    <a:pt x="0" y="7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66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09" name="Freeform 76"/>
            <p:cNvSpPr>
              <a:spLocks/>
            </p:cNvSpPr>
            <p:nvPr/>
          </p:nvSpPr>
          <p:spPr bwMode="auto">
            <a:xfrm>
              <a:off x="5258" y="2431"/>
              <a:ext cx="60" cy="66"/>
            </a:xfrm>
            <a:custGeom>
              <a:avLst/>
              <a:gdLst>
                <a:gd name="T0" fmla="*/ 60 w 60"/>
                <a:gd name="T1" fmla="*/ 32 h 66"/>
                <a:gd name="T2" fmla="*/ 60 w 60"/>
                <a:gd name="T3" fmla="*/ 32 h 66"/>
                <a:gd name="T4" fmla="*/ 60 w 60"/>
                <a:gd name="T5" fmla="*/ 38 h 66"/>
                <a:gd name="T6" fmla="*/ 58 w 60"/>
                <a:gd name="T7" fmla="*/ 46 h 66"/>
                <a:gd name="T8" fmla="*/ 52 w 60"/>
                <a:gd name="T9" fmla="*/ 56 h 66"/>
                <a:gd name="T10" fmla="*/ 48 w 60"/>
                <a:gd name="T11" fmla="*/ 60 h 66"/>
                <a:gd name="T12" fmla="*/ 42 w 60"/>
                <a:gd name="T13" fmla="*/ 64 h 66"/>
                <a:gd name="T14" fmla="*/ 38 w 60"/>
                <a:gd name="T15" fmla="*/ 66 h 66"/>
                <a:gd name="T16" fmla="*/ 30 w 60"/>
                <a:gd name="T17" fmla="*/ 66 h 66"/>
                <a:gd name="T18" fmla="*/ 30 w 60"/>
                <a:gd name="T19" fmla="*/ 66 h 66"/>
                <a:gd name="T20" fmla="*/ 24 w 60"/>
                <a:gd name="T21" fmla="*/ 66 h 66"/>
                <a:gd name="T22" fmla="*/ 20 w 60"/>
                <a:gd name="T23" fmla="*/ 64 h 66"/>
                <a:gd name="T24" fmla="*/ 14 w 60"/>
                <a:gd name="T25" fmla="*/ 62 h 66"/>
                <a:gd name="T26" fmla="*/ 10 w 60"/>
                <a:gd name="T27" fmla="*/ 58 h 66"/>
                <a:gd name="T28" fmla="*/ 2 w 60"/>
                <a:gd name="T29" fmla="*/ 48 h 66"/>
                <a:gd name="T30" fmla="*/ 0 w 60"/>
                <a:gd name="T31" fmla="*/ 42 h 66"/>
                <a:gd name="T32" fmla="*/ 0 w 60"/>
                <a:gd name="T33" fmla="*/ 34 h 66"/>
                <a:gd name="T34" fmla="*/ 0 w 60"/>
                <a:gd name="T35" fmla="*/ 34 h 66"/>
                <a:gd name="T36" fmla="*/ 0 w 60"/>
                <a:gd name="T37" fmla="*/ 28 h 66"/>
                <a:gd name="T38" fmla="*/ 2 w 60"/>
                <a:gd name="T39" fmla="*/ 22 h 66"/>
                <a:gd name="T40" fmla="*/ 8 w 60"/>
                <a:gd name="T41" fmla="*/ 10 h 66"/>
                <a:gd name="T42" fmla="*/ 12 w 60"/>
                <a:gd name="T43" fmla="*/ 6 h 66"/>
                <a:gd name="T44" fmla="*/ 16 w 60"/>
                <a:gd name="T45" fmla="*/ 2 h 66"/>
                <a:gd name="T46" fmla="*/ 22 w 60"/>
                <a:gd name="T47" fmla="*/ 0 h 66"/>
                <a:gd name="T48" fmla="*/ 28 w 60"/>
                <a:gd name="T49" fmla="*/ 0 h 66"/>
                <a:gd name="T50" fmla="*/ 28 w 60"/>
                <a:gd name="T51" fmla="*/ 0 h 66"/>
                <a:gd name="T52" fmla="*/ 34 w 60"/>
                <a:gd name="T53" fmla="*/ 0 h 66"/>
                <a:gd name="T54" fmla="*/ 40 w 60"/>
                <a:gd name="T55" fmla="*/ 2 h 66"/>
                <a:gd name="T56" fmla="*/ 46 w 60"/>
                <a:gd name="T57" fmla="*/ 4 h 66"/>
                <a:gd name="T58" fmla="*/ 50 w 60"/>
                <a:gd name="T59" fmla="*/ 8 h 66"/>
                <a:gd name="T60" fmla="*/ 56 w 60"/>
                <a:gd name="T61" fmla="*/ 20 h 66"/>
                <a:gd name="T62" fmla="*/ 58 w 60"/>
                <a:gd name="T63" fmla="*/ 26 h 66"/>
                <a:gd name="T64" fmla="*/ 60 w 60"/>
                <a:gd name="T65" fmla="*/ 32 h 66"/>
                <a:gd name="T66" fmla="*/ 60 w 60"/>
                <a:gd name="T67" fmla="*/ 32 h 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"/>
                <a:gd name="T103" fmla="*/ 0 h 66"/>
                <a:gd name="T104" fmla="*/ 60 w 60"/>
                <a:gd name="T105" fmla="*/ 66 h 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" h="66">
                  <a:moveTo>
                    <a:pt x="60" y="32"/>
                  </a:moveTo>
                  <a:lnTo>
                    <a:pt x="60" y="32"/>
                  </a:lnTo>
                  <a:lnTo>
                    <a:pt x="60" y="38"/>
                  </a:lnTo>
                  <a:lnTo>
                    <a:pt x="58" y="46"/>
                  </a:lnTo>
                  <a:lnTo>
                    <a:pt x="52" y="56"/>
                  </a:lnTo>
                  <a:lnTo>
                    <a:pt x="48" y="60"/>
                  </a:lnTo>
                  <a:lnTo>
                    <a:pt x="42" y="64"/>
                  </a:lnTo>
                  <a:lnTo>
                    <a:pt x="38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0" y="64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60" y="32"/>
                  </a:lnTo>
                  <a:close/>
                </a:path>
              </a:pathLst>
            </a:custGeom>
            <a:solidFill>
              <a:srgbClr val="966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10" name="Freeform 77"/>
            <p:cNvSpPr>
              <a:spLocks/>
            </p:cNvSpPr>
            <p:nvPr/>
          </p:nvSpPr>
          <p:spPr bwMode="auto">
            <a:xfrm>
              <a:off x="5024" y="2387"/>
              <a:ext cx="202" cy="138"/>
            </a:xfrm>
            <a:custGeom>
              <a:avLst/>
              <a:gdLst>
                <a:gd name="T0" fmla="*/ 202 w 202"/>
                <a:gd name="T1" fmla="*/ 104 h 138"/>
                <a:gd name="T2" fmla="*/ 202 w 202"/>
                <a:gd name="T3" fmla="*/ 104 h 138"/>
                <a:gd name="T4" fmla="*/ 200 w 202"/>
                <a:gd name="T5" fmla="*/ 86 h 138"/>
                <a:gd name="T6" fmla="*/ 196 w 202"/>
                <a:gd name="T7" fmla="*/ 68 h 138"/>
                <a:gd name="T8" fmla="*/ 188 w 202"/>
                <a:gd name="T9" fmla="*/ 48 h 138"/>
                <a:gd name="T10" fmla="*/ 182 w 202"/>
                <a:gd name="T11" fmla="*/ 36 h 138"/>
                <a:gd name="T12" fmla="*/ 174 w 202"/>
                <a:gd name="T13" fmla="*/ 28 h 138"/>
                <a:gd name="T14" fmla="*/ 166 w 202"/>
                <a:gd name="T15" fmla="*/ 18 h 138"/>
                <a:gd name="T16" fmla="*/ 154 w 202"/>
                <a:gd name="T17" fmla="*/ 10 h 138"/>
                <a:gd name="T18" fmla="*/ 142 w 202"/>
                <a:gd name="T19" fmla="*/ 4 h 138"/>
                <a:gd name="T20" fmla="*/ 126 w 202"/>
                <a:gd name="T21" fmla="*/ 0 h 138"/>
                <a:gd name="T22" fmla="*/ 110 w 202"/>
                <a:gd name="T23" fmla="*/ 0 h 138"/>
                <a:gd name="T24" fmla="*/ 90 w 202"/>
                <a:gd name="T25" fmla="*/ 0 h 138"/>
                <a:gd name="T26" fmla="*/ 90 w 202"/>
                <a:gd name="T27" fmla="*/ 0 h 138"/>
                <a:gd name="T28" fmla="*/ 78 w 202"/>
                <a:gd name="T29" fmla="*/ 2 h 138"/>
                <a:gd name="T30" fmla="*/ 68 w 202"/>
                <a:gd name="T31" fmla="*/ 6 h 138"/>
                <a:gd name="T32" fmla="*/ 58 w 202"/>
                <a:gd name="T33" fmla="*/ 10 h 138"/>
                <a:gd name="T34" fmla="*/ 48 w 202"/>
                <a:gd name="T35" fmla="*/ 16 h 138"/>
                <a:gd name="T36" fmla="*/ 32 w 202"/>
                <a:gd name="T37" fmla="*/ 28 h 138"/>
                <a:gd name="T38" fmla="*/ 20 w 202"/>
                <a:gd name="T39" fmla="*/ 42 h 138"/>
                <a:gd name="T40" fmla="*/ 12 w 202"/>
                <a:gd name="T41" fmla="*/ 56 h 138"/>
                <a:gd name="T42" fmla="*/ 4 w 202"/>
                <a:gd name="T43" fmla="*/ 66 h 138"/>
                <a:gd name="T44" fmla="*/ 0 w 202"/>
                <a:gd name="T45" fmla="*/ 78 h 138"/>
                <a:gd name="T46" fmla="*/ 10 w 202"/>
                <a:gd name="T47" fmla="*/ 112 h 138"/>
                <a:gd name="T48" fmla="*/ 10 w 202"/>
                <a:gd name="T49" fmla="*/ 112 h 138"/>
                <a:gd name="T50" fmla="*/ 16 w 202"/>
                <a:gd name="T51" fmla="*/ 100 h 138"/>
                <a:gd name="T52" fmla="*/ 24 w 202"/>
                <a:gd name="T53" fmla="*/ 90 h 138"/>
                <a:gd name="T54" fmla="*/ 36 w 202"/>
                <a:gd name="T55" fmla="*/ 76 h 138"/>
                <a:gd name="T56" fmla="*/ 50 w 202"/>
                <a:gd name="T57" fmla="*/ 64 h 138"/>
                <a:gd name="T58" fmla="*/ 68 w 202"/>
                <a:gd name="T59" fmla="*/ 52 h 138"/>
                <a:gd name="T60" fmla="*/ 78 w 202"/>
                <a:gd name="T61" fmla="*/ 46 h 138"/>
                <a:gd name="T62" fmla="*/ 90 w 202"/>
                <a:gd name="T63" fmla="*/ 44 h 138"/>
                <a:gd name="T64" fmla="*/ 102 w 202"/>
                <a:gd name="T65" fmla="*/ 40 h 138"/>
                <a:gd name="T66" fmla="*/ 116 w 202"/>
                <a:gd name="T67" fmla="*/ 40 h 138"/>
                <a:gd name="T68" fmla="*/ 116 w 202"/>
                <a:gd name="T69" fmla="*/ 40 h 138"/>
                <a:gd name="T70" fmla="*/ 128 w 202"/>
                <a:gd name="T71" fmla="*/ 40 h 138"/>
                <a:gd name="T72" fmla="*/ 138 w 202"/>
                <a:gd name="T73" fmla="*/ 42 h 138"/>
                <a:gd name="T74" fmla="*/ 148 w 202"/>
                <a:gd name="T75" fmla="*/ 46 h 138"/>
                <a:gd name="T76" fmla="*/ 156 w 202"/>
                <a:gd name="T77" fmla="*/ 50 h 138"/>
                <a:gd name="T78" fmla="*/ 164 w 202"/>
                <a:gd name="T79" fmla="*/ 56 h 138"/>
                <a:gd name="T80" fmla="*/ 170 w 202"/>
                <a:gd name="T81" fmla="*/ 62 h 138"/>
                <a:gd name="T82" fmla="*/ 178 w 202"/>
                <a:gd name="T83" fmla="*/ 76 h 138"/>
                <a:gd name="T84" fmla="*/ 184 w 202"/>
                <a:gd name="T85" fmla="*/ 88 h 138"/>
                <a:gd name="T86" fmla="*/ 186 w 202"/>
                <a:gd name="T87" fmla="*/ 100 h 138"/>
                <a:gd name="T88" fmla="*/ 188 w 202"/>
                <a:gd name="T89" fmla="*/ 112 h 138"/>
                <a:gd name="T90" fmla="*/ 198 w 202"/>
                <a:gd name="T91" fmla="*/ 138 h 138"/>
                <a:gd name="T92" fmla="*/ 198 w 202"/>
                <a:gd name="T93" fmla="*/ 138 h 138"/>
                <a:gd name="T94" fmla="*/ 200 w 202"/>
                <a:gd name="T95" fmla="*/ 130 h 138"/>
                <a:gd name="T96" fmla="*/ 202 w 202"/>
                <a:gd name="T97" fmla="*/ 120 h 138"/>
                <a:gd name="T98" fmla="*/ 202 w 202"/>
                <a:gd name="T99" fmla="*/ 104 h 138"/>
                <a:gd name="T100" fmla="*/ 202 w 202"/>
                <a:gd name="T101" fmla="*/ 104 h 1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2"/>
                <a:gd name="T154" fmla="*/ 0 h 138"/>
                <a:gd name="T155" fmla="*/ 202 w 202"/>
                <a:gd name="T156" fmla="*/ 138 h 1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2" h="138">
                  <a:moveTo>
                    <a:pt x="202" y="104"/>
                  </a:moveTo>
                  <a:lnTo>
                    <a:pt x="202" y="104"/>
                  </a:lnTo>
                  <a:lnTo>
                    <a:pt x="200" y="86"/>
                  </a:lnTo>
                  <a:lnTo>
                    <a:pt x="196" y="68"/>
                  </a:lnTo>
                  <a:lnTo>
                    <a:pt x="188" y="48"/>
                  </a:lnTo>
                  <a:lnTo>
                    <a:pt x="182" y="36"/>
                  </a:lnTo>
                  <a:lnTo>
                    <a:pt x="174" y="28"/>
                  </a:lnTo>
                  <a:lnTo>
                    <a:pt x="166" y="18"/>
                  </a:lnTo>
                  <a:lnTo>
                    <a:pt x="154" y="10"/>
                  </a:lnTo>
                  <a:lnTo>
                    <a:pt x="142" y="4"/>
                  </a:lnTo>
                  <a:lnTo>
                    <a:pt x="126" y="0"/>
                  </a:lnTo>
                  <a:lnTo>
                    <a:pt x="110" y="0"/>
                  </a:lnTo>
                  <a:lnTo>
                    <a:pt x="90" y="0"/>
                  </a:lnTo>
                  <a:lnTo>
                    <a:pt x="78" y="2"/>
                  </a:lnTo>
                  <a:lnTo>
                    <a:pt x="68" y="6"/>
                  </a:lnTo>
                  <a:lnTo>
                    <a:pt x="58" y="10"/>
                  </a:lnTo>
                  <a:lnTo>
                    <a:pt x="48" y="16"/>
                  </a:lnTo>
                  <a:lnTo>
                    <a:pt x="32" y="28"/>
                  </a:lnTo>
                  <a:lnTo>
                    <a:pt x="20" y="42"/>
                  </a:lnTo>
                  <a:lnTo>
                    <a:pt x="12" y="56"/>
                  </a:lnTo>
                  <a:lnTo>
                    <a:pt x="4" y="66"/>
                  </a:lnTo>
                  <a:lnTo>
                    <a:pt x="0" y="78"/>
                  </a:lnTo>
                  <a:lnTo>
                    <a:pt x="10" y="112"/>
                  </a:lnTo>
                  <a:lnTo>
                    <a:pt x="16" y="100"/>
                  </a:lnTo>
                  <a:lnTo>
                    <a:pt x="24" y="90"/>
                  </a:lnTo>
                  <a:lnTo>
                    <a:pt x="36" y="76"/>
                  </a:lnTo>
                  <a:lnTo>
                    <a:pt x="50" y="64"/>
                  </a:lnTo>
                  <a:lnTo>
                    <a:pt x="68" y="52"/>
                  </a:lnTo>
                  <a:lnTo>
                    <a:pt x="78" y="46"/>
                  </a:lnTo>
                  <a:lnTo>
                    <a:pt x="90" y="44"/>
                  </a:lnTo>
                  <a:lnTo>
                    <a:pt x="102" y="40"/>
                  </a:lnTo>
                  <a:lnTo>
                    <a:pt x="116" y="40"/>
                  </a:lnTo>
                  <a:lnTo>
                    <a:pt x="128" y="40"/>
                  </a:lnTo>
                  <a:lnTo>
                    <a:pt x="138" y="42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4" y="56"/>
                  </a:lnTo>
                  <a:lnTo>
                    <a:pt x="170" y="62"/>
                  </a:lnTo>
                  <a:lnTo>
                    <a:pt x="178" y="76"/>
                  </a:lnTo>
                  <a:lnTo>
                    <a:pt x="184" y="88"/>
                  </a:lnTo>
                  <a:lnTo>
                    <a:pt x="186" y="100"/>
                  </a:lnTo>
                  <a:lnTo>
                    <a:pt x="188" y="112"/>
                  </a:lnTo>
                  <a:lnTo>
                    <a:pt x="198" y="138"/>
                  </a:lnTo>
                  <a:lnTo>
                    <a:pt x="200" y="130"/>
                  </a:lnTo>
                  <a:lnTo>
                    <a:pt x="202" y="120"/>
                  </a:lnTo>
                  <a:lnTo>
                    <a:pt x="202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11" name="Freeform 78"/>
            <p:cNvSpPr>
              <a:spLocks/>
            </p:cNvSpPr>
            <p:nvPr/>
          </p:nvSpPr>
          <p:spPr bwMode="auto">
            <a:xfrm>
              <a:off x="5006" y="2567"/>
              <a:ext cx="140" cy="54"/>
            </a:xfrm>
            <a:custGeom>
              <a:avLst/>
              <a:gdLst>
                <a:gd name="T0" fmla="*/ 140 w 140"/>
                <a:gd name="T1" fmla="*/ 16 h 54"/>
                <a:gd name="T2" fmla="*/ 140 w 140"/>
                <a:gd name="T3" fmla="*/ 16 h 54"/>
                <a:gd name="T4" fmla="*/ 130 w 140"/>
                <a:gd name="T5" fmla="*/ 24 h 54"/>
                <a:gd name="T6" fmla="*/ 118 w 140"/>
                <a:gd name="T7" fmla="*/ 32 h 54"/>
                <a:gd name="T8" fmla="*/ 102 w 140"/>
                <a:gd name="T9" fmla="*/ 40 h 54"/>
                <a:gd name="T10" fmla="*/ 82 w 140"/>
                <a:gd name="T11" fmla="*/ 46 h 54"/>
                <a:gd name="T12" fmla="*/ 58 w 140"/>
                <a:gd name="T13" fmla="*/ 52 h 54"/>
                <a:gd name="T14" fmla="*/ 30 w 140"/>
                <a:gd name="T15" fmla="*/ 54 h 54"/>
                <a:gd name="T16" fmla="*/ 16 w 140"/>
                <a:gd name="T17" fmla="*/ 52 h 54"/>
                <a:gd name="T18" fmla="*/ 0 w 140"/>
                <a:gd name="T19" fmla="*/ 50 h 54"/>
                <a:gd name="T20" fmla="*/ 4 w 140"/>
                <a:gd name="T21" fmla="*/ 12 h 54"/>
                <a:gd name="T22" fmla="*/ 4 w 140"/>
                <a:gd name="T23" fmla="*/ 12 h 54"/>
                <a:gd name="T24" fmla="*/ 14 w 140"/>
                <a:gd name="T25" fmla="*/ 16 h 54"/>
                <a:gd name="T26" fmla="*/ 24 w 140"/>
                <a:gd name="T27" fmla="*/ 20 h 54"/>
                <a:gd name="T28" fmla="*/ 38 w 140"/>
                <a:gd name="T29" fmla="*/ 22 h 54"/>
                <a:gd name="T30" fmla="*/ 56 w 140"/>
                <a:gd name="T31" fmla="*/ 22 h 54"/>
                <a:gd name="T32" fmla="*/ 78 w 140"/>
                <a:gd name="T33" fmla="*/ 20 h 54"/>
                <a:gd name="T34" fmla="*/ 102 w 140"/>
                <a:gd name="T35" fmla="*/ 12 h 54"/>
                <a:gd name="T36" fmla="*/ 114 w 140"/>
                <a:gd name="T37" fmla="*/ 6 h 54"/>
                <a:gd name="T38" fmla="*/ 128 w 140"/>
                <a:gd name="T39" fmla="*/ 0 h 54"/>
                <a:gd name="T40" fmla="*/ 140 w 140"/>
                <a:gd name="T41" fmla="*/ 16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"/>
                <a:gd name="T64" fmla="*/ 0 h 54"/>
                <a:gd name="T65" fmla="*/ 140 w 14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" h="54">
                  <a:moveTo>
                    <a:pt x="140" y="16"/>
                  </a:moveTo>
                  <a:lnTo>
                    <a:pt x="140" y="16"/>
                  </a:lnTo>
                  <a:lnTo>
                    <a:pt x="130" y="24"/>
                  </a:lnTo>
                  <a:lnTo>
                    <a:pt x="118" y="32"/>
                  </a:lnTo>
                  <a:lnTo>
                    <a:pt x="102" y="40"/>
                  </a:lnTo>
                  <a:lnTo>
                    <a:pt x="82" y="46"/>
                  </a:lnTo>
                  <a:lnTo>
                    <a:pt x="58" y="52"/>
                  </a:lnTo>
                  <a:lnTo>
                    <a:pt x="30" y="54"/>
                  </a:lnTo>
                  <a:lnTo>
                    <a:pt x="16" y="52"/>
                  </a:lnTo>
                  <a:lnTo>
                    <a:pt x="0" y="50"/>
                  </a:lnTo>
                  <a:lnTo>
                    <a:pt x="4" y="12"/>
                  </a:lnTo>
                  <a:lnTo>
                    <a:pt x="14" y="16"/>
                  </a:lnTo>
                  <a:lnTo>
                    <a:pt x="24" y="20"/>
                  </a:lnTo>
                  <a:lnTo>
                    <a:pt x="38" y="22"/>
                  </a:lnTo>
                  <a:lnTo>
                    <a:pt x="56" y="22"/>
                  </a:lnTo>
                  <a:lnTo>
                    <a:pt x="78" y="20"/>
                  </a:lnTo>
                  <a:lnTo>
                    <a:pt x="102" y="12"/>
                  </a:lnTo>
                  <a:lnTo>
                    <a:pt x="114" y="6"/>
                  </a:lnTo>
                  <a:lnTo>
                    <a:pt x="128" y="0"/>
                  </a:lnTo>
                  <a:lnTo>
                    <a:pt x="14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12" name="Freeform 79"/>
            <p:cNvSpPr>
              <a:spLocks/>
            </p:cNvSpPr>
            <p:nvPr/>
          </p:nvSpPr>
          <p:spPr bwMode="auto">
            <a:xfrm>
              <a:off x="4994" y="2571"/>
              <a:ext cx="148" cy="42"/>
            </a:xfrm>
            <a:custGeom>
              <a:avLst/>
              <a:gdLst>
                <a:gd name="T0" fmla="*/ 144 w 148"/>
                <a:gd name="T1" fmla="*/ 0 h 42"/>
                <a:gd name="T2" fmla="*/ 144 w 148"/>
                <a:gd name="T3" fmla="*/ 0 h 42"/>
                <a:gd name="T4" fmla="*/ 132 w 148"/>
                <a:gd name="T5" fmla="*/ 6 h 42"/>
                <a:gd name="T6" fmla="*/ 118 w 148"/>
                <a:gd name="T7" fmla="*/ 14 h 42"/>
                <a:gd name="T8" fmla="*/ 100 w 148"/>
                <a:gd name="T9" fmla="*/ 20 h 42"/>
                <a:gd name="T10" fmla="*/ 80 w 148"/>
                <a:gd name="T11" fmla="*/ 24 h 42"/>
                <a:gd name="T12" fmla="*/ 56 w 148"/>
                <a:gd name="T13" fmla="*/ 26 h 42"/>
                <a:gd name="T14" fmla="*/ 44 w 148"/>
                <a:gd name="T15" fmla="*/ 26 h 42"/>
                <a:gd name="T16" fmla="*/ 32 w 148"/>
                <a:gd name="T17" fmla="*/ 22 h 42"/>
                <a:gd name="T18" fmla="*/ 18 w 148"/>
                <a:gd name="T19" fmla="*/ 18 h 42"/>
                <a:gd name="T20" fmla="*/ 6 w 148"/>
                <a:gd name="T21" fmla="*/ 12 h 42"/>
                <a:gd name="T22" fmla="*/ 0 w 148"/>
                <a:gd name="T23" fmla="*/ 34 h 42"/>
                <a:gd name="T24" fmla="*/ 0 w 148"/>
                <a:gd name="T25" fmla="*/ 34 h 42"/>
                <a:gd name="T26" fmla="*/ 14 w 148"/>
                <a:gd name="T27" fmla="*/ 38 h 42"/>
                <a:gd name="T28" fmla="*/ 30 w 148"/>
                <a:gd name="T29" fmla="*/ 40 h 42"/>
                <a:gd name="T30" fmla="*/ 50 w 148"/>
                <a:gd name="T31" fmla="*/ 42 h 42"/>
                <a:gd name="T32" fmla="*/ 72 w 148"/>
                <a:gd name="T33" fmla="*/ 40 h 42"/>
                <a:gd name="T34" fmla="*/ 96 w 148"/>
                <a:gd name="T35" fmla="*/ 34 h 42"/>
                <a:gd name="T36" fmla="*/ 110 w 148"/>
                <a:gd name="T37" fmla="*/ 30 h 42"/>
                <a:gd name="T38" fmla="*/ 122 w 148"/>
                <a:gd name="T39" fmla="*/ 24 h 42"/>
                <a:gd name="T40" fmla="*/ 136 w 148"/>
                <a:gd name="T41" fmla="*/ 16 h 42"/>
                <a:gd name="T42" fmla="*/ 148 w 148"/>
                <a:gd name="T43" fmla="*/ 6 h 42"/>
                <a:gd name="T44" fmla="*/ 144 w 148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8"/>
                <a:gd name="T70" fmla="*/ 0 h 42"/>
                <a:gd name="T71" fmla="*/ 148 w 148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8" h="42">
                  <a:moveTo>
                    <a:pt x="144" y="0"/>
                  </a:moveTo>
                  <a:lnTo>
                    <a:pt x="144" y="0"/>
                  </a:lnTo>
                  <a:lnTo>
                    <a:pt x="132" y="6"/>
                  </a:lnTo>
                  <a:lnTo>
                    <a:pt x="118" y="14"/>
                  </a:lnTo>
                  <a:lnTo>
                    <a:pt x="100" y="20"/>
                  </a:lnTo>
                  <a:lnTo>
                    <a:pt x="80" y="24"/>
                  </a:lnTo>
                  <a:lnTo>
                    <a:pt x="56" y="26"/>
                  </a:lnTo>
                  <a:lnTo>
                    <a:pt x="44" y="26"/>
                  </a:lnTo>
                  <a:lnTo>
                    <a:pt x="32" y="22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34"/>
                  </a:lnTo>
                  <a:lnTo>
                    <a:pt x="14" y="38"/>
                  </a:lnTo>
                  <a:lnTo>
                    <a:pt x="30" y="40"/>
                  </a:lnTo>
                  <a:lnTo>
                    <a:pt x="50" y="42"/>
                  </a:lnTo>
                  <a:lnTo>
                    <a:pt x="72" y="40"/>
                  </a:lnTo>
                  <a:lnTo>
                    <a:pt x="96" y="34"/>
                  </a:lnTo>
                  <a:lnTo>
                    <a:pt x="110" y="30"/>
                  </a:lnTo>
                  <a:lnTo>
                    <a:pt x="122" y="24"/>
                  </a:lnTo>
                  <a:lnTo>
                    <a:pt x="136" y="16"/>
                  </a:lnTo>
                  <a:lnTo>
                    <a:pt x="148" y="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8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13" name="Freeform 80"/>
            <p:cNvSpPr>
              <a:spLocks/>
            </p:cNvSpPr>
            <p:nvPr/>
          </p:nvSpPr>
          <p:spPr bwMode="auto">
            <a:xfrm>
              <a:off x="5110" y="2515"/>
              <a:ext cx="128" cy="112"/>
            </a:xfrm>
            <a:custGeom>
              <a:avLst/>
              <a:gdLst>
                <a:gd name="T0" fmla="*/ 0 w 128"/>
                <a:gd name="T1" fmla="*/ 0 h 112"/>
                <a:gd name="T2" fmla="*/ 0 w 128"/>
                <a:gd name="T3" fmla="*/ 0 h 112"/>
                <a:gd name="T4" fmla="*/ 2 w 128"/>
                <a:gd name="T5" fmla="*/ 14 h 112"/>
                <a:gd name="T6" fmla="*/ 8 w 128"/>
                <a:gd name="T7" fmla="*/ 30 h 112"/>
                <a:gd name="T8" fmla="*/ 16 w 128"/>
                <a:gd name="T9" fmla="*/ 48 h 112"/>
                <a:gd name="T10" fmla="*/ 22 w 128"/>
                <a:gd name="T11" fmla="*/ 56 h 112"/>
                <a:gd name="T12" fmla="*/ 30 w 128"/>
                <a:gd name="T13" fmla="*/ 66 h 112"/>
                <a:gd name="T14" fmla="*/ 40 w 128"/>
                <a:gd name="T15" fmla="*/ 76 h 112"/>
                <a:gd name="T16" fmla="*/ 50 w 128"/>
                <a:gd name="T17" fmla="*/ 84 h 112"/>
                <a:gd name="T18" fmla="*/ 64 w 128"/>
                <a:gd name="T19" fmla="*/ 94 h 112"/>
                <a:gd name="T20" fmla="*/ 78 w 128"/>
                <a:gd name="T21" fmla="*/ 100 h 112"/>
                <a:gd name="T22" fmla="*/ 94 w 128"/>
                <a:gd name="T23" fmla="*/ 106 h 112"/>
                <a:gd name="T24" fmla="*/ 114 w 128"/>
                <a:gd name="T25" fmla="*/ 112 h 112"/>
                <a:gd name="T26" fmla="*/ 128 w 128"/>
                <a:gd name="T27" fmla="*/ 98 h 112"/>
                <a:gd name="T28" fmla="*/ 128 w 128"/>
                <a:gd name="T29" fmla="*/ 98 h 112"/>
                <a:gd name="T30" fmla="*/ 100 w 128"/>
                <a:gd name="T31" fmla="*/ 88 h 112"/>
                <a:gd name="T32" fmla="*/ 82 w 128"/>
                <a:gd name="T33" fmla="*/ 78 h 112"/>
                <a:gd name="T34" fmla="*/ 64 w 128"/>
                <a:gd name="T35" fmla="*/ 68 h 112"/>
                <a:gd name="T36" fmla="*/ 44 w 128"/>
                <a:gd name="T37" fmla="*/ 54 h 112"/>
                <a:gd name="T38" fmla="*/ 26 w 128"/>
                <a:gd name="T39" fmla="*/ 38 h 112"/>
                <a:gd name="T40" fmla="*/ 12 w 128"/>
                <a:gd name="T41" fmla="*/ 20 h 112"/>
                <a:gd name="T42" fmla="*/ 6 w 128"/>
                <a:gd name="T43" fmla="*/ 10 h 112"/>
                <a:gd name="T44" fmla="*/ 0 w 128"/>
                <a:gd name="T45" fmla="*/ 0 h 112"/>
                <a:gd name="T46" fmla="*/ 0 w 128"/>
                <a:gd name="T47" fmla="*/ 0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8"/>
                <a:gd name="T73" fmla="*/ 0 h 112"/>
                <a:gd name="T74" fmla="*/ 128 w 128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8" h="112">
                  <a:moveTo>
                    <a:pt x="0" y="0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8" y="30"/>
                  </a:lnTo>
                  <a:lnTo>
                    <a:pt x="16" y="48"/>
                  </a:lnTo>
                  <a:lnTo>
                    <a:pt x="22" y="56"/>
                  </a:lnTo>
                  <a:lnTo>
                    <a:pt x="30" y="66"/>
                  </a:lnTo>
                  <a:lnTo>
                    <a:pt x="40" y="76"/>
                  </a:lnTo>
                  <a:lnTo>
                    <a:pt x="50" y="84"/>
                  </a:lnTo>
                  <a:lnTo>
                    <a:pt x="64" y="94"/>
                  </a:lnTo>
                  <a:lnTo>
                    <a:pt x="78" y="100"/>
                  </a:lnTo>
                  <a:lnTo>
                    <a:pt x="94" y="106"/>
                  </a:lnTo>
                  <a:lnTo>
                    <a:pt x="114" y="112"/>
                  </a:lnTo>
                  <a:lnTo>
                    <a:pt x="128" y="98"/>
                  </a:lnTo>
                  <a:lnTo>
                    <a:pt x="100" y="88"/>
                  </a:lnTo>
                  <a:lnTo>
                    <a:pt x="82" y="78"/>
                  </a:lnTo>
                  <a:lnTo>
                    <a:pt x="64" y="68"/>
                  </a:lnTo>
                  <a:lnTo>
                    <a:pt x="44" y="54"/>
                  </a:lnTo>
                  <a:lnTo>
                    <a:pt x="26" y="38"/>
                  </a:lnTo>
                  <a:lnTo>
                    <a:pt x="12" y="20"/>
                  </a:lnTo>
                  <a:lnTo>
                    <a:pt x="6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14" name="Freeform 81"/>
            <p:cNvSpPr>
              <a:spLocks/>
            </p:cNvSpPr>
            <p:nvPr/>
          </p:nvSpPr>
          <p:spPr bwMode="auto">
            <a:xfrm>
              <a:off x="4834" y="2385"/>
              <a:ext cx="232" cy="320"/>
            </a:xfrm>
            <a:custGeom>
              <a:avLst/>
              <a:gdLst>
                <a:gd name="T0" fmla="*/ 232 w 232"/>
                <a:gd name="T1" fmla="*/ 12 h 320"/>
                <a:gd name="T2" fmla="*/ 194 w 232"/>
                <a:gd name="T3" fmla="*/ 4 h 320"/>
                <a:gd name="T4" fmla="*/ 158 w 232"/>
                <a:gd name="T5" fmla="*/ 0 h 320"/>
                <a:gd name="T6" fmla="*/ 120 w 232"/>
                <a:gd name="T7" fmla="*/ 8 h 320"/>
                <a:gd name="T8" fmla="*/ 104 w 232"/>
                <a:gd name="T9" fmla="*/ 14 h 320"/>
                <a:gd name="T10" fmla="*/ 84 w 232"/>
                <a:gd name="T11" fmla="*/ 32 h 320"/>
                <a:gd name="T12" fmla="*/ 66 w 232"/>
                <a:gd name="T13" fmla="*/ 60 h 320"/>
                <a:gd name="T14" fmla="*/ 52 w 232"/>
                <a:gd name="T15" fmla="*/ 74 h 320"/>
                <a:gd name="T16" fmla="*/ 46 w 232"/>
                <a:gd name="T17" fmla="*/ 82 h 320"/>
                <a:gd name="T18" fmla="*/ 42 w 232"/>
                <a:gd name="T19" fmla="*/ 94 h 320"/>
                <a:gd name="T20" fmla="*/ 48 w 232"/>
                <a:gd name="T21" fmla="*/ 110 h 320"/>
                <a:gd name="T22" fmla="*/ 50 w 232"/>
                <a:gd name="T23" fmla="*/ 114 h 320"/>
                <a:gd name="T24" fmla="*/ 46 w 232"/>
                <a:gd name="T25" fmla="*/ 134 h 320"/>
                <a:gd name="T26" fmla="*/ 22 w 232"/>
                <a:gd name="T27" fmla="*/ 178 h 320"/>
                <a:gd name="T28" fmla="*/ 8 w 232"/>
                <a:gd name="T29" fmla="*/ 198 h 320"/>
                <a:gd name="T30" fmla="*/ 2 w 232"/>
                <a:gd name="T31" fmla="*/ 212 h 320"/>
                <a:gd name="T32" fmla="*/ 0 w 232"/>
                <a:gd name="T33" fmla="*/ 232 h 320"/>
                <a:gd name="T34" fmla="*/ 0 w 232"/>
                <a:gd name="T35" fmla="*/ 242 h 320"/>
                <a:gd name="T36" fmla="*/ 6 w 232"/>
                <a:gd name="T37" fmla="*/ 264 h 320"/>
                <a:gd name="T38" fmla="*/ 18 w 232"/>
                <a:gd name="T39" fmla="*/ 284 h 320"/>
                <a:gd name="T40" fmla="*/ 34 w 232"/>
                <a:gd name="T41" fmla="*/ 302 h 320"/>
                <a:gd name="T42" fmla="*/ 58 w 232"/>
                <a:gd name="T43" fmla="*/ 314 h 320"/>
                <a:gd name="T44" fmla="*/ 88 w 232"/>
                <a:gd name="T45" fmla="*/ 320 h 320"/>
                <a:gd name="T46" fmla="*/ 122 w 232"/>
                <a:gd name="T47" fmla="*/ 316 h 320"/>
                <a:gd name="T48" fmla="*/ 164 w 232"/>
                <a:gd name="T49" fmla="*/ 302 h 320"/>
                <a:gd name="T50" fmla="*/ 186 w 232"/>
                <a:gd name="T51" fmla="*/ 292 h 320"/>
                <a:gd name="T52" fmla="*/ 192 w 232"/>
                <a:gd name="T53" fmla="*/ 264 h 320"/>
                <a:gd name="T54" fmla="*/ 192 w 232"/>
                <a:gd name="T55" fmla="*/ 244 h 320"/>
                <a:gd name="T56" fmla="*/ 182 w 232"/>
                <a:gd name="T57" fmla="*/ 232 h 320"/>
                <a:gd name="T58" fmla="*/ 176 w 232"/>
                <a:gd name="T59" fmla="*/ 228 h 320"/>
                <a:gd name="T60" fmla="*/ 170 w 232"/>
                <a:gd name="T61" fmla="*/ 214 h 320"/>
                <a:gd name="T62" fmla="*/ 172 w 232"/>
                <a:gd name="T63" fmla="*/ 202 h 320"/>
                <a:gd name="T64" fmla="*/ 184 w 232"/>
                <a:gd name="T65" fmla="*/ 200 h 320"/>
                <a:gd name="T66" fmla="*/ 194 w 232"/>
                <a:gd name="T67" fmla="*/ 204 h 320"/>
                <a:gd name="T68" fmla="*/ 200 w 232"/>
                <a:gd name="T69" fmla="*/ 114 h 320"/>
                <a:gd name="T70" fmla="*/ 208 w 232"/>
                <a:gd name="T71" fmla="*/ 66 h 320"/>
                <a:gd name="T72" fmla="*/ 218 w 232"/>
                <a:gd name="T73" fmla="*/ 34 h 320"/>
                <a:gd name="T74" fmla="*/ 232 w 232"/>
                <a:gd name="T75" fmla="*/ 12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320"/>
                <a:gd name="T116" fmla="*/ 232 w 232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320">
                  <a:moveTo>
                    <a:pt x="232" y="12"/>
                  </a:moveTo>
                  <a:lnTo>
                    <a:pt x="232" y="12"/>
                  </a:lnTo>
                  <a:lnTo>
                    <a:pt x="222" y="10"/>
                  </a:lnTo>
                  <a:lnTo>
                    <a:pt x="194" y="4"/>
                  </a:lnTo>
                  <a:lnTo>
                    <a:pt x="176" y="2"/>
                  </a:lnTo>
                  <a:lnTo>
                    <a:pt x="158" y="0"/>
                  </a:lnTo>
                  <a:lnTo>
                    <a:pt x="138" y="2"/>
                  </a:lnTo>
                  <a:lnTo>
                    <a:pt x="120" y="8"/>
                  </a:lnTo>
                  <a:lnTo>
                    <a:pt x="104" y="14"/>
                  </a:lnTo>
                  <a:lnTo>
                    <a:pt x="92" y="24"/>
                  </a:lnTo>
                  <a:lnTo>
                    <a:pt x="84" y="32"/>
                  </a:lnTo>
                  <a:lnTo>
                    <a:pt x="76" y="42"/>
                  </a:lnTo>
                  <a:lnTo>
                    <a:pt x="66" y="60"/>
                  </a:lnTo>
                  <a:lnTo>
                    <a:pt x="60" y="68"/>
                  </a:lnTo>
                  <a:lnTo>
                    <a:pt x="52" y="74"/>
                  </a:lnTo>
                  <a:lnTo>
                    <a:pt x="46" y="82"/>
                  </a:lnTo>
                  <a:lnTo>
                    <a:pt x="42" y="88"/>
                  </a:lnTo>
                  <a:lnTo>
                    <a:pt x="42" y="94"/>
                  </a:lnTo>
                  <a:lnTo>
                    <a:pt x="44" y="100"/>
                  </a:lnTo>
                  <a:lnTo>
                    <a:pt x="48" y="110"/>
                  </a:lnTo>
                  <a:lnTo>
                    <a:pt x="50" y="114"/>
                  </a:lnTo>
                  <a:lnTo>
                    <a:pt x="50" y="118"/>
                  </a:lnTo>
                  <a:lnTo>
                    <a:pt x="46" y="134"/>
                  </a:lnTo>
                  <a:lnTo>
                    <a:pt x="32" y="160"/>
                  </a:lnTo>
                  <a:lnTo>
                    <a:pt x="22" y="178"/>
                  </a:lnTo>
                  <a:lnTo>
                    <a:pt x="8" y="198"/>
                  </a:lnTo>
                  <a:lnTo>
                    <a:pt x="4" y="204"/>
                  </a:lnTo>
                  <a:lnTo>
                    <a:pt x="2" y="212"/>
                  </a:lnTo>
                  <a:lnTo>
                    <a:pt x="0" y="222"/>
                  </a:lnTo>
                  <a:lnTo>
                    <a:pt x="0" y="232"/>
                  </a:lnTo>
                  <a:lnTo>
                    <a:pt x="0" y="242"/>
                  </a:lnTo>
                  <a:lnTo>
                    <a:pt x="2" y="252"/>
                  </a:lnTo>
                  <a:lnTo>
                    <a:pt x="6" y="264"/>
                  </a:lnTo>
                  <a:lnTo>
                    <a:pt x="10" y="274"/>
                  </a:lnTo>
                  <a:lnTo>
                    <a:pt x="18" y="284"/>
                  </a:lnTo>
                  <a:lnTo>
                    <a:pt x="26" y="294"/>
                  </a:lnTo>
                  <a:lnTo>
                    <a:pt x="34" y="302"/>
                  </a:lnTo>
                  <a:lnTo>
                    <a:pt x="46" y="308"/>
                  </a:lnTo>
                  <a:lnTo>
                    <a:pt x="58" y="314"/>
                  </a:lnTo>
                  <a:lnTo>
                    <a:pt x="72" y="318"/>
                  </a:lnTo>
                  <a:lnTo>
                    <a:pt x="88" y="320"/>
                  </a:lnTo>
                  <a:lnTo>
                    <a:pt x="104" y="320"/>
                  </a:lnTo>
                  <a:lnTo>
                    <a:pt x="122" y="316"/>
                  </a:lnTo>
                  <a:lnTo>
                    <a:pt x="142" y="312"/>
                  </a:lnTo>
                  <a:lnTo>
                    <a:pt x="164" y="302"/>
                  </a:lnTo>
                  <a:lnTo>
                    <a:pt x="186" y="292"/>
                  </a:lnTo>
                  <a:lnTo>
                    <a:pt x="188" y="284"/>
                  </a:lnTo>
                  <a:lnTo>
                    <a:pt x="192" y="264"/>
                  </a:lnTo>
                  <a:lnTo>
                    <a:pt x="192" y="254"/>
                  </a:lnTo>
                  <a:lnTo>
                    <a:pt x="192" y="244"/>
                  </a:lnTo>
                  <a:lnTo>
                    <a:pt x="188" y="236"/>
                  </a:lnTo>
                  <a:lnTo>
                    <a:pt x="182" y="232"/>
                  </a:lnTo>
                  <a:lnTo>
                    <a:pt x="176" y="228"/>
                  </a:lnTo>
                  <a:lnTo>
                    <a:pt x="172" y="222"/>
                  </a:lnTo>
                  <a:lnTo>
                    <a:pt x="170" y="214"/>
                  </a:lnTo>
                  <a:lnTo>
                    <a:pt x="170" y="208"/>
                  </a:lnTo>
                  <a:lnTo>
                    <a:pt x="172" y="202"/>
                  </a:lnTo>
                  <a:lnTo>
                    <a:pt x="178" y="200"/>
                  </a:lnTo>
                  <a:lnTo>
                    <a:pt x="184" y="200"/>
                  </a:lnTo>
                  <a:lnTo>
                    <a:pt x="194" y="204"/>
                  </a:lnTo>
                  <a:lnTo>
                    <a:pt x="200" y="114"/>
                  </a:lnTo>
                  <a:lnTo>
                    <a:pt x="204" y="88"/>
                  </a:lnTo>
                  <a:lnTo>
                    <a:pt x="208" y="66"/>
                  </a:lnTo>
                  <a:lnTo>
                    <a:pt x="214" y="48"/>
                  </a:lnTo>
                  <a:lnTo>
                    <a:pt x="218" y="34"/>
                  </a:lnTo>
                  <a:lnTo>
                    <a:pt x="228" y="18"/>
                  </a:lnTo>
                  <a:lnTo>
                    <a:pt x="23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15" name="Freeform 82"/>
            <p:cNvSpPr>
              <a:spLocks/>
            </p:cNvSpPr>
            <p:nvPr/>
          </p:nvSpPr>
          <p:spPr bwMode="auto">
            <a:xfrm>
              <a:off x="4858" y="2407"/>
              <a:ext cx="188" cy="272"/>
            </a:xfrm>
            <a:custGeom>
              <a:avLst/>
              <a:gdLst>
                <a:gd name="T0" fmla="*/ 188 w 188"/>
                <a:gd name="T1" fmla="*/ 10 h 272"/>
                <a:gd name="T2" fmla="*/ 188 w 188"/>
                <a:gd name="T3" fmla="*/ 10 h 272"/>
                <a:gd name="T4" fmla="*/ 180 w 188"/>
                <a:gd name="T5" fmla="*/ 8 h 272"/>
                <a:gd name="T6" fmla="*/ 162 w 188"/>
                <a:gd name="T7" fmla="*/ 2 h 272"/>
                <a:gd name="T8" fmla="*/ 148 w 188"/>
                <a:gd name="T9" fmla="*/ 2 h 272"/>
                <a:gd name="T10" fmla="*/ 136 w 188"/>
                <a:gd name="T11" fmla="*/ 0 h 272"/>
                <a:gd name="T12" fmla="*/ 122 w 188"/>
                <a:gd name="T13" fmla="*/ 2 h 272"/>
                <a:gd name="T14" fmla="*/ 106 w 188"/>
                <a:gd name="T15" fmla="*/ 6 h 272"/>
                <a:gd name="T16" fmla="*/ 106 w 188"/>
                <a:gd name="T17" fmla="*/ 6 h 272"/>
                <a:gd name="T18" fmla="*/ 94 w 188"/>
                <a:gd name="T19" fmla="*/ 12 h 272"/>
                <a:gd name="T20" fmla="*/ 84 w 188"/>
                <a:gd name="T21" fmla="*/ 20 h 272"/>
                <a:gd name="T22" fmla="*/ 78 w 188"/>
                <a:gd name="T23" fmla="*/ 26 h 272"/>
                <a:gd name="T24" fmla="*/ 72 w 188"/>
                <a:gd name="T25" fmla="*/ 34 h 272"/>
                <a:gd name="T26" fmla="*/ 62 w 188"/>
                <a:gd name="T27" fmla="*/ 48 h 272"/>
                <a:gd name="T28" fmla="*/ 58 w 188"/>
                <a:gd name="T29" fmla="*/ 54 h 272"/>
                <a:gd name="T30" fmla="*/ 52 w 188"/>
                <a:gd name="T31" fmla="*/ 60 h 272"/>
                <a:gd name="T32" fmla="*/ 52 w 188"/>
                <a:gd name="T33" fmla="*/ 60 h 272"/>
                <a:gd name="T34" fmla="*/ 48 w 188"/>
                <a:gd name="T35" fmla="*/ 66 h 272"/>
                <a:gd name="T36" fmla="*/ 44 w 188"/>
                <a:gd name="T37" fmla="*/ 72 h 272"/>
                <a:gd name="T38" fmla="*/ 44 w 188"/>
                <a:gd name="T39" fmla="*/ 76 h 272"/>
                <a:gd name="T40" fmla="*/ 44 w 188"/>
                <a:gd name="T41" fmla="*/ 82 h 272"/>
                <a:gd name="T42" fmla="*/ 48 w 188"/>
                <a:gd name="T43" fmla="*/ 90 h 272"/>
                <a:gd name="T44" fmla="*/ 52 w 188"/>
                <a:gd name="T45" fmla="*/ 92 h 272"/>
                <a:gd name="T46" fmla="*/ 52 w 188"/>
                <a:gd name="T47" fmla="*/ 92 h 272"/>
                <a:gd name="T48" fmla="*/ 40 w 188"/>
                <a:gd name="T49" fmla="*/ 116 h 272"/>
                <a:gd name="T50" fmla="*/ 26 w 188"/>
                <a:gd name="T51" fmla="*/ 142 h 272"/>
                <a:gd name="T52" fmla="*/ 6 w 188"/>
                <a:gd name="T53" fmla="*/ 176 h 272"/>
                <a:gd name="T54" fmla="*/ 6 w 188"/>
                <a:gd name="T55" fmla="*/ 176 h 272"/>
                <a:gd name="T56" fmla="*/ 2 w 188"/>
                <a:gd name="T57" fmla="*/ 184 h 272"/>
                <a:gd name="T58" fmla="*/ 0 w 188"/>
                <a:gd name="T59" fmla="*/ 192 h 272"/>
                <a:gd name="T60" fmla="*/ 0 w 188"/>
                <a:gd name="T61" fmla="*/ 202 h 272"/>
                <a:gd name="T62" fmla="*/ 0 w 188"/>
                <a:gd name="T63" fmla="*/ 212 h 272"/>
                <a:gd name="T64" fmla="*/ 0 w 188"/>
                <a:gd name="T65" fmla="*/ 222 h 272"/>
                <a:gd name="T66" fmla="*/ 4 w 188"/>
                <a:gd name="T67" fmla="*/ 232 h 272"/>
                <a:gd name="T68" fmla="*/ 8 w 188"/>
                <a:gd name="T69" fmla="*/ 242 h 272"/>
                <a:gd name="T70" fmla="*/ 14 w 188"/>
                <a:gd name="T71" fmla="*/ 250 h 272"/>
                <a:gd name="T72" fmla="*/ 22 w 188"/>
                <a:gd name="T73" fmla="*/ 258 h 272"/>
                <a:gd name="T74" fmla="*/ 30 w 188"/>
                <a:gd name="T75" fmla="*/ 264 h 272"/>
                <a:gd name="T76" fmla="*/ 40 w 188"/>
                <a:gd name="T77" fmla="*/ 268 h 272"/>
                <a:gd name="T78" fmla="*/ 52 w 188"/>
                <a:gd name="T79" fmla="*/ 272 h 272"/>
                <a:gd name="T80" fmla="*/ 66 w 188"/>
                <a:gd name="T81" fmla="*/ 272 h 272"/>
                <a:gd name="T82" fmla="*/ 82 w 188"/>
                <a:gd name="T83" fmla="*/ 270 h 272"/>
                <a:gd name="T84" fmla="*/ 100 w 188"/>
                <a:gd name="T85" fmla="*/ 264 h 272"/>
                <a:gd name="T86" fmla="*/ 118 w 188"/>
                <a:gd name="T87" fmla="*/ 256 h 272"/>
                <a:gd name="T88" fmla="*/ 118 w 188"/>
                <a:gd name="T89" fmla="*/ 256 h 272"/>
                <a:gd name="T90" fmla="*/ 124 w 188"/>
                <a:gd name="T91" fmla="*/ 240 h 272"/>
                <a:gd name="T92" fmla="*/ 138 w 188"/>
                <a:gd name="T93" fmla="*/ 194 h 272"/>
                <a:gd name="T94" fmla="*/ 152 w 188"/>
                <a:gd name="T95" fmla="*/ 138 h 272"/>
                <a:gd name="T96" fmla="*/ 160 w 188"/>
                <a:gd name="T97" fmla="*/ 110 h 272"/>
                <a:gd name="T98" fmla="*/ 164 w 188"/>
                <a:gd name="T99" fmla="*/ 84 h 272"/>
                <a:gd name="T100" fmla="*/ 164 w 188"/>
                <a:gd name="T101" fmla="*/ 84 h 272"/>
                <a:gd name="T102" fmla="*/ 166 w 188"/>
                <a:gd name="T103" fmla="*/ 62 h 272"/>
                <a:gd name="T104" fmla="*/ 170 w 188"/>
                <a:gd name="T105" fmla="*/ 46 h 272"/>
                <a:gd name="T106" fmla="*/ 174 w 188"/>
                <a:gd name="T107" fmla="*/ 32 h 272"/>
                <a:gd name="T108" fmla="*/ 178 w 188"/>
                <a:gd name="T109" fmla="*/ 22 h 272"/>
                <a:gd name="T110" fmla="*/ 184 w 188"/>
                <a:gd name="T111" fmla="*/ 12 h 272"/>
                <a:gd name="T112" fmla="*/ 188 w 188"/>
                <a:gd name="T113" fmla="*/ 10 h 272"/>
                <a:gd name="T114" fmla="*/ 188 w 188"/>
                <a:gd name="T115" fmla="*/ 10 h 2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8"/>
                <a:gd name="T175" fmla="*/ 0 h 272"/>
                <a:gd name="T176" fmla="*/ 188 w 188"/>
                <a:gd name="T177" fmla="*/ 272 h 2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8" h="272">
                  <a:moveTo>
                    <a:pt x="188" y="10"/>
                  </a:moveTo>
                  <a:lnTo>
                    <a:pt x="188" y="10"/>
                  </a:lnTo>
                  <a:lnTo>
                    <a:pt x="180" y="8"/>
                  </a:lnTo>
                  <a:lnTo>
                    <a:pt x="162" y="2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22" y="2"/>
                  </a:lnTo>
                  <a:lnTo>
                    <a:pt x="106" y="6"/>
                  </a:lnTo>
                  <a:lnTo>
                    <a:pt x="94" y="12"/>
                  </a:lnTo>
                  <a:lnTo>
                    <a:pt x="84" y="20"/>
                  </a:lnTo>
                  <a:lnTo>
                    <a:pt x="78" y="26"/>
                  </a:lnTo>
                  <a:lnTo>
                    <a:pt x="72" y="34"/>
                  </a:lnTo>
                  <a:lnTo>
                    <a:pt x="62" y="48"/>
                  </a:lnTo>
                  <a:lnTo>
                    <a:pt x="58" y="54"/>
                  </a:lnTo>
                  <a:lnTo>
                    <a:pt x="52" y="60"/>
                  </a:lnTo>
                  <a:lnTo>
                    <a:pt x="48" y="66"/>
                  </a:lnTo>
                  <a:lnTo>
                    <a:pt x="44" y="72"/>
                  </a:lnTo>
                  <a:lnTo>
                    <a:pt x="44" y="76"/>
                  </a:lnTo>
                  <a:lnTo>
                    <a:pt x="44" y="82"/>
                  </a:lnTo>
                  <a:lnTo>
                    <a:pt x="48" y="90"/>
                  </a:lnTo>
                  <a:lnTo>
                    <a:pt x="52" y="92"/>
                  </a:lnTo>
                  <a:lnTo>
                    <a:pt x="40" y="116"/>
                  </a:lnTo>
                  <a:lnTo>
                    <a:pt x="26" y="142"/>
                  </a:lnTo>
                  <a:lnTo>
                    <a:pt x="6" y="176"/>
                  </a:lnTo>
                  <a:lnTo>
                    <a:pt x="2" y="184"/>
                  </a:lnTo>
                  <a:lnTo>
                    <a:pt x="0" y="192"/>
                  </a:lnTo>
                  <a:lnTo>
                    <a:pt x="0" y="202"/>
                  </a:lnTo>
                  <a:lnTo>
                    <a:pt x="0" y="212"/>
                  </a:lnTo>
                  <a:lnTo>
                    <a:pt x="0" y="222"/>
                  </a:lnTo>
                  <a:lnTo>
                    <a:pt x="4" y="232"/>
                  </a:lnTo>
                  <a:lnTo>
                    <a:pt x="8" y="242"/>
                  </a:lnTo>
                  <a:lnTo>
                    <a:pt x="14" y="250"/>
                  </a:lnTo>
                  <a:lnTo>
                    <a:pt x="22" y="258"/>
                  </a:lnTo>
                  <a:lnTo>
                    <a:pt x="30" y="264"/>
                  </a:lnTo>
                  <a:lnTo>
                    <a:pt x="40" y="268"/>
                  </a:lnTo>
                  <a:lnTo>
                    <a:pt x="52" y="272"/>
                  </a:lnTo>
                  <a:lnTo>
                    <a:pt x="66" y="272"/>
                  </a:lnTo>
                  <a:lnTo>
                    <a:pt x="82" y="270"/>
                  </a:lnTo>
                  <a:lnTo>
                    <a:pt x="100" y="264"/>
                  </a:lnTo>
                  <a:lnTo>
                    <a:pt x="118" y="256"/>
                  </a:lnTo>
                  <a:lnTo>
                    <a:pt x="124" y="240"/>
                  </a:lnTo>
                  <a:lnTo>
                    <a:pt x="138" y="194"/>
                  </a:lnTo>
                  <a:lnTo>
                    <a:pt x="152" y="138"/>
                  </a:lnTo>
                  <a:lnTo>
                    <a:pt x="160" y="110"/>
                  </a:lnTo>
                  <a:lnTo>
                    <a:pt x="164" y="84"/>
                  </a:lnTo>
                  <a:lnTo>
                    <a:pt x="166" y="62"/>
                  </a:lnTo>
                  <a:lnTo>
                    <a:pt x="170" y="46"/>
                  </a:lnTo>
                  <a:lnTo>
                    <a:pt x="174" y="32"/>
                  </a:lnTo>
                  <a:lnTo>
                    <a:pt x="178" y="22"/>
                  </a:lnTo>
                  <a:lnTo>
                    <a:pt x="184" y="12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08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16" name="Freeform 83"/>
            <p:cNvSpPr>
              <a:spLocks/>
            </p:cNvSpPr>
            <p:nvPr/>
          </p:nvSpPr>
          <p:spPr bwMode="auto">
            <a:xfrm>
              <a:off x="4880" y="2455"/>
              <a:ext cx="144" cy="224"/>
            </a:xfrm>
            <a:custGeom>
              <a:avLst/>
              <a:gdLst>
                <a:gd name="T0" fmla="*/ 144 w 144"/>
                <a:gd name="T1" fmla="*/ 2 h 224"/>
                <a:gd name="T2" fmla="*/ 128 w 144"/>
                <a:gd name="T3" fmla="*/ 0 h 224"/>
                <a:gd name="T4" fmla="*/ 102 w 144"/>
                <a:gd name="T5" fmla="*/ 10 h 224"/>
                <a:gd name="T6" fmla="*/ 88 w 144"/>
                <a:gd name="T7" fmla="*/ 28 h 224"/>
                <a:gd name="T8" fmla="*/ 82 w 144"/>
                <a:gd name="T9" fmla="*/ 42 h 224"/>
                <a:gd name="T10" fmla="*/ 78 w 144"/>
                <a:gd name="T11" fmla="*/ 50 h 224"/>
                <a:gd name="T12" fmla="*/ 60 w 144"/>
                <a:gd name="T13" fmla="*/ 68 h 224"/>
                <a:gd name="T14" fmla="*/ 70 w 144"/>
                <a:gd name="T15" fmla="*/ 68 h 224"/>
                <a:gd name="T16" fmla="*/ 84 w 144"/>
                <a:gd name="T17" fmla="*/ 60 h 224"/>
                <a:gd name="T18" fmla="*/ 96 w 144"/>
                <a:gd name="T19" fmla="*/ 40 h 224"/>
                <a:gd name="T20" fmla="*/ 104 w 144"/>
                <a:gd name="T21" fmla="*/ 26 h 224"/>
                <a:gd name="T22" fmla="*/ 112 w 144"/>
                <a:gd name="T23" fmla="*/ 18 h 224"/>
                <a:gd name="T24" fmla="*/ 120 w 144"/>
                <a:gd name="T25" fmla="*/ 18 h 224"/>
                <a:gd name="T26" fmla="*/ 128 w 144"/>
                <a:gd name="T27" fmla="*/ 22 h 224"/>
                <a:gd name="T28" fmla="*/ 118 w 144"/>
                <a:gd name="T29" fmla="*/ 32 h 224"/>
                <a:gd name="T30" fmla="*/ 106 w 144"/>
                <a:gd name="T31" fmla="*/ 50 h 224"/>
                <a:gd name="T32" fmla="*/ 98 w 144"/>
                <a:gd name="T33" fmla="*/ 84 h 224"/>
                <a:gd name="T34" fmla="*/ 96 w 144"/>
                <a:gd name="T35" fmla="*/ 130 h 224"/>
                <a:gd name="T36" fmla="*/ 90 w 144"/>
                <a:gd name="T37" fmla="*/ 162 h 224"/>
                <a:gd name="T38" fmla="*/ 82 w 144"/>
                <a:gd name="T39" fmla="*/ 178 h 224"/>
                <a:gd name="T40" fmla="*/ 76 w 144"/>
                <a:gd name="T41" fmla="*/ 186 h 224"/>
                <a:gd name="T42" fmla="*/ 64 w 144"/>
                <a:gd name="T43" fmla="*/ 194 h 224"/>
                <a:gd name="T44" fmla="*/ 40 w 144"/>
                <a:gd name="T45" fmla="*/ 198 h 224"/>
                <a:gd name="T46" fmla="*/ 8 w 144"/>
                <a:gd name="T47" fmla="*/ 188 h 224"/>
                <a:gd name="T48" fmla="*/ 0 w 144"/>
                <a:gd name="T49" fmla="*/ 186 h 224"/>
                <a:gd name="T50" fmla="*/ 2 w 144"/>
                <a:gd name="T51" fmla="*/ 196 h 224"/>
                <a:gd name="T52" fmla="*/ 12 w 144"/>
                <a:gd name="T53" fmla="*/ 208 h 224"/>
                <a:gd name="T54" fmla="*/ 30 w 144"/>
                <a:gd name="T55" fmla="*/ 220 h 224"/>
                <a:gd name="T56" fmla="*/ 44 w 144"/>
                <a:gd name="T57" fmla="*/ 222 h 224"/>
                <a:gd name="T58" fmla="*/ 84 w 144"/>
                <a:gd name="T59" fmla="*/ 222 h 224"/>
                <a:gd name="T60" fmla="*/ 108 w 144"/>
                <a:gd name="T61" fmla="*/ 214 h 224"/>
                <a:gd name="T62" fmla="*/ 130 w 144"/>
                <a:gd name="T63" fmla="*/ 202 h 224"/>
                <a:gd name="T64" fmla="*/ 132 w 144"/>
                <a:gd name="T65" fmla="*/ 148 h 224"/>
                <a:gd name="T66" fmla="*/ 142 w 144"/>
                <a:gd name="T67" fmla="*/ 36 h 224"/>
                <a:gd name="T68" fmla="*/ 144 w 144"/>
                <a:gd name="T69" fmla="*/ 12 h 224"/>
                <a:gd name="T70" fmla="*/ 144 w 144"/>
                <a:gd name="T71" fmla="*/ 10 h 224"/>
                <a:gd name="T72" fmla="*/ 144 w 144"/>
                <a:gd name="T73" fmla="*/ 2 h 2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224"/>
                <a:gd name="T113" fmla="*/ 144 w 144"/>
                <a:gd name="T114" fmla="*/ 224 h 2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224">
                  <a:moveTo>
                    <a:pt x="144" y="2"/>
                  </a:moveTo>
                  <a:lnTo>
                    <a:pt x="144" y="2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112" y="4"/>
                  </a:lnTo>
                  <a:lnTo>
                    <a:pt x="102" y="10"/>
                  </a:lnTo>
                  <a:lnTo>
                    <a:pt x="94" y="18"/>
                  </a:lnTo>
                  <a:lnTo>
                    <a:pt x="88" y="28"/>
                  </a:lnTo>
                  <a:lnTo>
                    <a:pt x="84" y="36"/>
                  </a:lnTo>
                  <a:lnTo>
                    <a:pt x="82" y="42"/>
                  </a:lnTo>
                  <a:lnTo>
                    <a:pt x="78" y="50"/>
                  </a:lnTo>
                  <a:lnTo>
                    <a:pt x="70" y="58"/>
                  </a:lnTo>
                  <a:lnTo>
                    <a:pt x="60" y="68"/>
                  </a:lnTo>
                  <a:lnTo>
                    <a:pt x="70" y="68"/>
                  </a:lnTo>
                  <a:lnTo>
                    <a:pt x="78" y="66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6" y="40"/>
                  </a:lnTo>
                  <a:lnTo>
                    <a:pt x="104" y="26"/>
                  </a:lnTo>
                  <a:lnTo>
                    <a:pt x="108" y="22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20" y="18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18" y="32"/>
                  </a:lnTo>
                  <a:lnTo>
                    <a:pt x="112" y="40"/>
                  </a:lnTo>
                  <a:lnTo>
                    <a:pt x="106" y="50"/>
                  </a:lnTo>
                  <a:lnTo>
                    <a:pt x="104" y="62"/>
                  </a:lnTo>
                  <a:lnTo>
                    <a:pt x="98" y="84"/>
                  </a:lnTo>
                  <a:lnTo>
                    <a:pt x="96" y="108"/>
                  </a:lnTo>
                  <a:lnTo>
                    <a:pt x="96" y="130"/>
                  </a:lnTo>
                  <a:lnTo>
                    <a:pt x="94" y="152"/>
                  </a:lnTo>
                  <a:lnTo>
                    <a:pt x="90" y="162"/>
                  </a:lnTo>
                  <a:lnTo>
                    <a:pt x="88" y="170"/>
                  </a:lnTo>
                  <a:lnTo>
                    <a:pt x="82" y="178"/>
                  </a:lnTo>
                  <a:lnTo>
                    <a:pt x="76" y="186"/>
                  </a:lnTo>
                  <a:lnTo>
                    <a:pt x="70" y="190"/>
                  </a:lnTo>
                  <a:lnTo>
                    <a:pt x="64" y="194"/>
                  </a:lnTo>
                  <a:lnTo>
                    <a:pt x="52" y="196"/>
                  </a:lnTo>
                  <a:lnTo>
                    <a:pt x="40" y="198"/>
                  </a:lnTo>
                  <a:lnTo>
                    <a:pt x="28" y="196"/>
                  </a:lnTo>
                  <a:lnTo>
                    <a:pt x="8" y="188"/>
                  </a:lnTo>
                  <a:lnTo>
                    <a:pt x="0" y="186"/>
                  </a:lnTo>
                  <a:lnTo>
                    <a:pt x="0" y="190"/>
                  </a:lnTo>
                  <a:lnTo>
                    <a:pt x="2" y="196"/>
                  </a:lnTo>
                  <a:lnTo>
                    <a:pt x="6" y="202"/>
                  </a:lnTo>
                  <a:lnTo>
                    <a:pt x="12" y="208"/>
                  </a:lnTo>
                  <a:lnTo>
                    <a:pt x="20" y="214"/>
                  </a:lnTo>
                  <a:lnTo>
                    <a:pt x="30" y="220"/>
                  </a:lnTo>
                  <a:lnTo>
                    <a:pt x="44" y="222"/>
                  </a:lnTo>
                  <a:lnTo>
                    <a:pt x="62" y="224"/>
                  </a:lnTo>
                  <a:lnTo>
                    <a:pt x="84" y="222"/>
                  </a:lnTo>
                  <a:lnTo>
                    <a:pt x="96" y="218"/>
                  </a:lnTo>
                  <a:lnTo>
                    <a:pt x="108" y="214"/>
                  </a:lnTo>
                  <a:lnTo>
                    <a:pt x="120" y="210"/>
                  </a:lnTo>
                  <a:lnTo>
                    <a:pt x="130" y="202"/>
                  </a:lnTo>
                  <a:lnTo>
                    <a:pt x="132" y="148"/>
                  </a:lnTo>
                  <a:lnTo>
                    <a:pt x="134" y="94"/>
                  </a:lnTo>
                  <a:lnTo>
                    <a:pt x="142" y="36"/>
                  </a:lnTo>
                  <a:lnTo>
                    <a:pt x="144" y="12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2"/>
                  </a:lnTo>
                  <a:close/>
                </a:path>
              </a:pathLst>
            </a:custGeom>
            <a:solidFill>
              <a:srgbClr val="05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17" name="Freeform 84"/>
            <p:cNvSpPr>
              <a:spLocks/>
            </p:cNvSpPr>
            <p:nvPr/>
          </p:nvSpPr>
          <p:spPr bwMode="auto">
            <a:xfrm>
              <a:off x="5020" y="2397"/>
              <a:ext cx="198" cy="122"/>
            </a:xfrm>
            <a:custGeom>
              <a:avLst/>
              <a:gdLst>
                <a:gd name="T0" fmla="*/ 198 w 198"/>
                <a:gd name="T1" fmla="*/ 122 h 122"/>
                <a:gd name="T2" fmla="*/ 198 w 198"/>
                <a:gd name="T3" fmla="*/ 122 h 122"/>
                <a:gd name="T4" fmla="*/ 198 w 198"/>
                <a:gd name="T5" fmla="*/ 114 h 122"/>
                <a:gd name="T6" fmla="*/ 198 w 198"/>
                <a:gd name="T7" fmla="*/ 94 h 122"/>
                <a:gd name="T8" fmla="*/ 198 w 198"/>
                <a:gd name="T9" fmla="*/ 80 h 122"/>
                <a:gd name="T10" fmla="*/ 194 w 198"/>
                <a:gd name="T11" fmla="*/ 66 h 122"/>
                <a:gd name="T12" fmla="*/ 190 w 198"/>
                <a:gd name="T13" fmla="*/ 52 h 122"/>
                <a:gd name="T14" fmla="*/ 182 w 198"/>
                <a:gd name="T15" fmla="*/ 38 h 122"/>
                <a:gd name="T16" fmla="*/ 182 w 198"/>
                <a:gd name="T17" fmla="*/ 38 h 122"/>
                <a:gd name="T18" fmla="*/ 178 w 198"/>
                <a:gd name="T19" fmla="*/ 30 h 122"/>
                <a:gd name="T20" fmla="*/ 170 w 198"/>
                <a:gd name="T21" fmla="*/ 22 h 122"/>
                <a:gd name="T22" fmla="*/ 164 w 198"/>
                <a:gd name="T23" fmla="*/ 16 h 122"/>
                <a:gd name="T24" fmla="*/ 154 w 198"/>
                <a:gd name="T25" fmla="*/ 12 h 122"/>
                <a:gd name="T26" fmla="*/ 144 w 198"/>
                <a:gd name="T27" fmla="*/ 6 h 122"/>
                <a:gd name="T28" fmla="*/ 134 w 198"/>
                <a:gd name="T29" fmla="*/ 4 h 122"/>
                <a:gd name="T30" fmla="*/ 122 w 198"/>
                <a:gd name="T31" fmla="*/ 2 h 122"/>
                <a:gd name="T32" fmla="*/ 110 w 198"/>
                <a:gd name="T33" fmla="*/ 0 h 122"/>
                <a:gd name="T34" fmla="*/ 110 w 198"/>
                <a:gd name="T35" fmla="*/ 0 h 122"/>
                <a:gd name="T36" fmla="*/ 100 w 198"/>
                <a:gd name="T37" fmla="*/ 2 h 122"/>
                <a:gd name="T38" fmla="*/ 88 w 198"/>
                <a:gd name="T39" fmla="*/ 4 h 122"/>
                <a:gd name="T40" fmla="*/ 76 w 198"/>
                <a:gd name="T41" fmla="*/ 6 h 122"/>
                <a:gd name="T42" fmla="*/ 64 w 198"/>
                <a:gd name="T43" fmla="*/ 12 h 122"/>
                <a:gd name="T44" fmla="*/ 50 w 198"/>
                <a:gd name="T45" fmla="*/ 18 h 122"/>
                <a:gd name="T46" fmla="*/ 36 w 198"/>
                <a:gd name="T47" fmla="*/ 28 h 122"/>
                <a:gd name="T48" fmla="*/ 22 w 198"/>
                <a:gd name="T49" fmla="*/ 40 h 122"/>
                <a:gd name="T50" fmla="*/ 6 w 198"/>
                <a:gd name="T51" fmla="*/ 54 h 122"/>
                <a:gd name="T52" fmla="*/ 6 w 198"/>
                <a:gd name="T53" fmla="*/ 54 h 122"/>
                <a:gd name="T54" fmla="*/ 2 w 198"/>
                <a:gd name="T55" fmla="*/ 66 h 122"/>
                <a:gd name="T56" fmla="*/ 0 w 198"/>
                <a:gd name="T57" fmla="*/ 80 h 122"/>
                <a:gd name="T58" fmla="*/ 0 w 198"/>
                <a:gd name="T59" fmla="*/ 96 h 122"/>
                <a:gd name="T60" fmla="*/ 0 w 198"/>
                <a:gd name="T61" fmla="*/ 96 h 122"/>
                <a:gd name="T62" fmla="*/ 6 w 198"/>
                <a:gd name="T63" fmla="*/ 84 h 122"/>
                <a:gd name="T64" fmla="*/ 14 w 198"/>
                <a:gd name="T65" fmla="*/ 72 h 122"/>
                <a:gd name="T66" fmla="*/ 26 w 198"/>
                <a:gd name="T67" fmla="*/ 60 h 122"/>
                <a:gd name="T68" fmla="*/ 42 w 198"/>
                <a:gd name="T69" fmla="*/ 46 h 122"/>
                <a:gd name="T70" fmla="*/ 62 w 198"/>
                <a:gd name="T71" fmla="*/ 34 h 122"/>
                <a:gd name="T72" fmla="*/ 74 w 198"/>
                <a:gd name="T73" fmla="*/ 28 h 122"/>
                <a:gd name="T74" fmla="*/ 88 w 198"/>
                <a:gd name="T75" fmla="*/ 24 h 122"/>
                <a:gd name="T76" fmla="*/ 102 w 198"/>
                <a:gd name="T77" fmla="*/ 22 h 122"/>
                <a:gd name="T78" fmla="*/ 118 w 198"/>
                <a:gd name="T79" fmla="*/ 20 h 122"/>
                <a:gd name="T80" fmla="*/ 118 w 198"/>
                <a:gd name="T81" fmla="*/ 20 h 122"/>
                <a:gd name="T82" fmla="*/ 132 w 198"/>
                <a:gd name="T83" fmla="*/ 20 h 122"/>
                <a:gd name="T84" fmla="*/ 144 w 198"/>
                <a:gd name="T85" fmla="*/ 24 h 122"/>
                <a:gd name="T86" fmla="*/ 156 w 198"/>
                <a:gd name="T87" fmla="*/ 28 h 122"/>
                <a:gd name="T88" fmla="*/ 164 w 198"/>
                <a:gd name="T89" fmla="*/ 34 h 122"/>
                <a:gd name="T90" fmla="*/ 172 w 198"/>
                <a:gd name="T91" fmla="*/ 40 h 122"/>
                <a:gd name="T92" fmla="*/ 178 w 198"/>
                <a:gd name="T93" fmla="*/ 48 h 122"/>
                <a:gd name="T94" fmla="*/ 182 w 198"/>
                <a:gd name="T95" fmla="*/ 56 h 122"/>
                <a:gd name="T96" fmla="*/ 186 w 198"/>
                <a:gd name="T97" fmla="*/ 66 h 122"/>
                <a:gd name="T98" fmla="*/ 190 w 198"/>
                <a:gd name="T99" fmla="*/ 84 h 122"/>
                <a:gd name="T100" fmla="*/ 192 w 198"/>
                <a:gd name="T101" fmla="*/ 98 h 122"/>
                <a:gd name="T102" fmla="*/ 192 w 198"/>
                <a:gd name="T103" fmla="*/ 114 h 122"/>
                <a:gd name="T104" fmla="*/ 198 w 198"/>
                <a:gd name="T105" fmla="*/ 122 h 1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122"/>
                <a:gd name="T161" fmla="*/ 198 w 198"/>
                <a:gd name="T162" fmla="*/ 122 h 1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122">
                  <a:moveTo>
                    <a:pt x="198" y="122"/>
                  </a:moveTo>
                  <a:lnTo>
                    <a:pt x="198" y="122"/>
                  </a:lnTo>
                  <a:lnTo>
                    <a:pt x="198" y="114"/>
                  </a:lnTo>
                  <a:lnTo>
                    <a:pt x="198" y="94"/>
                  </a:lnTo>
                  <a:lnTo>
                    <a:pt x="198" y="80"/>
                  </a:lnTo>
                  <a:lnTo>
                    <a:pt x="194" y="66"/>
                  </a:lnTo>
                  <a:lnTo>
                    <a:pt x="190" y="52"/>
                  </a:lnTo>
                  <a:lnTo>
                    <a:pt x="182" y="38"/>
                  </a:lnTo>
                  <a:lnTo>
                    <a:pt x="178" y="30"/>
                  </a:lnTo>
                  <a:lnTo>
                    <a:pt x="170" y="22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4" y="6"/>
                  </a:lnTo>
                  <a:lnTo>
                    <a:pt x="134" y="4"/>
                  </a:lnTo>
                  <a:lnTo>
                    <a:pt x="122" y="2"/>
                  </a:lnTo>
                  <a:lnTo>
                    <a:pt x="110" y="0"/>
                  </a:lnTo>
                  <a:lnTo>
                    <a:pt x="100" y="2"/>
                  </a:lnTo>
                  <a:lnTo>
                    <a:pt x="88" y="4"/>
                  </a:lnTo>
                  <a:lnTo>
                    <a:pt x="76" y="6"/>
                  </a:lnTo>
                  <a:lnTo>
                    <a:pt x="64" y="12"/>
                  </a:lnTo>
                  <a:lnTo>
                    <a:pt x="50" y="18"/>
                  </a:lnTo>
                  <a:lnTo>
                    <a:pt x="36" y="28"/>
                  </a:lnTo>
                  <a:lnTo>
                    <a:pt x="22" y="40"/>
                  </a:lnTo>
                  <a:lnTo>
                    <a:pt x="6" y="54"/>
                  </a:lnTo>
                  <a:lnTo>
                    <a:pt x="2" y="66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6" y="84"/>
                  </a:lnTo>
                  <a:lnTo>
                    <a:pt x="14" y="72"/>
                  </a:lnTo>
                  <a:lnTo>
                    <a:pt x="26" y="60"/>
                  </a:lnTo>
                  <a:lnTo>
                    <a:pt x="42" y="46"/>
                  </a:lnTo>
                  <a:lnTo>
                    <a:pt x="62" y="34"/>
                  </a:lnTo>
                  <a:lnTo>
                    <a:pt x="74" y="28"/>
                  </a:lnTo>
                  <a:lnTo>
                    <a:pt x="88" y="24"/>
                  </a:lnTo>
                  <a:lnTo>
                    <a:pt x="102" y="22"/>
                  </a:lnTo>
                  <a:lnTo>
                    <a:pt x="118" y="20"/>
                  </a:lnTo>
                  <a:lnTo>
                    <a:pt x="132" y="20"/>
                  </a:lnTo>
                  <a:lnTo>
                    <a:pt x="144" y="24"/>
                  </a:lnTo>
                  <a:lnTo>
                    <a:pt x="156" y="28"/>
                  </a:lnTo>
                  <a:lnTo>
                    <a:pt x="164" y="34"/>
                  </a:lnTo>
                  <a:lnTo>
                    <a:pt x="172" y="40"/>
                  </a:lnTo>
                  <a:lnTo>
                    <a:pt x="178" y="48"/>
                  </a:lnTo>
                  <a:lnTo>
                    <a:pt x="182" y="56"/>
                  </a:lnTo>
                  <a:lnTo>
                    <a:pt x="186" y="66"/>
                  </a:lnTo>
                  <a:lnTo>
                    <a:pt x="190" y="84"/>
                  </a:lnTo>
                  <a:lnTo>
                    <a:pt x="192" y="98"/>
                  </a:lnTo>
                  <a:lnTo>
                    <a:pt x="192" y="114"/>
                  </a:lnTo>
                  <a:lnTo>
                    <a:pt x="198" y="122"/>
                  </a:lnTo>
                  <a:close/>
                </a:path>
              </a:pathLst>
            </a:custGeom>
            <a:solidFill>
              <a:srgbClr val="08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18" name="Freeform 85"/>
            <p:cNvSpPr>
              <a:spLocks/>
            </p:cNvSpPr>
            <p:nvPr/>
          </p:nvSpPr>
          <p:spPr bwMode="auto">
            <a:xfrm>
              <a:off x="5190" y="2439"/>
              <a:ext cx="92" cy="146"/>
            </a:xfrm>
            <a:custGeom>
              <a:avLst/>
              <a:gdLst>
                <a:gd name="T0" fmla="*/ 24 w 92"/>
                <a:gd name="T1" fmla="*/ 54 h 146"/>
                <a:gd name="T2" fmla="*/ 24 w 92"/>
                <a:gd name="T3" fmla="*/ 54 h 146"/>
                <a:gd name="T4" fmla="*/ 14 w 92"/>
                <a:gd name="T5" fmla="*/ 24 h 146"/>
                <a:gd name="T6" fmla="*/ 6 w 92"/>
                <a:gd name="T7" fmla="*/ 8 h 146"/>
                <a:gd name="T8" fmla="*/ 2 w 92"/>
                <a:gd name="T9" fmla="*/ 2 h 146"/>
                <a:gd name="T10" fmla="*/ 0 w 92"/>
                <a:gd name="T11" fmla="*/ 0 h 146"/>
                <a:gd name="T12" fmla="*/ 0 w 92"/>
                <a:gd name="T13" fmla="*/ 0 h 146"/>
                <a:gd name="T14" fmla="*/ 6 w 92"/>
                <a:gd name="T15" fmla="*/ 22 h 146"/>
                <a:gd name="T16" fmla="*/ 12 w 92"/>
                <a:gd name="T17" fmla="*/ 44 h 146"/>
                <a:gd name="T18" fmla="*/ 14 w 92"/>
                <a:gd name="T19" fmla="*/ 66 h 146"/>
                <a:gd name="T20" fmla="*/ 14 w 92"/>
                <a:gd name="T21" fmla="*/ 66 h 146"/>
                <a:gd name="T22" fmla="*/ 16 w 92"/>
                <a:gd name="T23" fmla="*/ 76 h 146"/>
                <a:gd name="T24" fmla="*/ 22 w 92"/>
                <a:gd name="T25" fmla="*/ 86 h 146"/>
                <a:gd name="T26" fmla="*/ 28 w 92"/>
                <a:gd name="T27" fmla="*/ 98 h 146"/>
                <a:gd name="T28" fmla="*/ 38 w 92"/>
                <a:gd name="T29" fmla="*/ 110 h 146"/>
                <a:gd name="T30" fmla="*/ 58 w 92"/>
                <a:gd name="T31" fmla="*/ 130 h 146"/>
                <a:gd name="T32" fmla="*/ 76 w 92"/>
                <a:gd name="T33" fmla="*/ 146 h 146"/>
                <a:gd name="T34" fmla="*/ 92 w 92"/>
                <a:gd name="T35" fmla="*/ 132 h 146"/>
                <a:gd name="T36" fmla="*/ 92 w 92"/>
                <a:gd name="T37" fmla="*/ 132 h 146"/>
                <a:gd name="T38" fmla="*/ 82 w 92"/>
                <a:gd name="T39" fmla="*/ 128 h 146"/>
                <a:gd name="T40" fmla="*/ 74 w 92"/>
                <a:gd name="T41" fmla="*/ 122 h 146"/>
                <a:gd name="T42" fmla="*/ 62 w 92"/>
                <a:gd name="T43" fmla="*/ 114 h 146"/>
                <a:gd name="T44" fmla="*/ 52 w 92"/>
                <a:gd name="T45" fmla="*/ 104 h 146"/>
                <a:gd name="T46" fmla="*/ 40 w 92"/>
                <a:gd name="T47" fmla="*/ 90 h 146"/>
                <a:gd name="T48" fmla="*/ 30 w 92"/>
                <a:gd name="T49" fmla="*/ 74 h 146"/>
                <a:gd name="T50" fmla="*/ 24 w 92"/>
                <a:gd name="T51" fmla="*/ 54 h 146"/>
                <a:gd name="T52" fmla="*/ 24 w 92"/>
                <a:gd name="T53" fmla="*/ 54 h 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2"/>
                <a:gd name="T82" fmla="*/ 0 h 146"/>
                <a:gd name="T83" fmla="*/ 92 w 92"/>
                <a:gd name="T84" fmla="*/ 146 h 1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2" h="146">
                  <a:moveTo>
                    <a:pt x="24" y="54"/>
                  </a:moveTo>
                  <a:lnTo>
                    <a:pt x="24" y="54"/>
                  </a:lnTo>
                  <a:lnTo>
                    <a:pt x="14" y="24"/>
                  </a:lnTo>
                  <a:lnTo>
                    <a:pt x="6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22"/>
                  </a:lnTo>
                  <a:lnTo>
                    <a:pt x="12" y="44"/>
                  </a:lnTo>
                  <a:lnTo>
                    <a:pt x="14" y="66"/>
                  </a:lnTo>
                  <a:lnTo>
                    <a:pt x="16" y="76"/>
                  </a:lnTo>
                  <a:lnTo>
                    <a:pt x="22" y="86"/>
                  </a:lnTo>
                  <a:lnTo>
                    <a:pt x="28" y="98"/>
                  </a:lnTo>
                  <a:lnTo>
                    <a:pt x="38" y="110"/>
                  </a:lnTo>
                  <a:lnTo>
                    <a:pt x="58" y="130"/>
                  </a:lnTo>
                  <a:lnTo>
                    <a:pt x="76" y="146"/>
                  </a:lnTo>
                  <a:lnTo>
                    <a:pt x="92" y="132"/>
                  </a:lnTo>
                  <a:lnTo>
                    <a:pt x="82" y="128"/>
                  </a:lnTo>
                  <a:lnTo>
                    <a:pt x="74" y="122"/>
                  </a:lnTo>
                  <a:lnTo>
                    <a:pt x="62" y="114"/>
                  </a:lnTo>
                  <a:lnTo>
                    <a:pt x="52" y="104"/>
                  </a:lnTo>
                  <a:lnTo>
                    <a:pt x="40" y="90"/>
                  </a:lnTo>
                  <a:lnTo>
                    <a:pt x="30" y="74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19" name="Freeform 86"/>
            <p:cNvSpPr>
              <a:spLocks/>
            </p:cNvSpPr>
            <p:nvPr/>
          </p:nvSpPr>
          <p:spPr bwMode="auto">
            <a:xfrm>
              <a:off x="4896" y="2453"/>
              <a:ext cx="128" cy="70"/>
            </a:xfrm>
            <a:custGeom>
              <a:avLst/>
              <a:gdLst>
                <a:gd name="T0" fmla="*/ 0 w 128"/>
                <a:gd name="T1" fmla="*/ 50 h 70"/>
                <a:gd name="T2" fmla="*/ 0 w 128"/>
                <a:gd name="T3" fmla="*/ 50 h 70"/>
                <a:gd name="T4" fmla="*/ 2 w 128"/>
                <a:gd name="T5" fmla="*/ 54 h 70"/>
                <a:gd name="T6" fmla="*/ 10 w 128"/>
                <a:gd name="T7" fmla="*/ 62 h 70"/>
                <a:gd name="T8" fmla="*/ 16 w 128"/>
                <a:gd name="T9" fmla="*/ 64 h 70"/>
                <a:gd name="T10" fmla="*/ 22 w 128"/>
                <a:gd name="T11" fmla="*/ 68 h 70"/>
                <a:gd name="T12" fmla="*/ 32 w 128"/>
                <a:gd name="T13" fmla="*/ 70 h 70"/>
                <a:gd name="T14" fmla="*/ 44 w 128"/>
                <a:gd name="T15" fmla="*/ 70 h 70"/>
                <a:gd name="T16" fmla="*/ 44 w 128"/>
                <a:gd name="T17" fmla="*/ 70 h 70"/>
                <a:gd name="T18" fmla="*/ 50 w 128"/>
                <a:gd name="T19" fmla="*/ 68 h 70"/>
                <a:gd name="T20" fmla="*/ 56 w 128"/>
                <a:gd name="T21" fmla="*/ 66 h 70"/>
                <a:gd name="T22" fmla="*/ 60 w 128"/>
                <a:gd name="T23" fmla="*/ 62 h 70"/>
                <a:gd name="T24" fmla="*/ 64 w 128"/>
                <a:gd name="T25" fmla="*/ 56 h 70"/>
                <a:gd name="T26" fmla="*/ 70 w 128"/>
                <a:gd name="T27" fmla="*/ 46 h 70"/>
                <a:gd name="T28" fmla="*/ 78 w 128"/>
                <a:gd name="T29" fmla="*/ 32 h 70"/>
                <a:gd name="T30" fmla="*/ 84 w 128"/>
                <a:gd name="T31" fmla="*/ 20 h 70"/>
                <a:gd name="T32" fmla="*/ 90 w 128"/>
                <a:gd name="T33" fmla="*/ 14 h 70"/>
                <a:gd name="T34" fmla="*/ 94 w 128"/>
                <a:gd name="T35" fmla="*/ 10 h 70"/>
                <a:gd name="T36" fmla="*/ 102 w 128"/>
                <a:gd name="T37" fmla="*/ 6 h 70"/>
                <a:gd name="T38" fmla="*/ 110 w 128"/>
                <a:gd name="T39" fmla="*/ 4 h 70"/>
                <a:gd name="T40" fmla="*/ 118 w 128"/>
                <a:gd name="T41" fmla="*/ 2 h 70"/>
                <a:gd name="T42" fmla="*/ 128 w 128"/>
                <a:gd name="T43" fmla="*/ 4 h 70"/>
                <a:gd name="T44" fmla="*/ 128 w 128"/>
                <a:gd name="T45" fmla="*/ 4 h 70"/>
                <a:gd name="T46" fmla="*/ 124 w 128"/>
                <a:gd name="T47" fmla="*/ 2 h 70"/>
                <a:gd name="T48" fmla="*/ 114 w 128"/>
                <a:gd name="T49" fmla="*/ 0 h 70"/>
                <a:gd name="T50" fmla="*/ 106 w 128"/>
                <a:gd name="T51" fmla="*/ 0 h 70"/>
                <a:gd name="T52" fmla="*/ 98 w 128"/>
                <a:gd name="T53" fmla="*/ 2 h 70"/>
                <a:gd name="T54" fmla="*/ 90 w 128"/>
                <a:gd name="T55" fmla="*/ 4 h 70"/>
                <a:gd name="T56" fmla="*/ 82 w 128"/>
                <a:gd name="T57" fmla="*/ 10 h 70"/>
                <a:gd name="T58" fmla="*/ 82 w 128"/>
                <a:gd name="T59" fmla="*/ 10 h 70"/>
                <a:gd name="T60" fmla="*/ 76 w 128"/>
                <a:gd name="T61" fmla="*/ 18 h 70"/>
                <a:gd name="T62" fmla="*/ 70 w 128"/>
                <a:gd name="T63" fmla="*/ 26 h 70"/>
                <a:gd name="T64" fmla="*/ 62 w 128"/>
                <a:gd name="T65" fmla="*/ 40 h 70"/>
                <a:gd name="T66" fmla="*/ 56 w 128"/>
                <a:gd name="T67" fmla="*/ 50 h 70"/>
                <a:gd name="T68" fmla="*/ 52 w 128"/>
                <a:gd name="T69" fmla="*/ 54 h 70"/>
                <a:gd name="T70" fmla="*/ 46 w 128"/>
                <a:gd name="T71" fmla="*/ 56 h 70"/>
                <a:gd name="T72" fmla="*/ 46 w 128"/>
                <a:gd name="T73" fmla="*/ 56 h 70"/>
                <a:gd name="T74" fmla="*/ 36 w 128"/>
                <a:gd name="T75" fmla="*/ 56 h 70"/>
                <a:gd name="T76" fmla="*/ 26 w 128"/>
                <a:gd name="T77" fmla="*/ 54 h 70"/>
                <a:gd name="T78" fmla="*/ 16 w 128"/>
                <a:gd name="T79" fmla="*/ 50 h 70"/>
                <a:gd name="T80" fmla="*/ 8 w 128"/>
                <a:gd name="T81" fmla="*/ 40 h 70"/>
                <a:gd name="T82" fmla="*/ 0 w 128"/>
                <a:gd name="T83" fmla="*/ 50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70"/>
                <a:gd name="T128" fmla="*/ 128 w 128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70">
                  <a:moveTo>
                    <a:pt x="0" y="50"/>
                  </a:moveTo>
                  <a:lnTo>
                    <a:pt x="0" y="50"/>
                  </a:lnTo>
                  <a:lnTo>
                    <a:pt x="2" y="54"/>
                  </a:lnTo>
                  <a:lnTo>
                    <a:pt x="10" y="62"/>
                  </a:lnTo>
                  <a:lnTo>
                    <a:pt x="16" y="64"/>
                  </a:lnTo>
                  <a:lnTo>
                    <a:pt x="22" y="68"/>
                  </a:lnTo>
                  <a:lnTo>
                    <a:pt x="32" y="70"/>
                  </a:lnTo>
                  <a:lnTo>
                    <a:pt x="44" y="70"/>
                  </a:lnTo>
                  <a:lnTo>
                    <a:pt x="50" y="68"/>
                  </a:lnTo>
                  <a:lnTo>
                    <a:pt x="56" y="66"/>
                  </a:lnTo>
                  <a:lnTo>
                    <a:pt x="60" y="62"/>
                  </a:lnTo>
                  <a:lnTo>
                    <a:pt x="64" y="56"/>
                  </a:lnTo>
                  <a:lnTo>
                    <a:pt x="70" y="46"/>
                  </a:lnTo>
                  <a:lnTo>
                    <a:pt x="78" y="32"/>
                  </a:lnTo>
                  <a:lnTo>
                    <a:pt x="84" y="20"/>
                  </a:lnTo>
                  <a:lnTo>
                    <a:pt x="90" y="14"/>
                  </a:lnTo>
                  <a:lnTo>
                    <a:pt x="94" y="10"/>
                  </a:lnTo>
                  <a:lnTo>
                    <a:pt x="102" y="6"/>
                  </a:lnTo>
                  <a:lnTo>
                    <a:pt x="110" y="4"/>
                  </a:lnTo>
                  <a:lnTo>
                    <a:pt x="118" y="2"/>
                  </a:lnTo>
                  <a:lnTo>
                    <a:pt x="128" y="4"/>
                  </a:lnTo>
                  <a:lnTo>
                    <a:pt x="124" y="2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90" y="4"/>
                  </a:lnTo>
                  <a:lnTo>
                    <a:pt x="82" y="10"/>
                  </a:lnTo>
                  <a:lnTo>
                    <a:pt x="76" y="18"/>
                  </a:lnTo>
                  <a:lnTo>
                    <a:pt x="70" y="26"/>
                  </a:lnTo>
                  <a:lnTo>
                    <a:pt x="62" y="40"/>
                  </a:lnTo>
                  <a:lnTo>
                    <a:pt x="56" y="50"/>
                  </a:lnTo>
                  <a:lnTo>
                    <a:pt x="52" y="54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26" y="54"/>
                  </a:lnTo>
                  <a:lnTo>
                    <a:pt x="16" y="50"/>
                  </a:lnTo>
                  <a:lnTo>
                    <a:pt x="8" y="4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20" name="Freeform 87"/>
            <p:cNvSpPr>
              <a:spLocks/>
            </p:cNvSpPr>
            <p:nvPr/>
          </p:nvSpPr>
          <p:spPr bwMode="auto">
            <a:xfrm>
              <a:off x="4936" y="2419"/>
              <a:ext cx="50" cy="36"/>
            </a:xfrm>
            <a:custGeom>
              <a:avLst/>
              <a:gdLst>
                <a:gd name="T0" fmla="*/ 28 w 50"/>
                <a:gd name="T1" fmla="*/ 0 h 36"/>
                <a:gd name="T2" fmla="*/ 28 w 50"/>
                <a:gd name="T3" fmla="*/ 0 h 36"/>
                <a:gd name="T4" fmla="*/ 30 w 50"/>
                <a:gd name="T5" fmla="*/ 4 h 36"/>
                <a:gd name="T6" fmla="*/ 32 w 50"/>
                <a:gd name="T7" fmla="*/ 10 h 36"/>
                <a:gd name="T8" fmla="*/ 40 w 50"/>
                <a:gd name="T9" fmla="*/ 16 h 36"/>
                <a:gd name="T10" fmla="*/ 44 w 50"/>
                <a:gd name="T11" fmla="*/ 20 h 36"/>
                <a:gd name="T12" fmla="*/ 50 w 50"/>
                <a:gd name="T13" fmla="*/ 22 h 36"/>
                <a:gd name="T14" fmla="*/ 50 w 50"/>
                <a:gd name="T15" fmla="*/ 22 h 36"/>
                <a:gd name="T16" fmla="*/ 50 w 50"/>
                <a:gd name="T17" fmla="*/ 22 h 36"/>
                <a:gd name="T18" fmla="*/ 48 w 50"/>
                <a:gd name="T19" fmla="*/ 26 h 36"/>
                <a:gd name="T20" fmla="*/ 44 w 50"/>
                <a:gd name="T21" fmla="*/ 28 h 36"/>
                <a:gd name="T22" fmla="*/ 36 w 50"/>
                <a:gd name="T23" fmla="*/ 28 h 36"/>
                <a:gd name="T24" fmla="*/ 36 w 50"/>
                <a:gd name="T25" fmla="*/ 28 h 36"/>
                <a:gd name="T26" fmla="*/ 26 w 50"/>
                <a:gd name="T27" fmla="*/ 24 h 36"/>
                <a:gd name="T28" fmla="*/ 18 w 50"/>
                <a:gd name="T29" fmla="*/ 22 h 36"/>
                <a:gd name="T30" fmla="*/ 14 w 50"/>
                <a:gd name="T31" fmla="*/ 22 h 36"/>
                <a:gd name="T32" fmla="*/ 10 w 50"/>
                <a:gd name="T33" fmla="*/ 24 h 36"/>
                <a:gd name="T34" fmla="*/ 6 w 50"/>
                <a:gd name="T35" fmla="*/ 28 h 36"/>
                <a:gd name="T36" fmla="*/ 0 w 50"/>
                <a:gd name="T37" fmla="*/ 36 h 36"/>
                <a:gd name="T38" fmla="*/ 0 w 50"/>
                <a:gd name="T39" fmla="*/ 36 h 36"/>
                <a:gd name="T40" fmla="*/ 0 w 50"/>
                <a:gd name="T41" fmla="*/ 30 h 36"/>
                <a:gd name="T42" fmla="*/ 2 w 50"/>
                <a:gd name="T43" fmla="*/ 20 h 36"/>
                <a:gd name="T44" fmla="*/ 6 w 50"/>
                <a:gd name="T45" fmla="*/ 16 h 36"/>
                <a:gd name="T46" fmla="*/ 10 w 50"/>
                <a:gd name="T47" fmla="*/ 10 h 36"/>
                <a:gd name="T48" fmla="*/ 18 w 50"/>
                <a:gd name="T49" fmla="*/ 4 h 36"/>
                <a:gd name="T50" fmla="*/ 28 w 50"/>
                <a:gd name="T51" fmla="*/ 0 h 36"/>
                <a:gd name="T52" fmla="*/ 28 w 50"/>
                <a:gd name="T53" fmla="*/ 0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0"/>
                <a:gd name="T82" fmla="*/ 0 h 36"/>
                <a:gd name="T83" fmla="*/ 50 w 50"/>
                <a:gd name="T84" fmla="*/ 36 h 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0" h="36">
                  <a:moveTo>
                    <a:pt x="28" y="0"/>
                  </a:moveTo>
                  <a:lnTo>
                    <a:pt x="28" y="0"/>
                  </a:lnTo>
                  <a:lnTo>
                    <a:pt x="30" y="4"/>
                  </a:lnTo>
                  <a:lnTo>
                    <a:pt x="32" y="10"/>
                  </a:lnTo>
                  <a:lnTo>
                    <a:pt x="40" y="16"/>
                  </a:lnTo>
                  <a:lnTo>
                    <a:pt x="44" y="20"/>
                  </a:lnTo>
                  <a:lnTo>
                    <a:pt x="50" y="22"/>
                  </a:lnTo>
                  <a:lnTo>
                    <a:pt x="48" y="26"/>
                  </a:lnTo>
                  <a:lnTo>
                    <a:pt x="44" y="28"/>
                  </a:lnTo>
                  <a:lnTo>
                    <a:pt x="36" y="28"/>
                  </a:lnTo>
                  <a:lnTo>
                    <a:pt x="26" y="24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8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21" name="Freeform 88"/>
            <p:cNvSpPr>
              <a:spLocks/>
            </p:cNvSpPr>
            <p:nvPr/>
          </p:nvSpPr>
          <p:spPr bwMode="auto">
            <a:xfrm>
              <a:off x="4866" y="2555"/>
              <a:ext cx="76" cy="84"/>
            </a:xfrm>
            <a:custGeom>
              <a:avLst/>
              <a:gdLst>
                <a:gd name="T0" fmla="*/ 30 w 76"/>
                <a:gd name="T1" fmla="*/ 0 h 84"/>
                <a:gd name="T2" fmla="*/ 30 w 76"/>
                <a:gd name="T3" fmla="*/ 0 h 84"/>
                <a:gd name="T4" fmla="*/ 30 w 76"/>
                <a:gd name="T5" fmla="*/ 2 h 84"/>
                <a:gd name="T6" fmla="*/ 28 w 76"/>
                <a:gd name="T7" fmla="*/ 10 h 84"/>
                <a:gd name="T8" fmla="*/ 22 w 76"/>
                <a:gd name="T9" fmla="*/ 18 h 84"/>
                <a:gd name="T10" fmla="*/ 12 w 76"/>
                <a:gd name="T11" fmla="*/ 30 h 84"/>
                <a:gd name="T12" fmla="*/ 12 w 76"/>
                <a:gd name="T13" fmla="*/ 30 h 84"/>
                <a:gd name="T14" fmla="*/ 10 w 76"/>
                <a:gd name="T15" fmla="*/ 34 h 84"/>
                <a:gd name="T16" fmla="*/ 8 w 76"/>
                <a:gd name="T17" fmla="*/ 40 h 84"/>
                <a:gd name="T18" fmla="*/ 10 w 76"/>
                <a:gd name="T19" fmla="*/ 50 h 84"/>
                <a:gd name="T20" fmla="*/ 16 w 76"/>
                <a:gd name="T21" fmla="*/ 58 h 84"/>
                <a:gd name="T22" fmla="*/ 24 w 76"/>
                <a:gd name="T23" fmla="*/ 68 h 84"/>
                <a:gd name="T24" fmla="*/ 36 w 76"/>
                <a:gd name="T25" fmla="*/ 74 h 84"/>
                <a:gd name="T26" fmla="*/ 54 w 76"/>
                <a:gd name="T27" fmla="*/ 78 h 84"/>
                <a:gd name="T28" fmla="*/ 76 w 76"/>
                <a:gd name="T29" fmla="*/ 80 h 84"/>
                <a:gd name="T30" fmla="*/ 76 w 76"/>
                <a:gd name="T31" fmla="*/ 80 h 84"/>
                <a:gd name="T32" fmla="*/ 70 w 76"/>
                <a:gd name="T33" fmla="*/ 82 h 84"/>
                <a:gd name="T34" fmla="*/ 52 w 76"/>
                <a:gd name="T35" fmla="*/ 84 h 84"/>
                <a:gd name="T36" fmla="*/ 42 w 76"/>
                <a:gd name="T37" fmla="*/ 82 h 84"/>
                <a:gd name="T38" fmla="*/ 32 w 76"/>
                <a:gd name="T39" fmla="*/ 80 h 84"/>
                <a:gd name="T40" fmla="*/ 22 w 76"/>
                <a:gd name="T41" fmla="*/ 76 h 84"/>
                <a:gd name="T42" fmla="*/ 12 w 76"/>
                <a:gd name="T43" fmla="*/ 70 h 84"/>
                <a:gd name="T44" fmla="*/ 12 w 76"/>
                <a:gd name="T45" fmla="*/ 70 h 84"/>
                <a:gd name="T46" fmla="*/ 6 w 76"/>
                <a:gd name="T47" fmla="*/ 62 h 84"/>
                <a:gd name="T48" fmla="*/ 2 w 76"/>
                <a:gd name="T49" fmla="*/ 54 h 84"/>
                <a:gd name="T50" fmla="*/ 0 w 76"/>
                <a:gd name="T51" fmla="*/ 46 h 84"/>
                <a:gd name="T52" fmla="*/ 0 w 76"/>
                <a:gd name="T53" fmla="*/ 40 h 84"/>
                <a:gd name="T54" fmla="*/ 0 w 76"/>
                <a:gd name="T55" fmla="*/ 34 h 84"/>
                <a:gd name="T56" fmla="*/ 4 w 76"/>
                <a:gd name="T57" fmla="*/ 30 h 84"/>
                <a:gd name="T58" fmla="*/ 8 w 76"/>
                <a:gd name="T59" fmla="*/ 24 h 84"/>
                <a:gd name="T60" fmla="*/ 8 w 76"/>
                <a:gd name="T61" fmla="*/ 24 h 84"/>
                <a:gd name="T62" fmla="*/ 18 w 76"/>
                <a:gd name="T63" fmla="*/ 16 h 84"/>
                <a:gd name="T64" fmla="*/ 26 w 76"/>
                <a:gd name="T65" fmla="*/ 8 h 84"/>
                <a:gd name="T66" fmla="*/ 30 w 76"/>
                <a:gd name="T67" fmla="*/ 0 h 84"/>
                <a:gd name="T68" fmla="*/ 30 w 76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"/>
                <a:gd name="T106" fmla="*/ 0 h 84"/>
                <a:gd name="T107" fmla="*/ 76 w 76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" h="84">
                  <a:moveTo>
                    <a:pt x="30" y="0"/>
                  </a:moveTo>
                  <a:lnTo>
                    <a:pt x="30" y="0"/>
                  </a:lnTo>
                  <a:lnTo>
                    <a:pt x="30" y="2"/>
                  </a:lnTo>
                  <a:lnTo>
                    <a:pt x="28" y="10"/>
                  </a:lnTo>
                  <a:lnTo>
                    <a:pt x="22" y="18"/>
                  </a:lnTo>
                  <a:lnTo>
                    <a:pt x="12" y="30"/>
                  </a:lnTo>
                  <a:lnTo>
                    <a:pt x="10" y="34"/>
                  </a:lnTo>
                  <a:lnTo>
                    <a:pt x="8" y="40"/>
                  </a:lnTo>
                  <a:lnTo>
                    <a:pt x="10" y="50"/>
                  </a:lnTo>
                  <a:lnTo>
                    <a:pt x="16" y="58"/>
                  </a:lnTo>
                  <a:lnTo>
                    <a:pt x="24" y="68"/>
                  </a:lnTo>
                  <a:lnTo>
                    <a:pt x="36" y="74"/>
                  </a:lnTo>
                  <a:lnTo>
                    <a:pt x="54" y="78"/>
                  </a:lnTo>
                  <a:lnTo>
                    <a:pt x="76" y="80"/>
                  </a:lnTo>
                  <a:lnTo>
                    <a:pt x="70" y="82"/>
                  </a:lnTo>
                  <a:lnTo>
                    <a:pt x="52" y="84"/>
                  </a:lnTo>
                  <a:lnTo>
                    <a:pt x="42" y="82"/>
                  </a:lnTo>
                  <a:lnTo>
                    <a:pt x="32" y="80"/>
                  </a:lnTo>
                  <a:lnTo>
                    <a:pt x="22" y="76"/>
                  </a:lnTo>
                  <a:lnTo>
                    <a:pt x="12" y="70"/>
                  </a:lnTo>
                  <a:lnTo>
                    <a:pt x="6" y="62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8" y="24"/>
                  </a:lnTo>
                  <a:lnTo>
                    <a:pt x="18" y="16"/>
                  </a:lnTo>
                  <a:lnTo>
                    <a:pt x="26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22" name="Freeform 89"/>
            <p:cNvSpPr>
              <a:spLocks/>
            </p:cNvSpPr>
            <p:nvPr/>
          </p:nvSpPr>
          <p:spPr bwMode="auto">
            <a:xfrm>
              <a:off x="4918" y="2547"/>
              <a:ext cx="12" cy="24"/>
            </a:xfrm>
            <a:custGeom>
              <a:avLst/>
              <a:gdLst>
                <a:gd name="T0" fmla="*/ 8 w 12"/>
                <a:gd name="T1" fmla="*/ 0 h 24"/>
                <a:gd name="T2" fmla="*/ 0 w 12"/>
                <a:gd name="T3" fmla="*/ 22 h 24"/>
                <a:gd name="T4" fmla="*/ 12 w 12"/>
                <a:gd name="T5" fmla="*/ 24 h 24"/>
                <a:gd name="T6" fmla="*/ 12 w 12"/>
                <a:gd name="T7" fmla="*/ 0 h 24"/>
                <a:gd name="T8" fmla="*/ 8 w 1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4"/>
                <a:gd name="T17" fmla="*/ 12 w 1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4">
                  <a:moveTo>
                    <a:pt x="8" y="0"/>
                  </a:moveTo>
                  <a:lnTo>
                    <a:pt x="0" y="22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23" name="Freeform 90"/>
            <p:cNvSpPr>
              <a:spLocks/>
            </p:cNvSpPr>
            <p:nvPr/>
          </p:nvSpPr>
          <p:spPr bwMode="auto">
            <a:xfrm>
              <a:off x="4892" y="2531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2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24" name="Freeform 91"/>
            <p:cNvSpPr>
              <a:spLocks/>
            </p:cNvSpPr>
            <p:nvPr/>
          </p:nvSpPr>
          <p:spPr bwMode="auto">
            <a:xfrm>
              <a:off x="4896" y="2529"/>
              <a:ext cx="4" cy="8"/>
            </a:xfrm>
            <a:custGeom>
              <a:avLst/>
              <a:gdLst>
                <a:gd name="T0" fmla="*/ 4 w 4"/>
                <a:gd name="T1" fmla="*/ 0 h 8"/>
                <a:gd name="T2" fmla="*/ 2 w 4"/>
                <a:gd name="T3" fmla="*/ 0 h 8"/>
                <a:gd name="T4" fmla="*/ 0 w 4"/>
                <a:gd name="T5" fmla="*/ 8 h 8"/>
                <a:gd name="T6" fmla="*/ 2 w 4"/>
                <a:gd name="T7" fmla="*/ 8 h 8"/>
                <a:gd name="T8" fmla="*/ 4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4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25" name="Freeform 92"/>
            <p:cNvSpPr>
              <a:spLocks/>
            </p:cNvSpPr>
            <p:nvPr/>
          </p:nvSpPr>
          <p:spPr bwMode="auto">
            <a:xfrm>
              <a:off x="4898" y="2533"/>
              <a:ext cx="4" cy="10"/>
            </a:xfrm>
            <a:custGeom>
              <a:avLst/>
              <a:gdLst>
                <a:gd name="T0" fmla="*/ 4 w 4"/>
                <a:gd name="T1" fmla="*/ 2 h 10"/>
                <a:gd name="T2" fmla="*/ 2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2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26" name="Freeform 93"/>
            <p:cNvSpPr>
              <a:spLocks/>
            </p:cNvSpPr>
            <p:nvPr/>
          </p:nvSpPr>
          <p:spPr bwMode="auto">
            <a:xfrm>
              <a:off x="4902" y="2531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2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27" name="Freeform 94"/>
            <p:cNvSpPr>
              <a:spLocks/>
            </p:cNvSpPr>
            <p:nvPr/>
          </p:nvSpPr>
          <p:spPr bwMode="auto">
            <a:xfrm>
              <a:off x="4904" y="2535"/>
              <a:ext cx="4" cy="10"/>
            </a:xfrm>
            <a:custGeom>
              <a:avLst/>
              <a:gdLst>
                <a:gd name="T0" fmla="*/ 4 w 4"/>
                <a:gd name="T1" fmla="*/ 2 h 10"/>
                <a:gd name="T2" fmla="*/ 2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2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28" name="Freeform 95"/>
            <p:cNvSpPr>
              <a:spLocks/>
            </p:cNvSpPr>
            <p:nvPr/>
          </p:nvSpPr>
          <p:spPr bwMode="auto">
            <a:xfrm>
              <a:off x="4908" y="2533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2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29" name="Freeform 96"/>
            <p:cNvSpPr>
              <a:spLocks/>
            </p:cNvSpPr>
            <p:nvPr/>
          </p:nvSpPr>
          <p:spPr bwMode="auto">
            <a:xfrm>
              <a:off x="4910" y="2537"/>
              <a:ext cx="4" cy="10"/>
            </a:xfrm>
            <a:custGeom>
              <a:avLst/>
              <a:gdLst>
                <a:gd name="T0" fmla="*/ 4 w 4"/>
                <a:gd name="T1" fmla="*/ 2 h 10"/>
                <a:gd name="T2" fmla="*/ 2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2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30" name="Freeform 97"/>
            <p:cNvSpPr>
              <a:spLocks/>
            </p:cNvSpPr>
            <p:nvPr/>
          </p:nvSpPr>
          <p:spPr bwMode="auto">
            <a:xfrm>
              <a:off x="4914" y="2535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2 w 4"/>
                <a:gd name="T3" fmla="*/ 0 h 10"/>
                <a:gd name="T4" fmla="*/ 0 w 4"/>
                <a:gd name="T5" fmla="*/ 8 h 10"/>
                <a:gd name="T6" fmla="*/ 0 w 4"/>
                <a:gd name="T7" fmla="*/ 10 h 10"/>
                <a:gd name="T8" fmla="*/ 4 w 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31" name="Freeform 98"/>
            <p:cNvSpPr>
              <a:spLocks/>
            </p:cNvSpPr>
            <p:nvPr/>
          </p:nvSpPr>
          <p:spPr bwMode="auto">
            <a:xfrm>
              <a:off x="4914" y="2539"/>
              <a:ext cx="6" cy="10"/>
            </a:xfrm>
            <a:custGeom>
              <a:avLst/>
              <a:gdLst>
                <a:gd name="T0" fmla="*/ 6 w 6"/>
                <a:gd name="T1" fmla="*/ 2 h 10"/>
                <a:gd name="T2" fmla="*/ 4 w 6"/>
                <a:gd name="T3" fmla="*/ 0 h 10"/>
                <a:gd name="T4" fmla="*/ 0 w 6"/>
                <a:gd name="T5" fmla="*/ 10 h 10"/>
                <a:gd name="T6" fmla="*/ 2 w 6"/>
                <a:gd name="T7" fmla="*/ 10 h 10"/>
                <a:gd name="T8" fmla="*/ 6 w 6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0"/>
                <a:gd name="T17" fmla="*/ 6 w 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0">
                  <a:moveTo>
                    <a:pt x="6" y="2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32" name="Freeform 99"/>
            <p:cNvSpPr>
              <a:spLocks/>
            </p:cNvSpPr>
            <p:nvPr/>
          </p:nvSpPr>
          <p:spPr bwMode="auto">
            <a:xfrm>
              <a:off x="4918" y="2537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2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33" name="Freeform 100"/>
            <p:cNvSpPr>
              <a:spLocks/>
            </p:cNvSpPr>
            <p:nvPr/>
          </p:nvSpPr>
          <p:spPr bwMode="auto">
            <a:xfrm>
              <a:off x="4920" y="2541"/>
              <a:ext cx="4" cy="10"/>
            </a:xfrm>
            <a:custGeom>
              <a:avLst/>
              <a:gdLst>
                <a:gd name="T0" fmla="*/ 4 w 4"/>
                <a:gd name="T1" fmla="*/ 2 h 10"/>
                <a:gd name="T2" fmla="*/ 2 w 4"/>
                <a:gd name="T3" fmla="*/ 0 h 10"/>
                <a:gd name="T4" fmla="*/ 0 w 4"/>
                <a:gd name="T5" fmla="*/ 10 h 10"/>
                <a:gd name="T6" fmla="*/ 2 w 4"/>
                <a:gd name="T7" fmla="*/ 10 h 10"/>
                <a:gd name="T8" fmla="*/ 4 w 4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2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34" name="Freeform 101"/>
            <p:cNvSpPr>
              <a:spLocks/>
            </p:cNvSpPr>
            <p:nvPr/>
          </p:nvSpPr>
          <p:spPr bwMode="auto">
            <a:xfrm>
              <a:off x="4924" y="2539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2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35" name="Freeform 102"/>
            <p:cNvSpPr>
              <a:spLocks/>
            </p:cNvSpPr>
            <p:nvPr/>
          </p:nvSpPr>
          <p:spPr bwMode="auto">
            <a:xfrm>
              <a:off x="4922" y="2561"/>
              <a:ext cx="4" cy="4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4 h 4"/>
                <a:gd name="T6" fmla="*/ 2 w 4"/>
                <a:gd name="T7" fmla="*/ 4 h 4"/>
                <a:gd name="T8" fmla="*/ 2 w 4"/>
                <a:gd name="T9" fmla="*/ 4 h 4"/>
                <a:gd name="T10" fmla="*/ 0 w 4"/>
                <a:gd name="T11" fmla="*/ 4 h 4"/>
                <a:gd name="T12" fmla="*/ 0 w 4"/>
                <a:gd name="T13" fmla="*/ 2 h 4"/>
                <a:gd name="T14" fmla="*/ 0 w 4"/>
                <a:gd name="T15" fmla="*/ 2 h 4"/>
                <a:gd name="T16" fmla="*/ 0 w 4"/>
                <a:gd name="T17" fmla="*/ 0 h 4"/>
                <a:gd name="T18" fmla="*/ 2 w 4"/>
                <a:gd name="T19" fmla="*/ 0 h 4"/>
                <a:gd name="T20" fmla="*/ 2 w 4"/>
                <a:gd name="T21" fmla="*/ 0 h 4"/>
                <a:gd name="T22" fmla="*/ 4 w 4"/>
                <a:gd name="T23" fmla="*/ 0 h 4"/>
                <a:gd name="T24" fmla="*/ 4 w 4"/>
                <a:gd name="T25" fmla="*/ 2 h 4"/>
                <a:gd name="T26" fmla="*/ 4 w 4"/>
                <a:gd name="T27" fmla="*/ 2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4"/>
                <a:gd name="T44" fmla="*/ 4 w 4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EC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36" name="Freeform 103"/>
            <p:cNvSpPr>
              <a:spLocks/>
            </p:cNvSpPr>
            <p:nvPr/>
          </p:nvSpPr>
          <p:spPr bwMode="auto">
            <a:xfrm>
              <a:off x="5276" y="2685"/>
              <a:ext cx="18" cy="34"/>
            </a:xfrm>
            <a:custGeom>
              <a:avLst/>
              <a:gdLst>
                <a:gd name="T0" fmla="*/ 14 w 18"/>
                <a:gd name="T1" fmla="*/ 2 h 34"/>
                <a:gd name="T2" fmla="*/ 14 w 18"/>
                <a:gd name="T3" fmla="*/ 2 h 34"/>
                <a:gd name="T4" fmla="*/ 14 w 18"/>
                <a:gd name="T5" fmla="*/ 0 h 34"/>
                <a:gd name="T6" fmla="*/ 16 w 18"/>
                <a:gd name="T7" fmla="*/ 0 h 34"/>
                <a:gd name="T8" fmla="*/ 16 w 18"/>
                <a:gd name="T9" fmla="*/ 0 h 34"/>
                <a:gd name="T10" fmla="*/ 18 w 18"/>
                <a:gd name="T11" fmla="*/ 2 h 34"/>
                <a:gd name="T12" fmla="*/ 16 w 18"/>
                <a:gd name="T13" fmla="*/ 6 h 34"/>
                <a:gd name="T14" fmla="*/ 16 w 18"/>
                <a:gd name="T15" fmla="*/ 6 h 34"/>
                <a:gd name="T16" fmla="*/ 4 w 18"/>
                <a:gd name="T17" fmla="*/ 34 h 34"/>
                <a:gd name="T18" fmla="*/ 4 w 18"/>
                <a:gd name="T19" fmla="*/ 34 h 34"/>
                <a:gd name="T20" fmla="*/ 2 w 18"/>
                <a:gd name="T21" fmla="*/ 34 h 34"/>
                <a:gd name="T22" fmla="*/ 0 w 18"/>
                <a:gd name="T23" fmla="*/ 32 h 34"/>
                <a:gd name="T24" fmla="*/ 0 w 18"/>
                <a:gd name="T25" fmla="*/ 30 h 34"/>
                <a:gd name="T26" fmla="*/ 0 w 18"/>
                <a:gd name="T27" fmla="*/ 30 h 34"/>
                <a:gd name="T28" fmla="*/ 14 w 18"/>
                <a:gd name="T29" fmla="*/ 2 h 34"/>
                <a:gd name="T30" fmla="*/ 14 w 18"/>
                <a:gd name="T31" fmla="*/ 2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34"/>
                <a:gd name="T50" fmla="*/ 18 w 18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34">
                  <a:moveTo>
                    <a:pt x="14" y="2"/>
                  </a:move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37" name="Freeform 104"/>
            <p:cNvSpPr>
              <a:spLocks/>
            </p:cNvSpPr>
            <p:nvPr/>
          </p:nvSpPr>
          <p:spPr bwMode="auto">
            <a:xfrm>
              <a:off x="5338" y="2577"/>
              <a:ext cx="20" cy="32"/>
            </a:xfrm>
            <a:custGeom>
              <a:avLst/>
              <a:gdLst>
                <a:gd name="T0" fmla="*/ 16 w 20"/>
                <a:gd name="T1" fmla="*/ 2 h 32"/>
                <a:gd name="T2" fmla="*/ 16 w 20"/>
                <a:gd name="T3" fmla="*/ 2 h 32"/>
                <a:gd name="T4" fmla="*/ 16 w 20"/>
                <a:gd name="T5" fmla="*/ 0 h 32"/>
                <a:gd name="T6" fmla="*/ 20 w 20"/>
                <a:gd name="T7" fmla="*/ 0 h 32"/>
                <a:gd name="T8" fmla="*/ 20 w 20"/>
                <a:gd name="T9" fmla="*/ 0 h 32"/>
                <a:gd name="T10" fmla="*/ 20 w 20"/>
                <a:gd name="T11" fmla="*/ 2 h 32"/>
                <a:gd name="T12" fmla="*/ 18 w 20"/>
                <a:gd name="T13" fmla="*/ 8 h 32"/>
                <a:gd name="T14" fmla="*/ 18 w 20"/>
                <a:gd name="T15" fmla="*/ 8 h 32"/>
                <a:gd name="T16" fmla="*/ 2 w 20"/>
                <a:gd name="T17" fmla="*/ 32 h 32"/>
                <a:gd name="T18" fmla="*/ 2 w 20"/>
                <a:gd name="T19" fmla="*/ 32 h 32"/>
                <a:gd name="T20" fmla="*/ 0 w 20"/>
                <a:gd name="T21" fmla="*/ 32 h 32"/>
                <a:gd name="T22" fmla="*/ 0 w 20"/>
                <a:gd name="T23" fmla="*/ 32 h 32"/>
                <a:gd name="T24" fmla="*/ 0 w 20"/>
                <a:gd name="T25" fmla="*/ 30 h 32"/>
                <a:gd name="T26" fmla="*/ 0 w 20"/>
                <a:gd name="T27" fmla="*/ 30 h 32"/>
                <a:gd name="T28" fmla="*/ 16 w 20"/>
                <a:gd name="T29" fmla="*/ 2 h 32"/>
                <a:gd name="T30" fmla="*/ 16 w 20"/>
                <a:gd name="T31" fmla="*/ 2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32"/>
                <a:gd name="T50" fmla="*/ 20 w 20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32">
                  <a:moveTo>
                    <a:pt x="16" y="2"/>
                  </a:moveTo>
                  <a:lnTo>
                    <a:pt x="16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8" y="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38" name="Freeform 105"/>
            <p:cNvSpPr>
              <a:spLocks/>
            </p:cNvSpPr>
            <p:nvPr/>
          </p:nvSpPr>
          <p:spPr bwMode="auto">
            <a:xfrm>
              <a:off x="5262" y="2677"/>
              <a:ext cx="62" cy="116"/>
            </a:xfrm>
            <a:custGeom>
              <a:avLst/>
              <a:gdLst>
                <a:gd name="T0" fmla="*/ 40 w 62"/>
                <a:gd name="T1" fmla="*/ 0 h 116"/>
                <a:gd name="T2" fmla="*/ 40 w 62"/>
                <a:gd name="T3" fmla="*/ 0 h 116"/>
                <a:gd name="T4" fmla="*/ 36 w 62"/>
                <a:gd name="T5" fmla="*/ 10 h 116"/>
                <a:gd name="T6" fmla="*/ 32 w 62"/>
                <a:gd name="T7" fmla="*/ 20 h 116"/>
                <a:gd name="T8" fmla="*/ 30 w 62"/>
                <a:gd name="T9" fmla="*/ 32 h 116"/>
                <a:gd name="T10" fmla="*/ 30 w 62"/>
                <a:gd name="T11" fmla="*/ 46 h 116"/>
                <a:gd name="T12" fmla="*/ 32 w 62"/>
                <a:gd name="T13" fmla="*/ 54 h 116"/>
                <a:gd name="T14" fmla="*/ 34 w 62"/>
                <a:gd name="T15" fmla="*/ 62 h 116"/>
                <a:gd name="T16" fmla="*/ 38 w 62"/>
                <a:gd name="T17" fmla="*/ 70 h 116"/>
                <a:gd name="T18" fmla="*/ 44 w 62"/>
                <a:gd name="T19" fmla="*/ 78 h 116"/>
                <a:gd name="T20" fmla="*/ 52 w 62"/>
                <a:gd name="T21" fmla="*/ 86 h 116"/>
                <a:gd name="T22" fmla="*/ 62 w 62"/>
                <a:gd name="T23" fmla="*/ 94 h 116"/>
                <a:gd name="T24" fmla="*/ 62 w 62"/>
                <a:gd name="T25" fmla="*/ 94 h 116"/>
                <a:gd name="T26" fmla="*/ 54 w 62"/>
                <a:gd name="T27" fmla="*/ 90 h 116"/>
                <a:gd name="T28" fmla="*/ 48 w 62"/>
                <a:gd name="T29" fmla="*/ 86 h 116"/>
                <a:gd name="T30" fmla="*/ 36 w 62"/>
                <a:gd name="T31" fmla="*/ 76 h 116"/>
                <a:gd name="T32" fmla="*/ 36 w 62"/>
                <a:gd name="T33" fmla="*/ 76 h 116"/>
                <a:gd name="T34" fmla="*/ 32 w 62"/>
                <a:gd name="T35" fmla="*/ 74 h 116"/>
                <a:gd name="T36" fmla="*/ 28 w 62"/>
                <a:gd name="T37" fmla="*/ 74 h 116"/>
                <a:gd name="T38" fmla="*/ 24 w 62"/>
                <a:gd name="T39" fmla="*/ 74 h 116"/>
                <a:gd name="T40" fmla="*/ 22 w 62"/>
                <a:gd name="T41" fmla="*/ 76 h 116"/>
                <a:gd name="T42" fmla="*/ 16 w 62"/>
                <a:gd name="T43" fmla="*/ 82 h 116"/>
                <a:gd name="T44" fmla="*/ 14 w 62"/>
                <a:gd name="T45" fmla="*/ 92 h 116"/>
                <a:gd name="T46" fmla="*/ 14 w 62"/>
                <a:gd name="T47" fmla="*/ 92 h 116"/>
                <a:gd name="T48" fmla="*/ 16 w 62"/>
                <a:gd name="T49" fmla="*/ 100 h 116"/>
                <a:gd name="T50" fmla="*/ 20 w 62"/>
                <a:gd name="T51" fmla="*/ 108 h 116"/>
                <a:gd name="T52" fmla="*/ 28 w 62"/>
                <a:gd name="T53" fmla="*/ 116 h 116"/>
                <a:gd name="T54" fmla="*/ 28 w 62"/>
                <a:gd name="T55" fmla="*/ 116 h 116"/>
                <a:gd name="T56" fmla="*/ 24 w 62"/>
                <a:gd name="T57" fmla="*/ 114 h 116"/>
                <a:gd name="T58" fmla="*/ 16 w 62"/>
                <a:gd name="T59" fmla="*/ 108 h 116"/>
                <a:gd name="T60" fmla="*/ 8 w 62"/>
                <a:gd name="T61" fmla="*/ 96 h 116"/>
                <a:gd name="T62" fmla="*/ 4 w 62"/>
                <a:gd name="T63" fmla="*/ 88 h 116"/>
                <a:gd name="T64" fmla="*/ 0 w 62"/>
                <a:gd name="T65" fmla="*/ 78 h 116"/>
                <a:gd name="T66" fmla="*/ 0 w 62"/>
                <a:gd name="T67" fmla="*/ 78 h 116"/>
                <a:gd name="T68" fmla="*/ 0 w 62"/>
                <a:gd name="T69" fmla="*/ 66 h 116"/>
                <a:gd name="T70" fmla="*/ 0 w 62"/>
                <a:gd name="T71" fmla="*/ 54 h 116"/>
                <a:gd name="T72" fmla="*/ 4 w 62"/>
                <a:gd name="T73" fmla="*/ 46 h 116"/>
                <a:gd name="T74" fmla="*/ 4 w 62"/>
                <a:gd name="T75" fmla="*/ 46 h 116"/>
                <a:gd name="T76" fmla="*/ 4 w 62"/>
                <a:gd name="T77" fmla="*/ 54 h 116"/>
                <a:gd name="T78" fmla="*/ 6 w 62"/>
                <a:gd name="T79" fmla="*/ 60 h 116"/>
                <a:gd name="T80" fmla="*/ 8 w 62"/>
                <a:gd name="T81" fmla="*/ 62 h 116"/>
                <a:gd name="T82" fmla="*/ 12 w 62"/>
                <a:gd name="T83" fmla="*/ 62 h 116"/>
                <a:gd name="T84" fmla="*/ 12 w 62"/>
                <a:gd name="T85" fmla="*/ 62 h 116"/>
                <a:gd name="T86" fmla="*/ 18 w 62"/>
                <a:gd name="T87" fmla="*/ 60 h 116"/>
                <a:gd name="T88" fmla="*/ 22 w 62"/>
                <a:gd name="T89" fmla="*/ 56 h 116"/>
                <a:gd name="T90" fmla="*/ 24 w 62"/>
                <a:gd name="T91" fmla="*/ 50 h 116"/>
                <a:gd name="T92" fmla="*/ 26 w 62"/>
                <a:gd name="T93" fmla="*/ 44 h 116"/>
                <a:gd name="T94" fmla="*/ 26 w 62"/>
                <a:gd name="T95" fmla="*/ 44 h 116"/>
                <a:gd name="T96" fmla="*/ 26 w 62"/>
                <a:gd name="T97" fmla="*/ 34 h 116"/>
                <a:gd name="T98" fmla="*/ 28 w 62"/>
                <a:gd name="T99" fmla="*/ 24 h 116"/>
                <a:gd name="T100" fmla="*/ 32 w 62"/>
                <a:gd name="T101" fmla="*/ 12 h 116"/>
                <a:gd name="T102" fmla="*/ 40 w 62"/>
                <a:gd name="T103" fmla="*/ 0 h 116"/>
                <a:gd name="T104" fmla="*/ 40 w 62"/>
                <a:gd name="T105" fmla="*/ 0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116"/>
                <a:gd name="T161" fmla="*/ 62 w 62"/>
                <a:gd name="T162" fmla="*/ 116 h 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116">
                  <a:moveTo>
                    <a:pt x="40" y="0"/>
                  </a:moveTo>
                  <a:lnTo>
                    <a:pt x="40" y="0"/>
                  </a:lnTo>
                  <a:lnTo>
                    <a:pt x="36" y="10"/>
                  </a:lnTo>
                  <a:lnTo>
                    <a:pt x="32" y="20"/>
                  </a:lnTo>
                  <a:lnTo>
                    <a:pt x="30" y="32"/>
                  </a:lnTo>
                  <a:lnTo>
                    <a:pt x="30" y="46"/>
                  </a:lnTo>
                  <a:lnTo>
                    <a:pt x="32" y="54"/>
                  </a:lnTo>
                  <a:lnTo>
                    <a:pt x="34" y="62"/>
                  </a:lnTo>
                  <a:lnTo>
                    <a:pt x="38" y="70"/>
                  </a:lnTo>
                  <a:lnTo>
                    <a:pt x="44" y="78"/>
                  </a:lnTo>
                  <a:lnTo>
                    <a:pt x="52" y="86"/>
                  </a:lnTo>
                  <a:lnTo>
                    <a:pt x="62" y="94"/>
                  </a:lnTo>
                  <a:lnTo>
                    <a:pt x="54" y="90"/>
                  </a:lnTo>
                  <a:lnTo>
                    <a:pt x="48" y="86"/>
                  </a:lnTo>
                  <a:lnTo>
                    <a:pt x="36" y="76"/>
                  </a:lnTo>
                  <a:lnTo>
                    <a:pt x="32" y="74"/>
                  </a:lnTo>
                  <a:lnTo>
                    <a:pt x="28" y="74"/>
                  </a:lnTo>
                  <a:lnTo>
                    <a:pt x="24" y="74"/>
                  </a:lnTo>
                  <a:lnTo>
                    <a:pt x="22" y="76"/>
                  </a:lnTo>
                  <a:lnTo>
                    <a:pt x="16" y="82"/>
                  </a:lnTo>
                  <a:lnTo>
                    <a:pt x="14" y="92"/>
                  </a:lnTo>
                  <a:lnTo>
                    <a:pt x="16" y="100"/>
                  </a:lnTo>
                  <a:lnTo>
                    <a:pt x="20" y="108"/>
                  </a:lnTo>
                  <a:lnTo>
                    <a:pt x="28" y="116"/>
                  </a:lnTo>
                  <a:lnTo>
                    <a:pt x="24" y="114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4" y="88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4" y="46"/>
                  </a:lnTo>
                  <a:lnTo>
                    <a:pt x="4" y="54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12" y="62"/>
                  </a:lnTo>
                  <a:lnTo>
                    <a:pt x="18" y="60"/>
                  </a:lnTo>
                  <a:lnTo>
                    <a:pt x="22" y="56"/>
                  </a:lnTo>
                  <a:lnTo>
                    <a:pt x="24" y="50"/>
                  </a:lnTo>
                  <a:lnTo>
                    <a:pt x="26" y="44"/>
                  </a:lnTo>
                  <a:lnTo>
                    <a:pt x="26" y="34"/>
                  </a:lnTo>
                  <a:lnTo>
                    <a:pt x="28" y="24"/>
                  </a:lnTo>
                  <a:lnTo>
                    <a:pt x="32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39" name="Freeform 106"/>
            <p:cNvSpPr>
              <a:spLocks/>
            </p:cNvSpPr>
            <p:nvPr/>
          </p:nvSpPr>
          <p:spPr bwMode="auto">
            <a:xfrm>
              <a:off x="5454" y="2605"/>
              <a:ext cx="12" cy="42"/>
            </a:xfrm>
            <a:custGeom>
              <a:avLst/>
              <a:gdLst>
                <a:gd name="T0" fmla="*/ 0 w 12"/>
                <a:gd name="T1" fmla="*/ 0 h 42"/>
                <a:gd name="T2" fmla="*/ 0 w 12"/>
                <a:gd name="T3" fmla="*/ 0 h 42"/>
                <a:gd name="T4" fmla="*/ 2 w 12"/>
                <a:gd name="T5" fmla="*/ 4 h 42"/>
                <a:gd name="T6" fmla="*/ 6 w 12"/>
                <a:gd name="T7" fmla="*/ 12 h 42"/>
                <a:gd name="T8" fmla="*/ 10 w 12"/>
                <a:gd name="T9" fmla="*/ 24 h 42"/>
                <a:gd name="T10" fmla="*/ 10 w 12"/>
                <a:gd name="T11" fmla="*/ 32 h 42"/>
                <a:gd name="T12" fmla="*/ 8 w 12"/>
                <a:gd name="T13" fmla="*/ 42 h 42"/>
                <a:gd name="T14" fmla="*/ 8 w 12"/>
                <a:gd name="T15" fmla="*/ 42 h 42"/>
                <a:gd name="T16" fmla="*/ 10 w 12"/>
                <a:gd name="T17" fmla="*/ 38 h 42"/>
                <a:gd name="T18" fmla="*/ 12 w 12"/>
                <a:gd name="T19" fmla="*/ 28 h 42"/>
                <a:gd name="T20" fmla="*/ 12 w 12"/>
                <a:gd name="T21" fmla="*/ 22 h 42"/>
                <a:gd name="T22" fmla="*/ 10 w 12"/>
                <a:gd name="T23" fmla="*/ 14 h 42"/>
                <a:gd name="T24" fmla="*/ 6 w 12"/>
                <a:gd name="T25" fmla="*/ 8 h 42"/>
                <a:gd name="T26" fmla="*/ 0 w 12"/>
                <a:gd name="T27" fmla="*/ 0 h 42"/>
                <a:gd name="T28" fmla="*/ 0 w 12"/>
                <a:gd name="T29" fmla="*/ 0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42"/>
                <a:gd name="T47" fmla="*/ 12 w 12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4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12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8" y="42"/>
                  </a:lnTo>
                  <a:lnTo>
                    <a:pt x="10" y="38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0" y="14"/>
                  </a:lnTo>
                  <a:lnTo>
                    <a:pt x="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40" name="Freeform 107"/>
            <p:cNvSpPr>
              <a:spLocks/>
            </p:cNvSpPr>
            <p:nvPr/>
          </p:nvSpPr>
          <p:spPr bwMode="auto">
            <a:xfrm>
              <a:off x="5388" y="2557"/>
              <a:ext cx="44" cy="18"/>
            </a:xfrm>
            <a:custGeom>
              <a:avLst/>
              <a:gdLst>
                <a:gd name="T0" fmla="*/ 44 w 44"/>
                <a:gd name="T1" fmla="*/ 4 h 18"/>
                <a:gd name="T2" fmla="*/ 44 w 44"/>
                <a:gd name="T3" fmla="*/ 4 h 18"/>
                <a:gd name="T4" fmla="*/ 38 w 44"/>
                <a:gd name="T5" fmla="*/ 4 h 18"/>
                <a:gd name="T6" fmla="*/ 28 w 44"/>
                <a:gd name="T7" fmla="*/ 4 h 18"/>
                <a:gd name="T8" fmla="*/ 12 w 44"/>
                <a:gd name="T9" fmla="*/ 8 h 18"/>
                <a:gd name="T10" fmla="*/ 6 w 44"/>
                <a:gd name="T11" fmla="*/ 12 h 18"/>
                <a:gd name="T12" fmla="*/ 0 w 44"/>
                <a:gd name="T13" fmla="*/ 18 h 18"/>
                <a:gd name="T14" fmla="*/ 0 w 44"/>
                <a:gd name="T15" fmla="*/ 18 h 18"/>
                <a:gd name="T16" fmla="*/ 2 w 44"/>
                <a:gd name="T17" fmla="*/ 14 h 18"/>
                <a:gd name="T18" fmla="*/ 8 w 44"/>
                <a:gd name="T19" fmla="*/ 6 h 18"/>
                <a:gd name="T20" fmla="*/ 14 w 44"/>
                <a:gd name="T21" fmla="*/ 4 h 18"/>
                <a:gd name="T22" fmla="*/ 22 w 44"/>
                <a:gd name="T23" fmla="*/ 0 h 18"/>
                <a:gd name="T24" fmla="*/ 32 w 44"/>
                <a:gd name="T25" fmla="*/ 0 h 18"/>
                <a:gd name="T26" fmla="*/ 44 w 44"/>
                <a:gd name="T27" fmla="*/ 4 h 18"/>
                <a:gd name="T28" fmla="*/ 44 w 44"/>
                <a:gd name="T29" fmla="*/ 4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"/>
                <a:gd name="T46" fmla="*/ 0 h 18"/>
                <a:gd name="T47" fmla="*/ 44 w 44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" h="18">
                  <a:moveTo>
                    <a:pt x="44" y="4"/>
                  </a:moveTo>
                  <a:lnTo>
                    <a:pt x="44" y="4"/>
                  </a:lnTo>
                  <a:lnTo>
                    <a:pt x="38" y="4"/>
                  </a:lnTo>
                  <a:lnTo>
                    <a:pt x="28" y="4"/>
                  </a:lnTo>
                  <a:lnTo>
                    <a:pt x="1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41" name="Freeform 108"/>
            <p:cNvSpPr>
              <a:spLocks/>
            </p:cNvSpPr>
            <p:nvPr/>
          </p:nvSpPr>
          <p:spPr bwMode="auto">
            <a:xfrm>
              <a:off x="5274" y="2717"/>
              <a:ext cx="134" cy="124"/>
            </a:xfrm>
            <a:custGeom>
              <a:avLst/>
              <a:gdLst>
                <a:gd name="T0" fmla="*/ 4 w 134"/>
                <a:gd name="T1" fmla="*/ 0 h 124"/>
                <a:gd name="T2" fmla="*/ 4 w 134"/>
                <a:gd name="T3" fmla="*/ 0 h 124"/>
                <a:gd name="T4" fmla="*/ 4 w 134"/>
                <a:gd name="T5" fmla="*/ 4 h 124"/>
                <a:gd name="T6" fmla="*/ 2 w 134"/>
                <a:gd name="T7" fmla="*/ 14 h 124"/>
                <a:gd name="T8" fmla="*/ 4 w 134"/>
                <a:gd name="T9" fmla="*/ 26 h 124"/>
                <a:gd name="T10" fmla="*/ 6 w 134"/>
                <a:gd name="T11" fmla="*/ 34 h 124"/>
                <a:gd name="T12" fmla="*/ 10 w 134"/>
                <a:gd name="T13" fmla="*/ 40 h 124"/>
                <a:gd name="T14" fmla="*/ 10 w 134"/>
                <a:gd name="T15" fmla="*/ 40 h 124"/>
                <a:gd name="T16" fmla="*/ 20 w 134"/>
                <a:gd name="T17" fmla="*/ 52 h 124"/>
                <a:gd name="T18" fmla="*/ 30 w 134"/>
                <a:gd name="T19" fmla="*/ 60 h 124"/>
                <a:gd name="T20" fmla="*/ 38 w 134"/>
                <a:gd name="T21" fmla="*/ 66 h 124"/>
                <a:gd name="T22" fmla="*/ 134 w 134"/>
                <a:gd name="T23" fmla="*/ 122 h 124"/>
                <a:gd name="T24" fmla="*/ 132 w 134"/>
                <a:gd name="T25" fmla="*/ 124 h 124"/>
                <a:gd name="T26" fmla="*/ 36 w 134"/>
                <a:gd name="T27" fmla="*/ 70 h 124"/>
                <a:gd name="T28" fmla="*/ 36 w 134"/>
                <a:gd name="T29" fmla="*/ 70 h 124"/>
                <a:gd name="T30" fmla="*/ 26 w 134"/>
                <a:gd name="T31" fmla="*/ 62 h 124"/>
                <a:gd name="T32" fmla="*/ 16 w 134"/>
                <a:gd name="T33" fmla="*/ 54 h 124"/>
                <a:gd name="T34" fmla="*/ 6 w 134"/>
                <a:gd name="T35" fmla="*/ 42 h 124"/>
                <a:gd name="T36" fmla="*/ 6 w 134"/>
                <a:gd name="T37" fmla="*/ 42 h 124"/>
                <a:gd name="T38" fmla="*/ 4 w 134"/>
                <a:gd name="T39" fmla="*/ 38 h 124"/>
                <a:gd name="T40" fmla="*/ 2 w 134"/>
                <a:gd name="T41" fmla="*/ 30 h 124"/>
                <a:gd name="T42" fmla="*/ 0 w 134"/>
                <a:gd name="T43" fmla="*/ 16 h 124"/>
                <a:gd name="T44" fmla="*/ 2 w 134"/>
                <a:gd name="T45" fmla="*/ 8 h 124"/>
                <a:gd name="T46" fmla="*/ 4 w 134"/>
                <a:gd name="T47" fmla="*/ 0 h 124"/>
                <a:gd name="T48" fmla="*/ 4 w 134"/>
                <a:gd name="T49" fmla="*/ 0 h 1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4"/>
                <a:gd name="T76" fmla="*/ 0 h 124"/>
                <a:gd name="T77" fmla="*/ 134 w 134"/>
                <a:gd name="T78" fmla="*/ 124 h 1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4" h="124">
                  <a:moveTo>
                    <a:pt x="4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26"/>
                  </a:lnTo>
                  <a:lnTo>
                    <a:pt x="6" y="34"/>
                  </a:lnTo>
                  <a:lnTo>
                    <a:pt x="10" y="40"/>
                  </a:lnTo>
                  <a:lnTo>
                    <a:pt x="20" y="52"/>
                  </a:lnTo>
                  <a:lnTo>
                    <a:pt x="30" y="60"/>
                  </a:lnTo>
                  <a:lnTo>
                    <a:pt x="38" y="66"/>
                  </a:lnTo>
                  <a:lnTo>
                    <a:pt x="134" y="122"/>
                  </a:lnTo>
                  <a:lnTo>
                    <a:pt x="132" y="124"/>
                  </a:lnTo>
                  <a:lnTo>
                    <a:pt x="36" y="70"/>
                  </a:lnTo>
                  <a:lnTo>
                    <a:pt x="26" y="62"/>
                  </a:lnTo>
                  <a:lnTo>
                    <a:pt x="16" y="54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2" y="30"/>
                  </a:lnTo>
                  <a:lnTo>
                    <a:pt x="0" y="16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42" name="Freeform 109"/>
            <p:cNvSpPr>
              <a:spLocks/>
            </p:cNvSpPr>
            <p:nvPr/>
          </p:nvSpPr>
          <p:spPr bwMode="auto">
            <a:xfrm>
              <a:off x="5382" y="2627"/>
              <a:ext cx="98" cy="96"/>
            </a:xfrm>
            <a:custGeom>
              <a:avLst/>
              <a:gdLst>
                <a:gd name="T0" fmla="*/ 98 w 98"/>
                <a:gd name="T1" fmla="*/ 48 h 96"/>
                <a:gd name="T2" fmla="*/ 98 w 98"/>
                <a:gd name="T3" fmla="*/ 48 h 96"/>
                <a:gd name="T4" fmla="*/ 98 w 98"/>
                <a:gd name="T5" fmla="*/ 58 h 96"/>
                <a:gd name="T6" fmla="*/ 94 w 98"/>
                <a:gd name="T7" fmla="*/ 68 h 96"/>
                <a:gd name="T8" fmla="*/ 90 w 98"/>
                <a:gd name="T9" fmla="*/ 76 h 96"/>
                <a:gd name="T10" fmla="*/ 84 w 98"/>
                <a:gd name="T11" fmla="*/ 82 h 96"/>
                <a:gd name="T12" fmla="*/ 76 w 98"/>
                <a:gd name="T13" fmla="*/ 88 h 96"/>
                <a:gd name="T14" fmla="*/ 68 w 98"/>
                <a:gd name="T15" fmla="*/ 92 h 96"/>
                <a:gd name="T16" fmla="*/ 60 w 98"/>
                <a:gd name="T17" fmla="*/ 96 h 96"/>
                <a:gd name="T18" fmla="*/ 50 w 98"/>
                <a:gd name="T19" fmla="*/ 96 h 96"/>
                <a:gd name="T20" fmla="*/ 50 w 98"/>
                <a:gd name="T21" fmla="*/ 96 h 96"/>
                <a:gd name="T22" fmla="*/ 40 w 98"/>
                <a:gd name="T23" fmla="*/ 96 h 96"/>
                <a:gd name="T24" fmla="*/ 30 w 98"/>
                <a:gd name="T25" fmla="*/ 92 h 96"/>
                <a:gd name="T26" fmla="*/ 22 w 98"/>
                <a:gd name="T27" fmla="*/ 88 h 96"/>
                <a:gd name="T28" fmla="*/ 16 w 98"/>
                <a:gd name="T29" fmla="*/ 82 h 96"/>
                <a:gd name="T30" fmla="*/ 10 w 98"/>
                <a:gd name="T31" fmla="*/ 76 h 96"/>
                <a:gd name="T32" fmla="*/ 4 w 98"/>
                <a:gd name="T33" fmla="*/ 68 h 96"/>
                <a:gd name="T34" fmla="*/ 2 w 98"/>
                <a:gd name="T35" fmla="*/ 58 h 96"/>
                <a:gd name="T36" fmla="*/ 0 w 98"/>
                <a:gd name="T37" fmla="*/ 48 h 96"/>
                <a:gd name="T38" fmla="*/ 0 w 98"/>
                <a:gd name="T39" fmla="*/ 48 h 96"/>
                <a:gd name="T40" fmla="*/ 2 w 98"/>
                <a:gd name="T41" fmla="*/ 38 h 96"/>
                <a:gd name="T42" fmla="*/ 4 w 98"/>
                <a:gd name="T43" fmla="*/ 30 h 96"/>
                <a:gd name="T44" fmla="*/ 10 w 98"/>
                <a:gd name="T45" fmla="*/ 20 h 96"/>
                <a:gd name="T46" fmla="*/ 16 w 98"/>
                <a:gd name="T47" fmla="*/ 14 h 96"/>
                <a:gd name="T48" fmla="*/ 22 w 98"/>
                <a:gd name="T49" fmla="*/ 8 h 96"/>
                <a:gd name="T50" fmla="*/ 30 w 98"/>
                <a:gd name="T51" fmla="*/ 4 h 96"/>
                <a:gd name="T52" fmla="*/ 40 w 98"/>
                <a:gd name="T53" fmla="*/ 0 h 96"/>
                <a:gd name="T54" fmla="*/ 50 w 98"/>
                <a:gd name="T55" fmla="*/ 0 h 96"/>
                <a:gd name="T56" fmla="*/ 50 w 98"/>
                <a:gd name="T57" fmla="*/ 0 h 96"/>
                <a:gd name="T58" fmla="*/ 60 w 98"/>
                <a:gd name="T59" fmla="*/ 0 h 96"/>
                <a:gd name="T60" fmla="*/ 68 w 98"/>
                <a:gd name="T61" fmla="*/ 4 h 96"/>
                <a:gd name="T62" fmla="*/ 76 w 98"/>
                <a:gd name="T63" fmla="*/ 8 h 96"/>
                <a:gd name="T64" fmla="*/ 84 w 98"/>
                <a:gd name="T65" fmla="*/ 14 h 96"/>
                <a:gd name="T66" fmla="*/ 90 w 98"/>
                <a:gd name="T67" fmla="*/ 20 h 96"/>
                <a:gd name="T68" fmla="*/ 94 w 98"/>
                <a:gd name="T69" fmla="*/ 30 h 96"/>
                <a:gd name="T70" fmla="*/ 98 w 98"/>
                <a:gd name="T71" fmla="*/ 38 h 96"/>
                <a:gd name="T72" fmla="*/ 98 w 98"/>
                <a:gd name="T73" fmla="*/ 48 h 96"/>
                <a:gd name="T74" fmla="*/ 98 w 98"/>
                <a:gd name="T75" fmla="*/ 48 h 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"/>
                <a:gd name="T115" fmla="*/ 0 h 96"/>
                <a:gd name="T116" fmla="*/ 98 w 98"/>
                <a:gd name="T117" fmla="*/ 96 h 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" h="96">
                  <a:moveTo>
                    <a:pt x="98" y="48"/>
                  </a:moveTo>
                  <a:lnTo>
                    <a:pt x="98" y="48"/>
                  </a:lnTo>
                  <a:lnTo>
                    <a:pt x="98" y="58"/>
                  </a:lnTo>
                  <a:lnTo>
                    <a:pt x="94" y="68"/>
                  </a:lnTo>
                  <a:lnTo>
                    <a:pt x="90" y="76"/>
                  </a:lnTo>
                  <a:lnTo>
                    <a:pt x="84" y="82"/>
                  </a:lnTo>
                  <a:lnTo>
                    <a:pt x="76" y="88"/>
                  </a:lnTo>
                  <a:lnTo>
                    <a:pt x="68" y="92"/>
                  </a:lnTo>
                  <a:lnTo>
                    <a:pt x="60" y="96"/>
                  </a:lnTo>
                  <a:lnTo>
                    <a:pt x="50" y="96"/>
                  </a:lnTo>
                  <a:lnTo>
                    <a:pt x="40" y="96"/>
                  </a:lnTo>
                  <a:lnTo>
                    <a:pt x="30" y="92"/>
                  </a:lnTo>
                  <a:lnTo>
                    <a:pt x="22" y="88"/>
                  </a:lnTo>
                  <a:lnTo>
                    <a:pt x="16" y="82"/>
                  </a:lnTo>
                  <a:lnTo>
                    <a:pt x="10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10" y="20"/>
                  </a:lnTo>
                  <a:lnTo>
                    <a:pt x="16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4" y="14"/>
                  </a:lnTo>
                  <a:lnTo>
                    <a:pt x="90" y="20"/>
                  </a:lnTo>
                  <a:lnTo>
                    <a:pt x="94" y="30"/>
                  </a:lnTo>
                  <a:lnTo>
                    <a:pt x="98" y="38"/>
                  </a:lnTo>
                  <a:lnTo>
                    <a:pt x="9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43" name="Freeform 110"/>
            <p:cNvSpPr>
              <a:spLocks/>
            </p:cNvSpPr>
            <p:nvPr/>
          </p:nvSpPr>
          <p:spPr bwMode="auto">
            <a:xfrm>
              <a:off x="5392" y="2635"/>
              <a:ext cx="80" cy="80"/>
            </a:xfrm>
            <a:custGeom>
              <a:avLst/>
              <a:gdLst>
                <a:gd name="T0" fmla="*/ 80 w 80"/>
                <a:gd name="T1" fmla="*/ 40 h 80"/>
                <a:gd name="T2" fmla="*/ 80 w 80"/>
                <a:gd name="T3" fmla="*/ 40 h 80"/>
                <a:gd name="T4" fmla="*/ 78 w 80"/>
                <a:gd name="T5" fmla="*/ 48 h 80"/>
                <a:gd name="T6" fmla="*/ 76 w 80"/>
                <a:gd name="T7" fmla="*/ 56 h 80"/>
                <a:gd name="T8" fmla="*/ 72 w 80"/>
                <a:gd name="T9" fmla="*/ 62 h 80"/>
                <a:gd name="T10" fmla="*/ 68 w 80"/>
                <a:gd name="T11" fmla="*/ 68 h 80"/>
                <a:gd name="T12" fmla="*/ 62 w 80"/>
                <a:gd name="T13" fmla="*/ 74 h 80"/>
                <a:gd name="T14" fmla="*/ 54 w 80"/>
                <a:gd name="T15" fmla="*/ 76 h 80"/>
                <a:gd name="T16" fmla="*/ 48 w 80"/>
                <a:gd name="T17" fmla="*/ 80 h 80"/>
                <a:gd name="T18" fmla="*/ 40 w 80"/>
                <a:gd name="T19" fmla="*/ 80 h 80"/>
                <a:gd name="T20" fmla="*/ 40 w 80"/>
                <a:gd name="T21" fmla="*/ 80 h 80"/>
                <a:gd name="T22" fmla="*/ 32 w 80"/>
                <a:gd name="T23" fmla="*/ 80 h 80"/>
                <a:gd name="T24" fmla="*/ 24 w 80"/>
                <a:gd name="T25" fmla="*/ 76 h 80"/>
                <a:gd name="T26" fmla="*/ 18 w 80"/>
                <a:gd name="T27" fmla="*/ 74 h 80"/>
                <a:gd name="T28" fmla="*/ 12 w 80"/>
                <a:gd name="T29" fmla="*/ 68 h 80"/>
                <a:gd name="T30" fmla="*/ 6 w 80"/>
                <a:gd name="T31" fmla="*/ 62 h 80"/>
                <a:gd name="T32" fmla="*/ 2 w 80"/>
                <a:gd name="T33" fmla="*/ 56 h 80"/>
                <a:gd name="T34" fmla="*/ 0 w 80"/>
                <a:gd name="T35" fmla="*/ 48 h 80"/>
                <a:gd name="T36" fmla="*/ 0 w 80"/>
                <a:gd name="T37" fmla="*/ 40 h 80"/>
                <a:gd name="T38" fmla="*/ 0 w 80"/>
                <a:gd name="T39" fmla="*/ 40 h 80"/>
                <a:gd name="T40" fmla="*/ 0 w 80"/>
                <a:gd name="T41" fmla="*/ 32 h 80"/>
                <a:gd name="T42" fmla="*/ 2 w 80"/>
                <a:gd name="T43" fmla="*/ 24 h 80"/>
                <a:gd name="T44" fmla="*/ 6 w 80"/>
                <a:gd name="T45" fmla="*/ 18 h 80"/>
                <a:gd name="T46" fmla="*/ 12 w 80"/>
                <a:gd name="T47" fmla="*/ 12 h 80"/>
                <a:gd name="T48" fmla="*/ 18 w 80"/>
                <a:gd name="T49" fmla="*/ 6 h 80"/>
                <a:gd name="T50" fmla="*/ 24 w 80"/>
                <a:gd name="T51" fmla="*/ 4 h 80"/>
                <a:gd name="T52" fmla="*/ 32 w 80"/>
                <a:gd name="T53" fmla="*/ 0 h 80"/>
                <a:gd name="T54" fmla="*/ 40 w 80"/>
                <a:gd name="T55" fmla="*/ 0 h 80"/>
                <a:gd name="T56" fmla="*/ 40 w 80"/>
                <a:gd name="T57" fmla="*/ 0 h 80"/>
                <a:gd name="T58" fmla="*/ 48 w 80"/>
                <a:gd name="T59" fmla="*/ 0 h 80"/>
                <a:gd name="T60" fmla="*/ 54 w 80"/>
                <a:gd name="T61" fmla="*/ 4 h 80"/>
                <a:gd name="T62" fmla="*/ 62 w 80"/>
                <a:gd name="T63" fmla="*/ 6 h 80"/>
                <a:gd name="T64" fmla="*/ 68 w 80"/>
                <a:gd name="T65" fmla="*/ 12 h 80"/>
                <a:gd name="T66" fmla="*/ 72 w 80"/>
                <a:gd name="T67" fmla="*/ 18 h 80"/>
                <a:gd name="T68" fmla="*/ 76 w 80"/>
                <a:gd name="T69" fmla="*/ 24 h 80"/>
                <a:gd name="T70" fmla="*/ 78 w 80"/>
                <a:gd name="T71" fmla="*/ 32 h 80"/>
                <a:gd name="T72" fmla="*/ 80 w 80"/>
                <a:gd name="T73" fmla="*/ 40 h 80"/>
                <a:gd name="T74" fmla="*/ 80 w 80"/>
                <a:gd name="T75" fmla="*/ 40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"/>
                <a:gd name="T115" fmla="*/ 0 h 80"/>
                <a:gd name="T116" fmla="*/ 80 w 80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" h="80">
                  <a:moveTo>
                    <a:pt x="80" y="40"/>
                  </a:moveTo>
                  <a:lnTo>
                    <a:pt x="80" y="40"/>
                  </a:lnTo>
                  <a:lnTo>
                    <a:pt x="78" y="48"/>
                  </a:lnTo>
                  <a:lnTo>
                    <a:pt x="76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2" y="74"/>
                  </a:lnTo>
                  <a:lnTo>
                    <a:pt x="54" y="76"/>
                  </a:lnTo>
                  <a:lnTo>
                    <a:pt x="48" y="80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76"/>
                  </a:lnTo>
                  <a:lnTo>
                    <a:pt x="18" y="74"/>
                  </a:lnTo>
                  <a:lnTo>
                    <a:pt x="12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4"/>
                  </a:lnTo>
                  <a:lnTo>
                    <a:pt x="62" y="6"/>
                  </a:lnTo>
                  <a:lnTo>
                    <a:pt x="68" y="12"/>
                  </a:lnTo>
                  <a:lnTo>
                    <a:pt x="72" y="18"/>
                  </a:lnTo>
                  <a:lnTo>
                    <a:pt x="76" y="24"/>
                  </a:lnTo>
                  <a:lnTo>
                    <a:pt x="78" y="32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44" name="Freeform 111"/>
            <p:cNvSpPr>
              <a:spLocks/>
            </p:cNvSpPr>
            <p:nvPr/>
          </p:nvSpPr>
          <p:spPr bwMode="auto">
            <a:xfrm>
              <a:off x="5396" y="2649"/>
              <a:ext cx="12" cy="50"/>
            </a:xfrm>
            <a:custGeom>
              <a:avLst/>
              <a:gdLst>
                <a:gd name="T0" fmla="*/ 12 w 12"/>
                <a:gd name="T1" fmla="*/ 0 h 50"/>
                <a:gd name="T2" fmla="*/ 12 w 12"/>
                <a:gd name="T3" fmla="*/ 0 h 50"/>
                <a:gd name="T4" fmla="*/ 10 w 12"/>
                <a:gd name="T5" fmla="*/ 4 h 50"/>
                <a:gd name="T6" fmla="*/ 6 w 12"/>
                <a:gd name="T7" fmla="*/ 16 h 50"/>
                <a:gd name="T8" fmla="*/ 4 w 12"/>
                <a:gd name="T9" fmla="*/ 24 h 50"/>
                <a:gd name="T10" fmla="*/ 6 w 12"/>
                <a:gd name="T11" fmla="*/ 32 h 50"/>
                <a:gd name="T12" fmla="*/ 6 w 12"/>
                <a:gd name="T13" fmla="*/ 42 h 50"/>
                <a:gd name="T14" fmla="*/ 10 w 12"/>
                <a:gd name="T15" fmla="*/ 50 h 50"/>
                <a:gd name="T16" fmla="*/ 10 w 12"/>
                <a:gd name="T17" fmla="*/ 50 h 50"/>
                <a:gd name="T18" fmla="*/ 8 w 12"/>
                <a:gd name="T19" fmla="*/ 46 h 50"/>
                <a:gd name="T20" fmla="*/ 4 w 12"/>
                <a:gd name="T21" fmla="*/ 42 h 50"/>
                <a:gd name="T22" fmla="*/ 2 w 12"/>
                <a:gd name="T23" fmla="*/ 36 h 50"/>
                <a:gd name="T24" fmla="*/ 0 w 12"/>
                <a:gd name="T25" fmla="*/ 28 h 50"/>
                <a:gd name="T26" fmla="*/ 0 w 12"/>
                <a:gd name="T27" fmla="*/ 20 h 50"/>
                <a:gd name="T28" fmla="*/ 4 w 12"/>
                <a:gd name="T29" fmla="*/ 10 h 50"/>
                <a:gd name="T30" fmla="*/ 12 w 12"/>
                <a:gd name="T31" fmla="*/ 0 h 50"/>
                <a:gd name="T32" fmla="*/ 12 w 12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50"/>
                <a:gd name="T53" fmla="*/ 12 w 1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50">
                  <a:moveTo>
                    <a:pt x="12" y="0"/>
                  </a:moveTo>
                  <a:lnTo>
                    <a:pt x="12" y="0"/>
                  </a:lnTo>
                  <a:lnTo>
                    <a:pt x="10" y="4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6" y="32"/>
                  </a:lnTo>
                  <a:lnTo>
                    <a:pt x="6" y="42"/>
                  </a:lnTo>
                  <a:lnTo>
                    <a:pt x="10" y="50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BD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45" name="Freeform 112"/>
            <p:cNvSpPr>
              <a:spLocks/>
            </p:cNvSpPr>
            <p:nvPr/>
          </p:nvSpPr>
          <p:spPr bwMode="auto">
            <a:xfrm>
              <a:off x="5446" y="2657"/>
              <a:ext cx="22" cy="48"/>
            </a:xfrm>
            <a:custGeom>
              <a:avLst/>
              <a:gdLst>
                <a:gd name="T0" fmla="*/ 6 w 22"/>
                <a:gd name="T1" fmla="*/ 0 h 48"/>
                <a:gd name="T2" fmla="*/ 6 w 22"/>
                <a:gd name="T3" fmla="*/ 0 h 48"/>
                <a:gd name="T4" fmla="*/ 8 w 22"/>
                <a:gd name="T5" fmla="*/ 4 h 48"/>
                <a:gd name="T6" fmla="*/ 12 w 22"/>
                <a:gd name="T7" fmla="*/ 16 h 48"/>
                <a:gd name="T8" fmla="*/ 12 w 22"/>
                <a:gd name="T9" fmla="*/ 24 h 48"/>
                <a:gd name="T10" fmla="*/ 10 w 22"/>
                <a:gd name="T11" fmla="*/ 32 h 48"/>
                <a:gd name="T12" fmla="*/ 6 w 22"/>
                <a:gd name="T13" fmla="*/ 40 h 48"/>
                <a:gd name="T14" fmla="*/ 0 w 22"/>
                <a:gd name="T15" fmla="*/ 48 h 48"/>
                <a:gd name="T16" fmla="*/ 0 w 22"/>
                <a:gd name="T17" fmla="*/ 48 h 48"/>
                <a:gd name="T18" fmla="*/ 2 w 22"/>
                <a:gd name="T19" fmla="*/ 46 h 48"/>
                <a:gd name="T20" fmla="*/ 10 w 22"/>
                <a:gd name="T21" fmla="*/ 44 h 48"/>
                <a:gd name="T22" fmla="*/ 16 w 22"/>
                <a:gd name="T23" fmla="*/ 36 h 48"/>
                <a:gd name="T24" fmla="*/ 20 w 22"/>
                <a:gd name="T25" fmla="*/ 32 h 48"/>
                <a:gd name="T26" fmla="*/ 22 w 22"/>
                <a:gd name="T27" fmla="*/ 26 h 48"/>
                <a:gd name="T28" fmla="*/ 22 w 22"/>
                <a:gd name="T29" fmla="*/ 26 h 48"/>
                <a:gd name="T30" fmla="*/ 22 w 22"/>
                <a:gd name="T31" fmla="*/ 18 h 48"/>
                <a:gd name="T32" fmla="*/ 20 w 22"/>
                <a:gd name="T33" fmla="*/ 12 h 48"/>
                <a:gd name="T34" fmla="*/ 18 w 22"/>
                <a:gd name="T35" fmla="*/ 8 h 48"/>
                <a:gd name="T36" fmla="*/ 14 w 22"/>
                <a:gd name="T37" fmla="*/ 4 h 48"/>
                <a:gd name="T38" fmla="*/ 8 w 22"/>
                <a:gd name="T39" fmla="*/ 0 h 48"/>
                <a:gd name="T40" fmla="*/ 6 w 22"/>
                <a:gd name="T41" fmla="*/ 0 h 48"/>
                <a:gd name="T42" fmla="*/ 6 w 22"/>
                <a:gd name="T43" fmla="*/ 0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"/>
                <a:gd name="T67" fmla="*/ 0 h 48"/>
                <a:gd name="T68" fmla="*/ 22 w 22"/>
                <a:gd name="T69" fmla="*/ 48 h 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" h="48">
                  <a:moveTo>
                    <a:pt x="6" y="0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10" y="32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10" y="44"/>
                  </a:lnTo>
                  <a:lnTo>
                    <a:pt x="16" y="36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2" y="18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E7A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46" name="Freeform 113"/>
            <p:cNvSpPr>
              <a:spLocks/>
            </p:cNvSpPr>
            <p:nvPr/>
          </p:nvSpPr>
          <p:spPr bwMode="auto">
            <a:xfrm>
              <a:off x="5392" y="2675"/>
              <a:ext cx="34" cy="12"/>
            </a:xfrm>
            <a:custGeom>
              <a:avLst/>
              <a:gdLst>
                <a:gd name="T0" fmla="*/ 18 w 34"/>
                <a:gd name="T1" fmla="*/ 6 h 12"/>
                <a:gd name="T2" fmla="*/ 18 w 34"/>
                <a:gd name="T3" fmla="*/ 6 h 12"/>
                <a:gd name="T4" fmla="*/ 26 w 34"/>
                <a:gd name="T5" fmla="*/ 8 h 12"/>
                <a:gd name="T6" fmla="*/ 32 w 34"/>
                <a:gd name="T7" fmla="*/ 10 h 12"/>
                <a:gd name="T8" fmla="*/ 34 w 34"/>
                <a:gd name="T9" fmla="*/ 6 h 12"/>
                <a:gd name="T10" fmla="*/ 34 w 34"/>
                <a:gd name="T11" fmla="*/ 6 h 12"/>
                <a:gd name="T12" fmla="*/ 26 w 34"/>
                <a:gd name="T13" fmla="*/ 2 h 12"/>
                <a:gd name="T14" fmla="*/ 18 w 34"/>
                <a:gd name="T15" fmla="*/ 0 h 12"/>
                <a:gd name="T16" fmla="*/ 18 w 34"/>
                <a:gd name="T17" fmla="*/ 0 h 12"/>
                <a:gd name="T18" fmla="*/ 8 w 34"/>
                <a:gd name="T19" fmla="*/ 2 h 12"/>
                <a:gd name="T20" fmla="*/ 0 w 34"/>
                <a:gd name="T21" fmla="*/ 6 h 12"/>
                <a:gd name="T22" fmla="*/ 0 w 34"/>
                <a:gd name="T23" fmla="*/ 6 h 12"/>
                <a:gd name="T24" fmla="*/ 0 w 34"/>
                <a:gd name="T25" fmla="*/ 8 h 12"/>
                <a:gd name="T26" fmla="*/ 0 w 34"/>
                <a:gd name="T27" fmla="*/ 10 h 12"/>
                <a:gd name="T28" fmla="*/ 2 w 34"/>
                <a:gd name="T29" fmla="*/ 12 h 12"/>
                <a:gd name="T30" fmla="*/ 2 w 34"/>
                <a:gd name="T31" fmla="*/ 12 h 12"/>
                <a:gd name="T32" fmla="*/ 10 w 34"/>
                <a:gd name="T33" fmla="*/ 8 h 12"/>
                <a:gd name="T34" fmla="*/ 18 w 34"/>
                <a:gd name="T35" fmla="*/ 6 h 12"/>
                <a:gd name="T36" fmla="*/ 18 w 34"/>
                <a:gd name="T37" fmla="*/ 6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12"/>
                <a:gd name="T59" fmla="*/ 34 w 34"/>
                <a:gd name="T60" fmla="*/ 12 h 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12">
                  <a:moveTo>
                    <a:pt x="18" y="6"/>
                  </a:moveTo>
                  <a:lnTo>
                    <a:pt x="18" y="6"/>
                  </a:lnTo>
                  <a:lnTo>
                    <a:pt x="26" y="8"/>
                  </a:lnTo>
                  <a:lnTo>
                    <a:pt x="32" y="10"/>
                  </a:lnTo>
                  <a:lnTo>
                    <a:pt x="34" y="6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8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8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47" name="Freeform 114"/>
            <p:cNvSpPr>
              <a:spLocks/>
            </p:cNvSpPr>
            <p:nvPr/>
          </p:nvSpPr>
          <p:spPr bwMode="auto">
            <a:xfrm>
              <a:off x="5428" y="2683"/>
              <a:ext cx="14" cy="32"/>
            </a:xfrm>
            <a:custGeom>
              <a:avLst/>
              <a:gdLst>
                <a:gd name="T0" fmla="*/ 2 w 14"/>
                <a:gd name="T1" fmla="*/ 0 h 32"/>
                <a:gd name="T2" fmla="*/ 0 w 14"/>
                <a:gd name="T3" fmla="*/ 4 h 32"/>
                <a:gd name="T4" fmla="*/ 0 w 14"/>
                <a:gd name="T5" fmla="*/ 4 h 32"/>
                <a:gd name="T6" fmla="*/ 6 w 14"/>
                <a:gd name="T7" fmla="*/ 14 h 32"/>
                <a:gd name="T8" fmla="*/ 8 w 14"/>
                <a:gd name="T9" fmla="*/ 20 h 32"/>
                <a:gd name="T10" fmla="*/ 10 w 14"/>
                <a:gd name="T11" fmla="*/ 26 h 32"/>
                <a:gd name="T12" fmla="*/ 10 w 14"/>
                <a:gd name="T13" fmla="*/ 26 h 32"/>
                <a:gd name="T14" fmla="*/ 8 w 14"/>
                <a:gd name="T15" fmla="*/ 32 h 32"/>
                <a:gd name="T16" fmla="*/ 8 w 14"/>
                <a:gd name="T17" fmla="*/ 32 h 32"/>
                <a:gd name="T18" fmla="*/ 12 w 14"/>
                <a:gd name="T19" fmla="*/ 32 h 32"/>
                <a:gd name="T20" fmla="*/ 14 w 14"/>
                <a:gd name="T21" fmla="*/ 30 h 32"/>
                <a:gd name="T22" fmla="*/ 14 w 14"/>
                <a:gd name="T23" fmla="*/ 30 h 32"/>
                <a:gd name="T24" fmla="*/ 14 w 14"/>
                <a:gd name="T25" fmla="*/ 26 h 32"/>
                <a:gd name="T26" fmla="*/ 14 w 14"/>
                <a:gd name="T27" fmla="*/ 26 h 32"/>
                <a:gd name="T28" fmla="*/ 14 w 14"/>
                <a:gd name="T29" fmla="*/ 18 h 32"/>
                <a:gd name="T30" fmla="*/ 12 w 14"/>
                <a:gd name="T31" fmla="*/ 12 h 32"/>
                <a:gd name="T32" fmla="*/ 8 w 14"/>
                <a:gd name="T33" fmla="*/ 6 h 32"/>
                <a:gd name="T34" fmla="*/ 2 w 14"/>
                <a:gd name="T35" fmla="*/ 0 h 32"/>
                <a:gd name="T36" fmla="*/ 2 w 14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32"/>
                <a:gd name="T59" fmla="*/ 14 w 14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32">
                  <a:moveTo>
                    <a:pt x="2" y="0"/>
                  </a:moveTo>
                  <a:lnTo>
                    <a:pt x="0" y="4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48" name="Freeform 115"/>
            <p:cNvSpPr>
              <a:spLocks/>
            </p:cNvSpPr>
            <p:nvPr/>
          </p:nvSpPr>
          <p:spPr bwMode="auto">
            <a:xfrm>
              <a:off x="5422" y="2633"/>
              <a:ext cx="16" cy="36"/>
            </a:xfrm>
            <a:custGeom>
              <a:avLst/>
              <a:gdLst>
                <a:gd name="T0" fmla="*/ 12 w 16"/>
                <a:gd name="T1" fmla="*/ 36 h 36"/>
                <a:gd name="T2" fmla="*/ 16 w 16"/>
                <a:gd name="T3" fmla="*/ 30 h 36"/>
                <a:gd name="T4" fmla="*/ 16 w 16"/>
                <a:gd name="T5" fmla="*/ 30 h 36"/>
                <a:gd name="T6" fmla="*/ 12 w 16"/>
                <a:gd name="T7" fmla="*/ 26 h 36"/>
                <a:gd name="T8" fmla="*/ 8 w 16"/>
                <a:gd name="T9" fmla="*/ 22 h 36"/>
                <a:gd name="T10" fmla="*/ 6 w 16"/>
                <a:gd name="T11" fmla="*/ 16 h 36"/>
                <a:gd name="T12" fmla="*/ 6 w 16"/>
                <a:gd name="T13" fmla="*/ 10 h 36"/>
                <a:gd name="T14" fmla="*/ 6 w 16"/>
                <a:gd name="T15" fmla="*/ 10 h 36"/>
                <a:gd name="T16" fmla="*/ 6 w 16"/>
                <a:gd name="T17" fmla="*/ 2 h 36"/>
                <a:gd name="T18" fmla="*/ 6 w 16"/>
                <a:gd name="T19" fmla="*/ 2 h 36"/>
                <a:gd name="T20" fmla="*/ 4 w 16"/>
                <a:gd name="T21" fmla="*/ 0 h 36"/>
                <a:gd name="T22" fmla="*/ 0 w 16"/>
                <a:gd name="T23" fmla="*/ 4 h 36"/>
                <a:gd name="T24" fmla="*/ 0 w 16"/>
                <a:gd name="T25" fmla="*/ 4 h 36"/>
                <a:gd name="T26" fmla="*/ 0 w 16"/>
                <a:gd name="T27" fmla="*/ 10 h 36"/>
                <a:gd name="T28" fmla="*/ 0 w 16"/>
                <a:gd name="T29" fmla="*/ 10 h 36"/>
                <a:gd name="T30" fmla="*/ 2 w 16"/>
                <a:gd name="T31" fmla="*/ 18 h 36"/>
                <a:gd name="T32" fmla="*/ 4 w 16"/>
                <a:gd name="T33" fmla="*/ 24 h 36"/>
                <a:gd name="T34" fmla="*/ 8 w 16"/>
                <a:gd name="T35" fmla="*/ 30 h 36"/>
                <a:gd name="T36" fmla="*/ 12 w 16"/>
                <a:gd name="T37" fmla="*/ 36 h 36"/>
                <a:gd name="T38" fmla="*/ 12 w 16"/>
                <a:gd name="T39" fmla="*/ 36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"/>
                <a:gd name="T61" fmla="*/ 0 h 36"/>
                <a:gd name="T62" fmla="*/ 16 w 16"/>
                <a:gd name="T63" fmla="*/ 36 h 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" h="36">
                  <a:moveTo>
                    <a:pt x="12" y="36"/>
                  </a:moveTo>
                  <a:lnTo>
                    <a:pt x="16" y="30"/>
                  </a:lnTo>
                  <a:lnTo>
                    <a:pt x="12" y="26"/>
                  </a:lnTo>
                  <a:lnTo>
                    <a:pt x="8" y="2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8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49" name="Freeform 116"/>
            <p:cNvSpPr>
              <a:spLocks/>
            </p:cNvSpPr>
            <p:nvPr/>
          </p:nvSpPr>
          <p:spPr bwMode="auto">
            <a:xfrm>
              <a:off x="5438" y="2665"/>
              <a:ext cx="34" cy="10"/>
            </a:xfrm>
            <a:custGeom>
              <a:avLst/>
              <a:gdLst>
                <a:gd name="T0" fmla="*/ 16 w 34"/>
                <a:gd name="T1" fmla="*/ 4 h 10"/>
                <a:gd name="T2" fmla="*/ 16 w 34"/>
                <a:gd name="T3" fmla="*/ 4 h 10"/>
                <a:gd name="T4" fmla="*/ 10 w 34"/>
                <a:gd name="T5" fmla="*/ 4 h 10"/>
                <a:gd name="T6" fmla="*/ 4 w 34"/>
                <a:gd name="T7" fmla="*/ 2 h 10"/>
                <a:gd name="T8" fmla="*/ 0 w 34"/>
                <a:gd name="T9" fmla="*/ 6 h 10"/>
                <a:gd name="T10" fmla="*/ 0 w 34"/>
                <a:gd name="T11" fmla="*/ 6 h 10"/>
                <a:gd name="T12" fmla="*/ 8 w 34"/>
                <a:gd name="T13" fmla="*/ 10 h 10"/>
                <a:gd name="T14" fmla="*/ 16 w 34"/>
                <a:gd name="T15" fmla="*/ 10 h 10"/>
                <a:gd name="T16" fmla="*/ 16 w 34"/>
                <a:gd name="T17" fmla="*/ 10 h 10"/>
                <a:gd name="T18" fmla="*/ 26 w 34"/>
                <a:gd name="T19" fmla="*/ 10 h 10"/>
                <a:gd name="T20" fmla="*/ 34 w 34"/>
                <a:gd name="T21" fmla="*/ 6 h 10"/>
                <a:gd name="T22" fmla="*/ 34 w 34"/>
                <a:gd name="T23" fmla="*/ 6 h 10"/>
                <a:gd name="T24" fmla="*/ 34 w 34"/>
                <a:gd name="T25" fmla="*/ 4 h 10"/>
                <a:gd name="T26" fmla="*/ 34 w 34"/>
                <a:gd name="T27" fmla="*/ 2 h 10"/>
                <a:gd name="T28" fmla="*/ 34 w 34"/>
                <a:gd name="T29" fmla="*/ 0 h 10"/>
                <a:gd name="T30" fmla="*/ 32 w 34"/>
                <a:gd name="T31" fmla="*/ 0 h 10"/>
                <a:gd name="T32" fmla="*/ 32 w 34"/>
                <a:gd name="T33" fmla="*/ 0 h 10"/>
                <a:gd name="T34" fmla="*/ 24 w 34"/>
                <a:gd name="T35" fmla="*/ 4 h 10"/>
                <a:gd name="T36" fmla="*/ 16 w 34"/>
                <a:gd name="T37" fmla="*/ 4 h 10"/>
                <a:gd name="T38" fmla="*/ 16 w 34"/>
                <a:gd name="T39" fmla="*/ 4 h 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10"/>
                <a:gd name="T62" fmla="*/ 34 w 34"/>
                <a:gd name="T63" fmla="*/ 10 h 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10">
                  <a:moveTo>
                    <a:pt x="16" y="4"/>
                  </a:moveTo>
                  <a:lnTo>
                    <a:pt x="16" y="4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6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26" y="10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50" name="Freeform 117"/>
            <p:cNvSpPr>
              <a:spLocks/>
            </p:cNvSpPr>
            <p:nvPr/>
          </p:nvSpPr>
          <p:spPr bwMode="auto">
            <a:xfrm>
              <a:off x="5426" y="2669"/>
              <a:ext cx="12" cy="14"/>
            </a:xfrm>
            <a:custGeom>
              <a:avLst/>
              <a:gdLst>
                <a:gd name="T0" fmla="*/ 0 w 12"/>
                <a:gd name="T1" fmla="*/ 12 h 14"/>
                <a:gd name="T2" fmla="*/ 0 w 12"/>
                <a:gd name="T3" fmla="*/ 12 h 14"/>
                <a:gd name="T4" fmla="*/ 4 w 12"/>
                <a:gd name="T5" fmla="*/ 14 h 14"/>
                <a:gd name="T6" fmla="*/ 12 w 12"/>
                <a:gd name="T7" fmla="*/ 2 h 14"/>
                <a:gd name="T8" fmla="*/ 12 w 12"/>
                <a:gd name="T9" fmla="*/ 2 h 14"/>
                <a:gd name="T10" fmla="*/ 8 w 12"/>
                <a:gd name="T11" fmla="*/ 0 h 14"/>
                <a:gd name="T12" fmla="*/ 0 w 12"/>
                <a:gd name="T13" fmla="*/ 1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4"/>
                <a:gd name="T23" fmla="*/ 12 w 1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4">
                  <a:moveTo>
                    <a:pt x="0" y="12"/>
                  </a:moveTo>
                  <a:lnTo>
                    <a:pt x="0" y="12"/>
                  </a:lnTo>
                  <a:lnTo>
                    <a:pt x="4" y="1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51" name="Freeform 118"/>
            <p:cNvSpPr>
              <a:spLocks/>
            </p:cNvSpPr>
            <p:nvPr/>
          </p:nvSpPr>
          <p:spPr bwMode="auto">
            <a:xfrm>
              <a:off x="5394" y="2651"/>
              <a:ext cx="76" cy="50"/>
            </a:xfrm>
            <a:custGeom>
              <a:avLst/>
              <a:gdLst>
                <a:gd name="T0" fmla="*/ 74 w 76"/>
                <a:gd name="T1" fmla="*/ 50 h 50"/>
                <a:gd name="T2" fmla="*/ 74 w 76"/>
                <a:gd name="T3" fmla="*/ 50 h 50"/>
                <a:gd name="T4" fmla="*/ 76 w 76"/>
                <a:gd name="T5" fmla="*/ 46 h 50"/>
                <a:gd name="T6" fmla="*/ 4 w 76"/>
                <a:gd name="T7" fmla="*/ 0 h 50"/>
                <a:gd name="T8" fmla="*/ 4 w 76"/>
                <a:gd name="T9" fmla="*/ 0 h 50"/>
                <a:gd name="T10" fmla="*/ 0 w 76"/>
                <a:gd name="T11" fmla="*/ 4 h 50"/>
                <a:gd name="T12" fmla="*/ 74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74" y="50"/>
                  </a:moveTo>
                  <a:lnTo>
                    <a:pt x="74" y="50"/>
                  </a:lnTo>
                  <a:lnTo>
                    <a:pt x="76" y="46"/>
                  </a:lnTo>
                  <a:lnTo>
                    <a:pt x="4" y="0"/>
                  </a:lnTo>
                  <a:lnTo>
                    <a:pt x="0" y="4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52" name="Freeform 119"/>
            <p:cNvSpPr>
              <a:spLocks/>
            </p:cNvSpPr>
            <p:nvPr/>
          </p:nvSpPr>
          <p:spPr bwMode="auto">
            <a:xfrm>
              <a:off x="5410" y="2685"/>
              <a:ext cx="18" cy="26"/>
            </a:xfrm>
            <a:custGeom>
              <a:avLst/>
              <a:gdLst>
                <a:gd name="T0" fmla="*/ 0 w 18"/>
                <a:gd name="T1" fmla="*/ 24 h 26"/>
                <a:gd name="T2" fmla="*/ 0 w 18"/>
                <a:gd name="T3" fmla="*/ 24 h 26"/>
                <a:gd name="T4" fmla="*/ 0 w 18"/>
                <a:gd name="T5" fmla="*/ 26 h 26"/>
                <a:gd name="T6" fmla="*/ 4 w 18"/>
                <a:gd name="T7" fmla="*/ 26 h 26"/>
                <a:gd name="T8" fmla="*/ 18 w 18"/>
                <a:gd name="T9" fmla="*/ 2 h 26"/>
                <a:gd name="T10" fmla="*/ 18 w 18"/>
                <a:gd name="T11" fmla="*/ 2 h 26"/>
                <a:gd name="T12" fmla="*/ 14 w 18"/>
                <a:gd name="T13" fmla="*/ 0 h 26"/>
                <a:gd name="T14" fmla="*/ 0 w 18"/>
                <a:gd name="T15" fmla="*/ 24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26"/>
                <a:gd name="T26" fmla="*/ 18 w 18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26">
                  <a:moveTo>
                    <a:pt x="0" y="24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53" name="Freeform 120"/>
            <p:cNvSpPr>
              <a:spLocks/>
            </p:cNvSpPr>
            <p:nvPr/>
          </p:nvSpPr>
          <p:spPr bwMode="auto">
            <a:xfrm>
              <a:off x="5438" y="2641"/>
              <a:ext cx="18" cy="26"/>
            </a:xfrm>
            <a:custGeom>
              <a:avLst/>
              <a:gdLst>
                <a:gd name="T0" fmla="*/ 14 w 18"/>
                <a:gd name="T1" fmla="*/ 0 h 26"/>
                <a:gd name="T2" fmla="*/ 0 w 18"/>
                <a:gd name="T3" fmla="*/ 22 h 26"/>
                <a:gd name="T4" fmla="*/ 0 w 18"/>
                <a:gd name="T5" fmla="*/ 22 h 26"/>
                <a:gd name="T6" fmla="*/ 4 w 18"/>
                <a:gd name="T7" fmla="*/ 26 h 26"/>
                <a:gd name="T8" fmla="*/ 18 w 18"/>
                <a:gd name="T9" fmla="*/ 2 h 26"/>
                <a:gd name="T10" fmla="*/ 18 w 18"/>
                <a:gd name="T11" fmla="*/ 2 h 26"/>
                <a:gd name="T12" fmla="*/ 16 w 18"/>
                <a:gd name="T13" fmla="*/ 0 h 26"/>
                <a:gd name="T14" fmla="*/ 14 w 18"/>
                <a:gd name="T15" fmla="*/ 0 h 26"/>
                <a:gd name="T16" fmla="*/ 14 w 18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6"/>
                <a:gd name="T29" fmla="*/ 18 w 18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6">
                  <a:moveTo>
                    <a:pt x="14" y="0"/>
                  </a:moveTo>
                  <a:lnTo>
                    <a:pt x="0" y="22"/>
                  </a:lnTo>
                  <a:lnTo>
                    <a:pt x="4" y="2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54" name="Freeform 121"/>
            <p:cNvSpPr>
              <a:spLocks/>
            </p:cNvSpPr>
            <p:nvPr/>
          </p:nvSpPr>
          <p:spPr bwMode="auto">
            <a:xfrm>
              <a:off x="5424" y="2681"/>
              <a:ext cx="6" cy="6"/>
            </a:xfrm>
            <a:custGeom>
              <a:avLst/>
              <a:gdLst>
                <a:gd name="T0" fmla="*/ 0 w 6"/>
                <a:gd name="T1" fmla="*/ 4 h 6"/>
                <a:gd name="T2" fmla="*/ 0 w 6"/>
                <a:gd name="T3" fmla="*/ 4 h 6"/>
                <a:gd name="T4" fmla="*/ 4 w 6"/>
                <a:gd name="T5" fmla="*/ 6 h 6"/>
                <a:gd name="T6" fmla="*/ 6 w 6"/>
                <a:gd name="T7" fmla="*/ 2 h 6"/>
                <a:gd name="T8" fmla="*/ 6 w 6"/>
                <a:gd name="T9" fmla="*/ 2 h 6"/>
                <a:gd name="T10" fmla="*/ 2 w 6"/>
                <a:gd name="T11" fmla="*/ 0 h 6"/>
                <a:gd name="T12" fmla="*/ 0 w 6"/>
                <a:gd name="T13" fmla="*/ 4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55" name="Freeform 122"/>
            <p:cNvSpPr>
              <a:spLocks/>
            </p:cNvSpPr>
            <p:nvPr/>
          </p:nvSpPr>
          <p:spPr bwMode="auto">
            <a:xfrm>
              <a:off x="5434" y="2663"/>
              <a:ext cx="8" cy="8"/>
            </a:xfrm>
            <a:custGeom>
              <a:avLst/>
              <a:gdLst>
                <a:gd name="T0" fmla="*/ 0 w 8"/>
                <a:gd name="T1" fmla="*/ 6 h 8"/>
                <a:gd name="T2" fmla="*/ 0 w 8"/>
                <a:gd name="T3" fmla="*/ 6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4 w 8"/>
                <a:gd name="T11" fmla="*/ 0 h 8"/>
                <a:gd name="T12" fmla="*/ 0 w 8"/>
                <a:gd name="T13" fmla="*/ 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56" name="Freeform 123"/>
            <p:cNvSpPr>
              <a:spLocks/>
            </p:cNvSpPr>
            <p:nvPr/>
          </p:nvSpPr>
          <p:spPr bwMode="auto">
            <a:xfrm>
              <a:off x="5414" y="2649"/>
              <a:ext cx="2" cy="4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2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0 h 4"/>
                <a:gd name="T14" fmla="*/ 0 w 2"/>
                <a:gd name="T15" fmla="*/ 0 h 4"/>
                <a:gd name="T16" fmla="*/ 2 w 2"/>
                <a:gd name="T17" fmla="*/ 2 h 4"/>
                <a:gd name="T18" fmla="*/ 2 w 2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4"/>
                <a:gd name="T32" fmla="*/ 2 w 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BD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57" name="Freeform 124"/>
            <p:cNvSpPr>
              <a:spLocks/>
            </p:cNvSpPr>
            <p:nvPr/>
          </p:nvSpPr>
          <p:spPr bwMode="auto">
            <a:xfrm>
              <a:off x="5418" y="2651"/>
              <a:ext cx="2" cy="4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2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2 h 4"/>
                <a:gd name="T10" fmla="*/ 0 w 2"/>
                <a:gd name="T11" fmla="*/ 2 h 4"/>
                <a:gd name="T12" fmla="*/ 2 w 2"/>
                <a:gd name="T13" fmla="*/ 0 h 4"/>
                <a:gd name="T14" fmla="*/ 2 w 2"/>
                <a:gd name="T15" fmla="*/ 0 h 4"/>
                <a:gd name="T16" fmla="*/ 2 w 2"/>
                <a:gd name="T17" fmla="*/ 2 h 4"/>
                <a:gd name="T18" fmla="*/ 2 w 2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4"/>
                <a:gd name="T32" fmla="*/ 2 w 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BD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58" name="Freeform 125"/>
            <p:cNvSpPr>
              <a:spLocks/>
            </p:cNvSpPr>
            <p:nvPr/>
          </p:nvSpPr>
          <p:spPr bwMode="auto">
            <a:xfrm>
              <a:off x="5412" y="2655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2 w 4"/>
                <a:gd name="T5" fmla="*/ 2 h 2"/>
                <a:gd name="T6" fmla="*/ 2 w 4"/>
                <a:gd name="T7" fmla="*/ 2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0 h 2"/>
                <a:gd name="T14" fmla="*/ 2 w 4"/>
                <a:gd name="T15" fmla="*/ 0 h 2"/>
                <a:gd name="T16" fmla="*/ 4 w 4"/>
                <a:gd name="T17" fmla="*/ 2 h 2"/>
                <a:gd name="T18" fmla="*/ 4 w 4"/>
                <a:gd name="T19" fmla="*/ 2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"/>
                <a:gd name="T32" fmla="*/ 4 w 4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BD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59" name="Freeform 126"/>
            <p:cNvSpPr>
              <a:spLocks/>
            </p:cNvSpPr>
            <p:nvPr/>
          </p:nvSpPr>
          <p:spPr bwMode="auto">
            <a:xfrm>
              <a:off x="5426" y="2699"/>
              <a:ext cx="2" cy="4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2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0 h 4"/>
                <a:gd name="T14" fmla="*/ 0 w 2"/>
                <a:gd name="T15" fmla="*/ 0 h 4"/>
                <a:gd name="T16" fmla="*/ 2 w 2"/>
                <a:gd name="T17" fmla="*/ 2 h 4"/>
                <a:gd name="T18" fmla="*/ 2 w 2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4"/>
                <a:gd name="T32" fmla="*/ 2 w 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BD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60" name="Freeform 127"/>
            <p:cNvSpPr>
              <a:spLocks/>
            </p:cNvSpPr>
            <p:nvPr/>
          </p:nvSpPr>
          <p:spPr bwMode="auto">
            <a:xfrm>
              <a:off x="5430" y="2703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D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61" name="Freeform 128"/>
            <p:cNvSpPr>
              <a:spLocks/>
            </p:cNvSpPr>
            <p:nvPr/>
          </p:nvSpPr>
          <p:spPr bwMode="auto">
            <a:xfrm>
              <a:off x="5424" y="2705"/>
              <a:ext cx="4" cy="4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2 w 4"/>
                <a:gd name="T5" fmla="*/ 4 h 4"/>
                <a:gd name="T6" fmla="*/ 2 w 4"/>
                <a:gd name="T7" fmla="*/ 4 h 4"/>
                <a:gd name="T8" fmla="*/ 0 w 4"/>
                <a:gd name="T9" fmla="*/ 2 h 4"/>
                <a:gd name="T10" fmla="*/ 0 w 4"/>
                <a:gd name="T11" fmla="*/ 2 h 4"/>
                <a:gd name="T12" fmla="*/ 2 w 4"/>
                <a:gd name="T13" fmla="*/ 0 h 4"/>
                <a:gd name="T14" fmla="*/ 2 w 4"/>
                <a:gd name="T15" fmla="*/ 0 h 4"/>
                <a:gd name="T16" fmla="*/ 4 w 4"/>
                <a:gd name="T17" fmla="*/ 2 h 4"/>
                <a:gd name="T18" fmla="*/ 4 w 4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"/>
                <a:gd name="T32" fmla="*/ 4 w 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BD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62" name="Freeform 129"/>
            <p:cNvSpPr>
              <a:spLocks/>
            </p:cNvSpPr>
            <p:nvPr/>
          </p:nvSpPr>
          <p:spPr bwMode="auto">
            <a:xfrm>
              <a:off x="5088" y="2757"/>
              <a:ext cx="162" cy="202"/>
            </a:xfrm>
            <a:custGeom>
              <a:avLst/>
              <a:gdLst>
                <a:gd name="T0" fmla="*/ 108 w 162"/>
                <a:gd name="T1" fmla="*/ 142 h 202"/>
                <a:gd name="T2" fmla="*/ 126 w 162"/>
                <a:gd name="T3" fmla="*/ 132 h 202"/>
                <a:gd name="T4" fmla="*/ 152 w 162"/>
                <a:gd name="T5" fmla="*/ 124 h 202"/>
                <a:gd name="T6" fmla="*/ 162 w 162"/>
                <a:gd name="T7" fmla="*/ 118 h 202"/>
                <a:gd name="T8" fmla="*/ 162 w 162"/>
                <a:gd name="T9" fmla="*/ 112 h 202"/>
                <a:gd name="T10" fmla="*/ 152 w 162"/>
                <a:gd name="T11" fmla="*/ 100 h 202"/>
                <a:gd name="T12" fmla="*/ 150 w 162"/>
                <a:gd name="T13" fmla="*/ 98 h 202"/>
                <a:gd name="T14" fmla="*/ 142 w 162"/>
                <a:gd name="T15" fmla="*/ 94 h 202"/>
                <a:gd name="T16" fmla="*/ 132 w 162"/>
                <a:gd name="T17" fmla="*/ 86 h 202"/>
                <a:gd name="T18" fmla="*/ 124 w 162"/>
                <a:gd name="T19" fmla="*/ 72 h 202"/>
                <a:gd name="T20" fmla="*/ 108 w 162"/>
                <a:gd name="T21" fmla="*/ 28 h 202"/>
                <a:gd name="T22" fmla="*/ 104 w 162"/>
                <a:gd name="T23" fmla="*/ 22 h 202"/>
                <a:gd name="T24" fmla="*/ 92 w 162"/>
                <a:gd name="T25" fmla="*/ 10 h 202"/>
                <a:gd name="T26" fmla="*/ 76 w 162"/>
                <a:gd name="T27" fmla="*/ 2 h 202"/>
                <a:gd name="T28" fmla="*/ 58 w 162"/>
                <a:gd name="T29" fmla="*/ 0 h 202"/>
                <a:gd name="T30" fmla="*/ 50 w 162"/>
                <a:gd name="T31" fmla="*/ 4 h 202"/>
                <a:gd name="T32" fmla="*/ 38 w 162"/>
                <a:gd name="T33" fmla="*/ 14 h 202"/>
                <a:gd name="T34" fmla="*/ 26 w 162"/>
                <a:gd name="T35" fmla="*/ 32 h 202"/>
                <a:gd name="T36" fmla="*/ 12 w 162"/>
                <a:gd name="T37" fmla="*/ 44 h 202"/>
                <a:gd name="T38" fmla="*/ 0 w 162"/>
                <a:gd name="T39" fmla="*/ 48 h 202"/>
                <a:gd name="T40" fmla="*/ 26 w 162"/>
                <a:gd name="T41" fmla="*/ 78 h 202"/>
                <a:gd name="T42" fmla="*/ 42 w 162"/>
                <a:gd name="T43" fmla="*/ 90 h 202"/>
                <a:gd name="T44" fmla="*/ 50 w 162"/>
                <a:gd name="T45" fmla="*/ 96 h 202"/>
                <a:gd name="T46" fmla="*/ 62 w 162"/>
                <a:gd name="T47" fmla="*/ 110 h 202"/>
                <a:gd name="T48" fmla="*/ 72 w 162"/>
                <a:gd name="T49" fmla="*/ 136 h 202"/>
                <a:gd name="T50" fmla="*/ 72 w 162"/>
                <a:gd name="T51" fmla="*/ 148 h 202"/>
                <a:gd name="T52" fmla="*/ 74 w 162"/>
                <a:gd name="T53" fmla="*/ 154 h 202"/>
                <a:gd name="T54" fmla="*/ 86 w 162"/>
                <a:gd name="T55" fmla="*/ 150 h 202"/>
                <a:gd name="T56" fmla="*/ 90 w 162"/>
                <a:gd name="T57" fmla="*/ 152 h 202"/>
                <a:gd name="T58" fmla="*/ 90 w 162"/>
                <a:gd name="T59" fmla="*/ 154 h 202"/>
                <a:gd name="T60" fmla="*/ 84 w 162"/>
                <a:gd name="T61" fmla="*/ 164 h 202"/>
                <a:gd name="T62" fmla="*/ 72 w 162"/>
                <a:gd name="T63" fmla="*/ 180 h 202"/>
                <a:gd name="T64" fmla="*/ 68 w 162"/>
                <a:gd name="T65" fmla="*/ 188 h 202"/>
                <a:gd name="T66" fmla="*/ 70 w 162"/>
                <a:gd name="T67" fmla="*/ 198 h 202"/>
                <a:gd name="T68" fmla="*/ 74 w 162"/>
                <a:gd name="T69" fmla="*/ 202 h 202"/>
                <a:gd name="T70" fmla="*/ 80 w 162"/>
                <a:gd name="T71" fmla="*/ 196 h 202"/>
                <a:gd name="T72" fmla="*/ 86 w 162"/>
                <a:gd name="T73" fmla="*/ 186 h 202"/>
                <a:gd name="T74" fmla="*/ 88 w 162"/>
                <a:gd name="T75" fmla="*/ 168 h 202"/>
                <a:gd name="T76" fmla="*/ 102 w 162"/>
                <a:gd name="T77" fmla="*/ 148 h 202"/>
                <a:gd name="T78" fmla="*/ 108 w 162"/>
                <a:gd name="T79" fmla="*/ 142 h 2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2"/>
                <a:gd name="T121" fmla="*/ 0 h 202"/>
                <a:gd name="T122" fmla="*/ 162 w 162"/>
                <a:gd name="T123" fmla="*/ 202 h 2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2" h="202">
                  <a:moveTo>
                    <a:pt x="108" y="142"/>
                  </a:moveTo>
                  <a:lnTo>
                    <a:pt x="108" y="142"/>
                  </a:lnTo>
                  <a:lnTo>
                    <a:pt x="116" y="136"/>
                  </a:lnTo>
                  <a:lnTo>
                    <a:pt x="126" y="132"/>
                  </a:lnTo>
                  <a:lnTo>
                    <a:pt x="144" y="126"/>
                  </a:lnTo>
                  <a:lnTo>
                    <a:pt x="152" y="124"/>
                  </a:lnTo>
                  <a:lnTo>
                    <a:pt x="158" y="122"/>
                  </a:lnTo>
                  <a:lnTo>
                    <a:pt x="162" y="118"/>
                  </a:lnTo>
                  <a:lnTo>
                    <a:pt x="162" y="112"/>
                  </a:lnTo>
                  <a:lnTo>
                    <a:pt x="158" y="106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2" y="94"/>
                  </a:lnTo>
                  <a:lnTo>
                    <a:pt x="136" y="90"/>
                  </a:lnTo>
                  <a:lnTo>
                    <a:pt x="132" y="86"/>
                  </a:lnTo>
                  <a:lnTo>
                    <a:pt x="124" y="72"/>
                  </a:lnTo>
                  <a:lnTo>
                    <a:pt x="118" y="56"/>
                  </a:lnTo>
                  <a:lnTo>
                    <a:pt x="108" y="28"/>
                  </a:lnTo>
                  <a:lnTo>
                    <a:pt x="104" y="22"/>
                  </a:lnTo>
                  <a:lnTo>
                    <a:pt x="100" y="16"/>
                  </a:lnTo>
                  <a:lnTo>
                    <a:pt x="92" y="10"/>
                  </a:lnTo>
                  <a:lnTo>
                    <a:pt x="86" y="6"/>
                  </a:lnTo>
                  <a:lnTo>
                    <a:pt x="76" y="2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50" y="4"/>
                  </a:lnTo>
                  <a:lnTo>
                    <a:pt x="44" y="8"/>
                  </a:lnTo>
                  <a:lnTo>
                    <a:pt x="38" y="14"/>
                  </a:lnTo>
                  <a:lnTo>
                    <a:pt x="32" y="26"/>
                  </a:lnTo>
                  <a:lnTo>
                    <a:pt x="26" y="32"/>
                  </a:lnTo>
                  <a:lnTo>
                    <a:pt x="20" y="38"/>
                  </a:lnTo>
                  <a:lnTo>
                    <a:pt x="12" y="44"/>
                  </a:lnTo>
                  <a:lnTo>
                    <a:pt x="0" y="48"/>
                  </a:lnTo>
                  <a:lnTo>
                    <a:pt x="12" y="64"/>
                  </a:lnTo>
                  <a:lnTo>
                    <a:pt x="26" y="78"/>
                  </a:lnTo>
                  <a:lnTo>
                    <a:pt x="34" y="84"/>
                  </a:lnTo>
                  <a:lnTo>
                    <a:pt x="42" y="90"/>
                  </a:lnTo>
                  <a:lnTo>
                    <a:pt x="50" y="96"/>
                  </a:lnTo>
                  <a:lnTo>
                    <a:pt x="56" y="102"/>
                  </a:lnTo>
                  <a:lnTo>
                    <a:pt x="62" y="110"/>
                  </a:lnTo>
                  <a:lnTo>
                    <a:pt x="66" y="118"/>
                  </a:lnTo>
                  <a:lnTo>
                    <a:pt x="72" y="136"/>
                  </a:lnTo>
                  <a:lnTo>
                    <a:pt x="72" y="148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80" y="152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90" y="152"/>
                  </a:lnTo>
                  <a:lnTo>
                    <a:pt x="90" y="154"/>
                  </a:lnTo>
                  <a:lnTo>
                    <a:pt x="90" y="158"/>
                  </a:lnTo>
                  <a:lnTo>
                    <a:pt x="84" y="164"/>
                  </a:lnTo>
                  <a:lnTo>
                    <a:pt x="78" y="172"/>
                  </a:lnTo>
                  <a:lnTo>
                    <a:pt x="72" y="180"/>
                  </a:lnTo>
                  <a:lnTo>
                    <a:pt x="68" y="188"/>
                  </a:lnTo>
                  <a:lnTo>
                    <a:pt x="68" y="194"/>
                  </a:lnTo>
                  <a:lnTo>
                    <a:pt x="70" y="198"/>
                  </a:lnTo>
                  <a:lnTo>
                    <a:pt x="74" y="202"/>
                  </a:lnTo>
                  <a:lnTo>
                    <a:pt x="78" y="200"/>
                  </a:lnTo>
                  <a:lnTo>
                    <a:pt x="80" y="196"/>
                  </a:lnTo>
                  <a:lnTo>
                    <a:pt x="86" y="186"/>
                  </a:lnTo>
                  <a:lnTo>
                    <a:pt x="86" y="178"/>
                  </a:lnTo>
                  <a:lnTo>
                    <a:pt x="88" y="168"/>
                  </a:lnTo>
                  <a:lnTo>
                    <a:pt x="96" y="154"/>
                  </a:lnTo>
                  <a:lnTo>
                    <a:pt x="102" y="148"/>
                  </a:lnTo>
                  <a:lnTo>
                    <a:pt x="108" y="142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63" name="Freeform 130"/>
            <p:cNvSpPr>
              <a:spLocks/>
            </p:cNvSpPr>
            <p:nvPr/>
          </p:nvSpPr>
          <p:spPr bwMode="auto">
            <a:xfrm>
              <a:off x="5020" y="2815"/>
              <a:ext cx="106" cy="108"/>
            </a:xfrm>
            <a:custGeom>
              <a:avLst/>
              <a:gdLst>
                <a:gd name="T0" fmla="*/ 94 w 106"/>
                <a:gd name="T1" fmla="*/ 100 h 108"/>
                <a:gd name="T2" fmla="*/ 94 w 106"/>
                <a:gd name="T3" fmla="*/ 100 h 108"/>
                <a:gd name="T4" fmla="*/ 92 w 106"/>
                <a:gd name="T5" fmla="*/ 90 h 108"/>
                <a:gd name="T6" fmla="*/ 84 w 106"/>
                <a:gd name="T7" fmla="*/ 78 h 108"/>
                <a:gd name="T8" fmla="*/ 74 w 106"/>
                <a:gd name="T9" fmla="*/ 68 h 108"/>
                <a:gd name="T10" fmla="*/ 62 w 106"/>
                <a:gd name="T11" fmla="*/ 60 h 108"/>
                <a:gd name="T12" fmla="*/ 62 w 106"/>
                <a:gd name="T13" fmla="*/ 60 h 108"/>
                <a:gd name="T14" fmla="*/ 58 w 106"/>
                <a:gd name="T15" fmla="*/ 58 h 108"/>
                <a:gd name="T16" fmla="*/ 66 w 106"/>
                <a:gd name="T17" fmla="*/ 60 h 108"/>
                <a:gd name="T18" fmla="*/ 92 w 106"/>
                <a:gd name="T19" fmla="*/ 68 h 108"/>
                <a:gd name="T20" fmla="*/ 92 w 106"/>
                <a:gd name="T21" fmla="*/ 68 h 108"/>
                <a:gd name="T22" fmla="*/ 98 w 106"/>
                <a:gd name="T23" fmla="*/ 68 h 108"/>
                <a:gd name="T24" fmla="*/ 102 w 106"/>
                <a:gd name="T25" fmla="*/ 66 h 108"/>
                <a:gd name="T26" fmla="*/ 104 w 106"/>
                <a:gd name="T27" fmla="*/ 64 h 108"/>
                <a:gd name="T28" fmla="*/ 106 w 106"/>
                <a:gd name="T29" fmla="*/ 58 h 108"/>
                <a:gd name="T30" fmla="*/ 106 w 106"/>
                <a:gd name="T31" fmla="*/ 54 h 108"/>
                <a:gd name="T32" fmla="*/ 104 w 106"/>
                <a:gd name="T33" fmla="*/ 48 h 108"/>
                <a:gd name="T34" fmla="*/ 100 w 106"/>
                <a:gd name="T35" fmla="*/ 44 h 108"/>
                <a:gd name="T36" fmla="*/ 94 w 106"/>
                <a:gd name="T37" fmla="*/ 40 h 108"/>
                <a:gd name="T38" fmla="*/ 94 w 106"/>
                <a:gd name="T39" fmla="*/ 40 h 108"/>
                <a:gd name="T40" fmla="*/ 88 w 106"/>
                <a:gd name="T41" fmla="*/ 34 h 108"/>
                <a:gd name="T42" fmla="*/ 82 w 106"/>
                <a:gd name="T43" fmla="*/ 30 h 108"/>
                <a:gd name="T44" fmla="*/ 70 w 106"/>
                <a:gd name="T45" fmla="*/ 16 h 108"/>
                <a:gd name="T46" fmla="*/ 64 w 106"/>
                <a:gd name="T47" fmla="*/ 10 h 108"/>
                <a:gd name="T48" fmla="*/ 52 w 106"/>
                <a:gd name="T49" fmla="*/ 4 h 108"/>
                <a:gd name="T50" fmla="*/ 38 w 106"/>
                <a:gd name="T51" fmla="*/ 0 h 108"/>
                <a:gd name="T52" fmla="*/ 18 w 106"/>
                <a:gd name="T53" fmla="*/ 0 h 108"/>
                <a:gd name="T54" fmla="*/ 18 w 106"/>
                <a:gd name="T55" fmla="*/ 0 h 108"/>
                <a:gd name="T56" fmla="*/ 18 w 106"/>
                <a:gd name="T57" fmla="*/ 2 h 108"/>
                <a:gd name="T58" fmla="*/ 18 w 106"/>
                <a:gd name="T59" fmla="*/ 2 h 108"/>
                <a:gd name="T60" fmla="*/ 22 w 106"/>
                <a:gd name="T61" fmla="*/ 18 h 108"/>
                <a:gd name="T62" fmla="*/ 22 w 106"/>
                <a:gd name="T63" fmla="*/ 26 h 108"/>
                <a:gd name="T64" fmla="*/ 20 w 106"/>
                <a:gd name="T65" fmla="*/ 36 h 108"/>
                <a:gd name="T66" fmla="*/ 20 w 106"/>
                <a:gd name="T67" fmla="*/ 36 h 108"/>
                <a:gd name="T68" fmla="*/ 16 w 106"/>
                <a:gd name="T69" fmla="*/ 44 h 108"/>
                <a:gd name="T70" fmla="*/ 10 w 106"/>
                <a:gd name="T71" fmla="*/ 48 h 108"/>
                <a:gd name="T72" fmla="*/ 2 w 106"/>
                <a:gd name="T73" fmla="*/ 56 h 108"/>
                <a:gd name="T74" fmla="*/ 2 w 106"/>
                <a:gd name="T75" fmla="*/ 56 h 108"/>
                <a:gd name="T76" fmla="*/ 0 w 106"/>
                <a:gd name="T77" fmla="*/ 60 h 108"/>
                <a:gd name="T78" fmla="*/ 0 w 106"/>
                <a:gd name="T79" fmla="*/ 64 h 108"/>
                <a:gd name="T80" fmla="*/ 0 w 106"/>
                <a:gd name="T81" fmla="*/ 64 h 108"/>
                <a:gd name="T82" fmla="*/ 2 w 106"/>
                <a:gd name="T83" fmla="*/ 68 h 108"/>
                <a:gd name="T84" fmla="*/ 4 w 106"/>
                <a:gd name="T85" fmla="*/ 70 h 108"/>
                <a:gd name="T86" fmla="*/ 12 w 106"/>
                <a:gd name="T87" fmla="*/ 70 h 108"/>
                <a:gd name="T88" fmla="*/ 22 w 106"/>
                <a:gd name="T89" fmla="*/ 70 h 108"/>
                <a:gd name="T90" fmla="*/ 36 w 106"/>
                <a:gd name="T91" fmla="*/ 70 h 108"/>
                <a:gd name="T92" fmla="*/ 36 w 106"/>
                <a:gd name="T93" fmla="*/ 70 h 108"/>
                <a:gd name="T94" fmla="*/ 52 w 106"/>
                <a:gd name="T95" fmla="*/ 76 h 108"/>
                <a:gd name="T96" fmla="*/ 62 w 106"/>
                <a:gd name="T97" fmla="*/ 84 h 108"/>
                <a:gd name="T98" fmla="*/ 72 w 106"/>
                <a:gd name="T99" fmla="*/ 94 h 108"/>
                <a:gd name="T100" fmla="*/ 80 w 106"/>
                <a:gd name="T101" fmla="*/ 104 h 108"/>
                <a:gd name="T102" fmla="*/ 80 w 106"/>
                <a:gd name="T103" fmla="*/ 104 h 108"/>
                <a:gd name="T104" fmla="*/ 80 w 106"/>
                <a:gd name="T105" fmla="*/ 106 h 108"/>
                <a:gd name="T106" fmla="*/ 80 w 106"/>
                <a:gd name="T107" fmla="*/ 106 h 108"/>
                <a:gd name="T108" fmla="*/ 86 w 106"/>
                <a:gd name="T109" fmla="*/ 108 h 108"/>
                <a:gd name="T110" fmla="*/ 90 w 106"/>
                <a:gd name="T111" fmla="*/ 108 h 108"/>
                <a:gd name="T112" fmla="*/ 94 w 106"/>
                <a:gd name="T113" fmla="*/ 104 h 108"/>
                <a:gd name="T114" fmla="*/ 94 w 106"/>
                <a:gd name="T115" fmla="*/ 100 h 108"/>
                <a:gd name="T116" fmla="*/ 94 w 106"/>
                <a:gd name="T117" fmla="*/ 100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"/>
                <a:gd name="T178" fmla="*/ 0 h 108"/>
                <a:gd name="T179" fmla="*/ 106 w 106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" h="108">
                  <a:moveTo>
                    <a:pt x="94" y="100"/>
                  </a:moveTo>
                  <a:lnTo>
                    <a:pt x="94" y="100"/>
                  </a:lnTo>
                  <a:lnTo>
                    <a:pt x="92" y="90"/>
                  </a:lnTo>
                  <a:lnTo>
                    <a:pt x="84" y="78"/>
                  </a:lnTo>
                  <a:lnTo>
                    <a:pt x="74" y="68"/>
                  </a:lnTo>
                  <a:lnTo>
                    <a:pt x="62" y="60"/>
                  </a:lnTo>
                  <a:lnTo>
                    <a:pt x="58" y="58"/>
                  </a:lnTo>
                  <a:lnTo>
                    <a:pt x="66" y="60"/>
                  </a:lnTo>
                  <a:lnTo>
                    <a:pt x="92" y="68"/>
                  </a:lnTo>
                  <a:lnTo>
                    <a:pt x="98" y="68"/>
                  </a:lnTo>
                  <a:lnTo>
                    <a:pt x="102" y="66"/>
                  </a:lnTo>
                  <a:lnTo>
                    <a:pt x="104" y="64"/>
                  </a:lnTo>
                  <a:lnTo>
                    <a:pt x="106" y="58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00" y="44"/>
                  </a:lnTo>
                  <a:lnTo>
                    <a:pt x="94" y="40"/>
                  </a:lnTo>
                  <a:lnTo>
                    <a:pt x="88" y="34"/>
                  </a:lnTo>
                  <a:lnTo>
                    <a:pt x="82" y="30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2" y="4"/>
                  </a:lnTo>
                  <a:lnTo>
                    <a:pt x="3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2" y="18"/>
                  </a:lnTo>
                  <a:lnTo>
                    <a:pt x="22" y="26"/>
                  </a:lnTo>
                  <a:lnTo>
                    <a:pt x="20" y="36"/>
                  </a:lnTo>
                  <a:lnTo>
                    <a:pt x="16" y="44"/>
                  </a:lnTo>
                  <a:lnTo>
                    <a:pt x="10" y="48"/>
                  </a:lnTo>
                  <a:lnTo>
                    <a:pt x="2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22" y="70"/>
                  </a:lnTo>
                  <a:lnTo>
                    <a:pt x="36" y="70"/>
                  </a:lnTo>
                  <a:lnTo>
                    <a:pt x="52" y="76"/>
                  </a:lnTo>
                  <a:lnTo>
                    <a:pt x="62" y="84"/>
                  </a:lnTo>
                  <a:lnTo>
                    <a:pt x="72" y="94"/>
                  </a:lnTo>
                  <a:lnTo>
                    <a:pt x="80" y="104"/>
                  </a:lnTo>
                  <a:lnTo>
                    <a:pt x="80" y="106"/>
                  </a:lnTo>
                  <a:lnTo>
                    <a:pt x="86" y="108"/>
                  </a:lnTo>
                  <a:lnTo>
                    <a:pt x="90" y="108"/>
                  </a:lnTo>
                  <a:lnTo>
                    <a:pt x="94" y="104"/>
                  </a:lnTo>
                  <a:lnTo>
                    <a:pt x="94" y="10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64" name="Freeform 131"/>
            <p:cNvSpPr>
              <a:spLocks/>
            </p:cNvSpPr>
            <p:nvPr/>
          </p:nvSpPr>
          <p:spPr bwMode="auto">
            <a:xfrm>
              <a:off x="5038" y="2745"/>
              <a:ext cx="200" cy="214"/>
            </a:xfrm>
            <a:custGeom>
              <a:avLst/>
              <a:gdLst>
                <a:gd name="T0" fmla="*/ 128 w 200"/>
                <a:gd name="T1" fmla="*/ 184 h 214"/>
                <a:gd name="T2" fmla="*/ 140 w 200"/>
                <a:gd name="T3" fmla="*/ 166 h 214"/>
                <a:gd name="T4" fmla="*/ 138 w 200"/>
                <a:gd name="T5" fmla="*/ 162 h 214"/>
                <a:gd name="T6" fmla="*/ 124 w 200"/>
                <a:gd name="T7" fmla="*/ 166 h 214"/>
                <a:gd name="T8" fmla="*/ 122 w 200"/>
                <a:gd name="T9" fmla="*/ 160 h 214"/>
                <a:gd name="T10" fmla="*/ 112 w 200"/>
                <a:gd name="T11" fmla="*/ 122 h 214"/>
                <a:gd name="T12" fmla="*/ 92 w 200"/>
                <a:gd name="T13" fmla="*/ 102 h 214"/>
                <a:gd name="T14" fmla="*/ 76 w 200"/>
                <a:gd name="T15" fmla="*/ 90 h 214"/>
                <a:gd name="T16" fmla="*/ 50 w 200"/>
                <a:gd name="T17" fmla="*/ 60 h 214"/>
                <a:gd name="T18" fmla="*/ 76 w 200"/>
                <a:gd name="T19" fmla="*/ 44 h 214"/>
                <a:gd name="T20" fmla="*/ 94 w 200"/>
                <a:gd name="T21" fmla="*/ 20 h 214"/>
                <a:gd name="T22" fmla="*/ 108 w 200"/>
                <a:gd name="T23" fmla="*/ 12 h 214"/>
                <a:gd name="T24" fmla="*/ 136 w 200"/>
                <a:gd name="T25" fmla="*/ 18 h 214"/>
                <a:gd name="T26" fmla="*/ 154 w 200"/>
                <a:gd name="T27" fmla="*/ 34 h 214"/>
                <a:gd name="T28" fmla="*/ 168 w 200"/>
                <a:gd name="T29" fmla="*/ 68 h 214"/>
                <a:gd name="T30" fmla="*/ 182 w 200"/>
                <a:gd name="T31" fmla="*/ 98 h 214"/>
                <a:gd name="T32" fmla="*/ 200 w 200"/>
                <a:gd name="T33" fmla="*/ 110 h 214"/>
                <a:gd name="T34" fmla="*/ 186 w 200"/>
                <a:gd name="T35" fmla="*/ 88 h 214"/>
                <a:gd name="T36" fmla="*/ 178 w 200"/>
                <a:gd name="T37" fmla="*/ 62 h 214"/>
                <a:gd name="T38" fmla="*/ 160 w 200"/>
                <a:gd name="T39" fmla="*/ 14 h 214"/>
                <a:gd name="T40" fmla="*/ 140 w 200"/>
                <a:gd name="T41" fmla="*/ 10 h 214"/>
                <a:gd name="T42" fmla="*/ 106 w 200"/>
                <a:gd name="T43" fmla="*/ 0 h 214"/>
                <a:gd name="T44" fmla="*/ 84 w 200"/>
                <a:gd name="T45" fmla="*/ 10 h 214"/>
                <a:gd name="T46" fmla="*/ 64 w 200"/>
                <a:gd name="T47" fmla="*/ 32 h 214"/>
                <a:gd name="T48" fmla="*/ 44 w 200"/>
                <a:gd name="T49" fmla="*/ 46 h 214"/>
                <a:gd name="T50" fmla="*/ 32 w 200"/>
                <a:gd name="T51" fmla="*/ 50 h 214"/>
                <a:gd name="T52" fmla="*/ 2 w 200"/>
                <a:gd name="T53" fmla="*/ 50 h 214"/>
                <a:gd name="T54" fmla="*/ 0 w 200"/>
                <a:gd name="T55" fmla="*/ 70 h 214"/>
                <a:gd name="T56" fmla="*/ 46 w 200"/>
                <a:gd name="T57" fmla="*/ 80 h 214"/>
                <a:gd name="T58" fmla="*/ 70 w 200"/>
                <a:gd name="T59" fmla="*/ 104 h 214"/>
                <a:gd name="T60" fmla="*/ 82 w 200"/>
                <a:gd name="T61" fmla="*/ 114 h 214"/>
                <a:gd name="T62" fmla="*/ 88 w 200"/>
                <a:gd name="T63" fmla="*/ 128 h 214"/>
                <a:gd name="T64" fmla="*/ 80 w 200"/>
                <a:gd name="T65" fmla="*/ 138 h 214"/>
                <a:gd name="T66" fmla="*/ 48 w 200"/>
                <a:gd name="T67" fmla="*/ 130 h 214"/>
                <a:gd name="T68" fmla="*/ 44 w 200"/>
                <a:gd name="T69" fmla="*/ 130 h 214"/>
                <a:gd name="T70" fmla="*/ 74 w 200"/>
                <a:gd name="T71" fmla="*/ 160 h 214"/>
                <a:gd name="T72" fmla="*/ 74 w 200"/>
                <a:gd name="T73" fmla="*/ 174 h 214"/>
                <a:gd name="T74" fmla="*/ 62 w 200"/>
                <a:gd name="T75" fmla="*/ 176 h 214"/>
                <a:gd name="T76" fmla="*/ 70 w 200"/>
                <a:gd name="T77" fmla="*/ 182 h 214"/>
                <a:gd name="T78" fmla="*/ 82 w 200"/>
                <a:gd name="T79" fmla="*/ 184 h 214"/>
                <a:gd name="T80" fmla="*/ 86 w 200"/>
                <a:gd name="T81" fmla="*/ 170 h 214"/>
                <a:gd name="T82" fmla="*/ 86 w 200"/>
                <a:gd name="T83" fmla="*/ 158 h 214"/>
                <a:gd name="T84" fmla="*/ 90 w 200"/>
                <a:gd name="T85" fmla="*/ 152 h 214"/>
                <a:gd name="T86" fmla="*/ 96 w 200"/>
                <a:gd name="T87" fmla="*/ 150 h 214"/>
                <a:gd name="T88" fmla="*/ 108 w 200"/>
                <a:gd name="T89" fmla="*/ 160 h 214"/>
                <a:gd name="T90" fmla="*/ 114 w 200"/>
                <a:gd name="T91" fmla="*/ 190 h 214"/>
                <a:gd name="T92" fmla="*/ 116 w 200"/>
                <a:gd name="T93" fmla="*/ 210 h 214"/>
                <a:gd name="T94" fmla="*/ 122 w 200"/>
                <a:gd name="T95" fmla="*/ 214 h 214"/>
                <a:gd name="T96" fmla="*/ 120 w 200"/>
                <a:gd name="T97" fmla="*/ 210 h 214"/>
                <a:gd name="T98" fmla="*/ 122 w 200"/>
                <a:gd name="T99" fmla="*/ 192 h 2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"/>
                <a:gd name="T151" fmla="*/ 0 h 214"/>
                <a:gd name="T152" fmla="*/ 200 w 200"/>
                <a:gd name="T153" fmla="*/ 214 h 2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" h="214">
                  <a:moveTo>
                    <a:pt x="122" y="192"/>
                  </a:moveTo>
                  <a:lnTo>
                    <a:pt x="122" y="192"/>
                  </a:lnTo>
                  <a:lnTo>
                    <a:pt x="128" y="184"/>
                  </a:lnTo>
                  <a:lnTo>
                    <a:pt x="134" y="176"/>
                  </a:lnTo>
                  <a:lnTo>
                    <a:pt x="140" y="170"/>
                  </a:lnTo>
                  <a:lnTo>
                    <a:pt x="140" y="166"/>
                  </a:lnTo>
                  <a:lnTo>
                    <a:pt x="140" y="164"/>
                  </a:lnTo>
                  <a:lnTo>
                    <a:pt x="138" y="162"/>
                  </a:lnTo>
                  <a:lnTo>
                    <a:pt x="136" y="162"/>
                  </a:lnTo>
                  <a:lnTo>
                    <a:pt x="130" y="164"/>
                  </a:lnTo>
                  <a:lnTo>
                    <a:pt x="124" y="166"/>
                  </a:lnTo>
                  <a:lnTo>
                    <a:pt x="124" y="164"/>
                  </a:lnTo>
                  <a:lnTo>
                    <a:pt x="122" y="160"/>
                  </a:lnTo>
                  <a:lnTo>
                    <a:pt x="122" y="148"/>
                  </a:lnTo>
                  <a:lnTo>
                    <a:pt x="116" y="130"/>
                  </a:lnTo>
                  <a:lnTo>
                    <a:pt x="112" y="122"/>
                  </a:lnTo>
                  <a:lnTo>
                    <a:pt x="106" y="114"/>
                  </a:lnTo>
                  <a:lnTo>
                    <a:pt x="100" y="108"/>
                  </a:lnTo>
                  <a:lnTo>
                    <a:pt x="92" y="102"/>
                  </a:lnTo>
                  <a:lnTo>
                    <a:pt x="84" y="96"/>
                  </a:lnTo>
                  <a:lnTo>
                    <a:pt x="76" y="90"/>
                  </a:lnTo>
                  <a:lnTo>
                    <a:pt x="62" y="76"/>
                  </a:lnTo>
                  <a:lnTo>
                    <a:pt x="50" y="60"/>
                  </a:lnTo>
                  <a:lnTo>
                    <a:pt x="62" y="56"/>
                  </a:lnTo>
                  <a:lnTo>
                    <a:pt x="70" y="50"/>
                  </a:lnTo>
                  <a:lnTo>
                    <a:pt x="76" y="44"/>
                  </a:lnTo>
                  <a:lnTo>
                    <a:pt x="82" y="38"/>
                  </a:lnTo>
                  <a:lnTo>
                    <a:pt x="88" y="26"/>
                  </a:lnTo>
                  <a:lnTo>
                    <a:pt x="94" y="20"/>
                  </a:lnTo>
                  <a:lnTo>
                    <a:pt x="100" y="16"/>
                  </a:lnTo>
                  <a:lnTo>
                    <a:pt x="108" y="12"/>
                  </a:lnTo>
                  <a:lnTo>
                    <a:pt x="118" y="12"/>
                  </a:lnTo>
                  <a:lnTo>
                    <a:pt x="126" y="14"/>
                  </a:lnTo>
                  <a:lnTo>
                    <a:pt x="136" y="18"/>
                  </a:lnTo>
                  <a:lnTo>
                    <a:pt x="142" y="22"/>
                  </a:lnTo>
                  <a:lnTo>
                    <a:pt x="150" y="28"/>
                  </a:lnTo>
                  <a:lnTo>
                    <a:pt x="154" y="34"/>
                  </a:lnTo>
                  <a:lnTo>
                    <a:pt x="158" y="40"/>
                  </a:lnTo>
                  <a:lnTo>
                    <a:pt x="168" y="68"/>
                  </a:lnTo>
                  <a:lnTo>
                    <a:pt x="174" y="84"/>
                  </a:lnTo>
                  <a:lnTo>
                    <a:pt x="182" y="98"/>
                  </a:lnTo>
                  <a:lnTo>
                    <a:pt x="186" y="102"/>
                  </a:lnTo>
                  <a:lnTo>
                    <a:pt x="192" y="106"/>
                  </a:lnTo>
                  <a:lnTo>
                    <a:pt x="200" y="110"/>
                  </a:lnTo>
                  <a:lnTo>
                    <a:pt x="192" y="100"/>
                  </a:lnTo>
                  <a:lnTo>
                    <a:pt x="186" y="88"/>
                  </a:lnTo>
                  <a:lnTo>
                    <a:pt x="180" y="74"/>
                  </a:lnTo>
                  <a:lnTo>
                    <a:pt x="178" y="62"/>
                  </a:lnTo>
                  <a:lnTo>
                    <a:pt x="170" y="10"/>
                  </a:lnTo>
                  <a:lnTo>
                    <a:pt x="160" y="14"/>
                  </a:lnTo>
                  <a:lnTo>
                    <a:pt x="150" y="14"/>
                  </a:lnTo>
                  <a:lnTo>
                    <a:pt x="140" y="10"/>
                  </a:lnTo>
                  <a:lnTo>
                    <a:pt x="128" y="4"/>
                  </a:lnTo>
                  <a:lnTo>
                    <a:pt x="116" y="2"/>
                  </a:lnTo>
                  <a:lnTo>
                    <a:pt x="106" y="0"/>
                  </a:lnTo>
                  <a:lnTo>
                    <a:pt x="94" y="2"/>
                  </a:lnTo>
                  <a:lnTo>
                    <a:pt x="84" y="10"/>
                  </a:lnTo>
                  <a:lnTo>
                    <a:pt x="76" y="16"/>
                  </a:lnTo>
                  <a:lnTo>
                    <a:pt x="64" y="32"/>
                  </a:lnTo>
                  <a:lnTo>
                    <a:pt x="56" y="38"/>
                  </a:lnTo>
                  <a:lnTo>
                    <a:pt x="44" y="46"/>
                  </a:lnTo>
                  <a:lnTo>
                    <a:pt x="32" y="50"/>
                  </a:lnTo>
                  <a:lnTo>
                    <a:pt x="18" y="5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20" y="70"/>
                  </a:lnTo>
                  <a:lnTo>
                    <a:pt x="34" y="74"/>
                  </a:lnTo>
                  <a:lnTo>
                    <a:pt x="46" y="80"/>
                  </a:lnTo>
                  <a:lnTo>
                    <a:pt x="52" y="86"/>
                  </a:lnTo>
                  <a:lnTo>
                    <a:pt x="64" y="100"/>
                  </a:lnTo>
                  <a:lnTo>
                    <a:pt x="70" y="104"/>
                  </a:lnTo>
                  <a:lnTo>
                    <a:pt x="76" y="110"/>
                  </a:lnTo>
                  <a:lnTo>
                    <a:pt x="82" y="114"/>
                  </a:lnTo>
                  <a:lnTo>
                    <a:pt x="86" y="118"/>
                  </a:lnTo>
                  <a:lnTo>
                    <a:pt x="88" y="124"/>
                  </a:lnTo>
                  <a:lnTo>
                    <a:pt x="88" y="128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0" y="138"/>
                  </a:lnTo>
                  <a:lnTo>
                    <a:pt x="74" y="138"/>
                  </a:lnTo>
                  <a:lnTo>
                    <a:pt x="48" y="130"/>
                  </a:lnTo>
                  <a:lnTo>
                    <a:pt x="40" y="128"/>
                  </a:lnTo>
                  <a:lnTo>
                    <a:pt x="44" y="130"/>
                  </a:lnTo>
                  <a:lnTo>
                    <a:pt x="56" y="138"/>
                  </a:lnTo>
                  <a:lnTo>
                    <a:pt x="66" y="148"/>
                  </a:lnTo>
                  <a:lnTo>
                    <a:pt x="74" y="160"/>
                  </a:lnTo>
                  <a:lnTo>
                    <a:pt x="76" y="170"/>
                  </a:lnTo>
                  <a:lnTo>
                    <a:pt x="74" y="174"/>
                  </a:lnTo>
                  <a:lnTo>
                    <a:pt x="72" y="176"/>
                  </a:lnTo>
                  <a:lnTo>
                    <a:pt x="68" y="178"/>
                  </a:lnTo>
                  <a:lnTo>
                    <a:pt x="62" y="176"/>
                  </a:lnTo>
                  <a:lnTo>
                    <a:pt x="66" y="180"/>
                  </a:lnTo>
                  <a:lnTo>
                    <a:pt x="70" y="182"/>
                  </a:lnTo>
                  <a:lnTo>
                    <a:pt x="74" y="184"/>
                  </a:lnTo>
                  <a:lnTo>
                    <a:pt x="78" y="184"/>
                  </a:lnTo>
                  <a:lnTo>
                    <a:pt x="82" y="184"/>
                  </a:lnTo>
                  <a:lnTo>
                    <a:pt x="84" y="180"/>
                  </a:lnTo>
                  <a:lnTo>
                    <a:pt x="86" y="176"/>
                  </a:lnTo>
                  <a:lnTo>
                    <a:pt x="86" y="170"/>
                  </a:lnTo>
                  <a:lnTo>
                    <a:pt x="84" y="162"/>
                  </a:lnTo>
                  <a:lnTo>
                    <a:pt x="86" y="158"/>
                  </a:lnTo>
                  <a:lnTo>
                    <a:pt x="88" y="154"/>
                  </a:lnTo>
                  <a:lnTo>
                    <a:pt x="90" y="152"/>
                  </a:lnTo>
                  <a:lnTo>
                    <a:pt x="92" y="150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60"/>
                  </a:lnTo>
                  <a:lnTo>
                    <a:pt x="112" y="174"/>
                  </a:lnTo>
                  <a:lnTo>
                    <a:pt x="114" y="190"/>
                  </a:lnTo>
                  <a:lnTo>
                    <a:pt x="114" y="204"/>
                  </a:lnTo>
                  <a:lnTo>
                    <a:pt x="116" y="210"/>
                  </a:lnTo>
                  <a:lnTo>
                    <a:pt x="118" y="212"/>
                  </a:lnTo>
                  <a:lnTo>
                    <a:pt x="122" y="214"/>
                  </a:lnTo>
                  <a:lnTo>
                    <a:pt x="124" y="214"/>
                  </a:lnTo>
                  <a:lnTo>
                    <a:pt x="120" y="210"/>
                  </a:lnTo>
                  <a:lnTo>
                    <a:pt x="118" y="206"/>
                  </a:lnTo>
                  <a:lnTo>
                    <a:pt x="118" y="200"/>
                  </a:lnTo>
                  <a:lnTo>
                    <a:pt x="122" y="192"/>
                  </a:lnTo>
                  <a:close/>
                </a:path>
              </a:pathLst>
            </a:custGeom>
            <a:solidFill>
              <a:srgbClr val="9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65" name="Freeform 132"/>
            <p:cNvSpPr>
              <a:spLocks/>
            </p:cNvSpPr>
            <p:nvPr/>
          </p:nvSpPr>
          <p:spPr bwMode="auto">
            <a:xfrm>
              <a:off x="5174" y="2869"/>
              <a:ext cx="80" cy="74"/>
            </a:xfrm>
            <a:custGeom>
              <a:avLst/>
              <a:gdLst>
                <a:gd name="T0" fmla="*/ 60 w 80"/>
                <a:gd name="T1" fmla="*/ 24 h 74"/>
                <a:gd name="T2" fmla="*/ 60 w 80"/>
                <a:gd name="T3" fmla="*/ 24 h 74"/>
                <a:gd name="T4" fmla="*/ 70 w 80"/>
                <a:gd name="T5" fmla="*/ 22 h 74"/>
                <a:gd name="T6" fmla="*/ 76 w 80"/>
                <a:gd name="T7" fmla="*/ 18 h 74"/>
                <a:gd name="T8" fmla="*/ 78 w 80"/>
                <a:gd name="T9" fmla="*/ 14 h 74"/>
                <a:gd name="T10" fmla="*/ 80 w 80"/>
                <a:gd name="T11" fmla="*/ 10 h 74"/>
                <a:gd name="T12" fmla="*/ 80 w 80"/>
                <a:gd name="T13" fmla="*/ 10 h 74"/>
                <a:gd name="T14" fmla="*/ 80 w 80"/>
                <a:gd name="T15" fmla="*/ 6 h 74"/>
                <a:gd name="T16" fmla="*/ 76 w 80"/>
                <a:gd name="T17" fmla="*/ 0 h 74"/>
                <a:gd name="T18" fmla="*/ 76 w 80"/>
                <a:gd name="T19" fmla="*/ 0 h 74"/>
                <a:gd name="T20" fmla="*/ 76 w 80"/>
                <a:gd name="T21" fmla="*/ 6 h 74"/>
                <a:gd name="T22" fmla="*/ 72 w 80"/>
                <a:gd name="T23" fmla="*/ 10 h 74"/>
                <a:gd name="T24" fmla="*/ 66 w 80"/>
                <a:gd name="T25" fmla="*/ 12 h 74"/>
                <a:gd name="T26" fmla="*/ 58 w 80"/>
                <a:gd name="T27" fmla="*/ 14 h 74"/>
                <a:gd name="T28" fmla="*/ 40 w 80"/>
                <a:gd name="T29" fmla="*/ 20 h 74"/>
                <a:gd name="T30" fmla="*/ 30 w 80"/>
                <a:gd name="T31" fmla="*/ 24 h 74"/>
                <a:gd name="T32" fmla="*/ 22 w 80"/>
                <a:gd name="T33" fmla="*/ 30 h 74"/>
                <a:gd name="T34" fmla="*/ 22 w 80"/>
                <a:gd name="T35" fmla="*/ 30 h 74"/>
                <a:gd name="T36" fmla="*/ 16 w 80"/>
                <a:gd name="T37" fmla="*/ 36 h 74"/>
                <a:gd name="T38" fmla="*/ 10 w 80"/>
                <a:gd name="T39" fmla="*/ 42 h 74"/>
                <a:gd name="T40" fmla="*/ 2 w 80"/>
                <a:gd name="T41" fmla="*/ 56 h 74"/>
                <a:gd name="T42" fmla="*/ 0 w 80"/>
                <a:gd name="T43" fmla="*/ 66 h 74"/>
                <a:gd name="T44" fmla="*/ 0 w 80"/>
                <a:gd name="T45" fmla="*/ 74 h 74"/>
                <a:gd name="T46" fmla="*/ 0 w 80"/>
                <a:gd name="T47" fmla="*/ 74 h 74"/>
                <a:gd name="T48" fmla="*/ 4 w 80"/>
                <a:gd name="T49" fmla="*/ 66 h 74"/>
                <a:gd name="T50" fmla="*/ 10 w 80"/>
                <a:gd name="T51" fmla="*/ 56 h 74"/>
                <a:gd name="T52" fmla="*/ 10 w 80"/>
                <a:gd name="T53" fmla="*/ 56 h 74"/>
                <a:gd name="T54" fmla="*/ 22 w 80"/>
                <a:gd name="T55" fmla="*/ 42 h 74"/>
                <a:gd name="T56" fmla="*/ 36 w 80"/>
                <a:gd name="T57" fmla="*/ 32 h 74"/>
                <a:gd name="T58" fmla="*/ 50 w 80"/>
                <a:gd name="T59" fmla="*/ 26 h 74"/>
                <a:gd name="T60" fmla="*/ 60 w 80"/>
                <a:gd name="T61" fmla="*/ 24 h 74"/>
                <a:gd name="T62" fmla="*/ 60 w 80"/>
                <a:gd name="T63" fmla="*/ 24 h 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74"/>
                <a:gd name="T98" fmla="*/ 80 w 80"/>
                <a:gd name="T99" fmla="*/ 74 h 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74">
                  <a:moveTo>
                    <a:pt x="60" y="24"/>
                  </a:moveTo>
                  <a:lnTo>
                    <a:pt x="60" y="24"/>
                  </a:lnTo>
                  <a:lnTo>
                    <a:pt x="70" y="22"/>
                  </a:lnTo>
                  <a:lnTo>
                    <a:pt x="76" y="18"/>
                  </a:lnTo>
                  <a:lnTo>
                    <a:pt x="78" y="14"/>
                  </a:lnTo>
                  <a:lnTo>
                    <a:pt x="80" y="10"/>
                  </a:lnTo>
                  <a:lnTo>
                    <a:pt x="80" y="6"/>
                  </a:lnTo>
                  <a:lnTo>
                    <a:pt x="76" y="0"/>
                  </a:lnTo>
                  <a:lnTo>
                    <a:pt x="76" y="6"/>
                  </a:lnTo>
                  <a:lnTo>
                    <a:pt x="72" y="10"/>
                  </a:lnTo>
                  <a:lnTo>
                    <a:pt x="66" y="12"/>
                  </a:lnTo>
                  <a:lnTo>
                    <a:pt x="58" y="14"/>
                  </a:lnTo>
                  <a:lnTo>
                    <a:pt x="40" y="20"/>
                  </a:lnTo>
                  <a:lnTo>
                    <a:pt x="30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0" y="42"/>
                  </a:lnTo>
                  <a:lnTo>
                    <a:pt x="2" y="56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4" y="66"/>
                  </a:lnTo>
                  <a:lnTo>
                    <a:pt x="10" y="56"/>
                  </a:lnTo>
                  <a:lnTo>
                    <a:pt x="22" y="42"/>
                  </a:lnTo>
                  <a:lnTo>
                    <a:pt x="36" y="32"/>
                  </a:lnTo>
                  <a:lnTo>
                    <a:pt x="50" y="26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9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66" name="Freeform 133"/>
            <p:cNvSpPr>
              <a:spLocks/>
            </p:cNvSpPr>
            <p:nvPr/>
          </p:nvSpPr>
          <p:spPr bwMode="auto">
            <a:xfrm>
              <a:off x="5160" y="2943"/>
              <a:ext cx="6" cy="6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2 h 6"/>
                <a:gd name="T4" fmla="*/ 6 w 6"/>
                <a:gd name="T5" fmla="*/ 4 h 6"/>
                <a:gd name="T6" fmla="*/ 4 w 6"/>
                <a:gd name="T7" fmla="*/ 6 h 6"/>
                <a:gd name="T8" fmla="*/ 4 w 6"/>
                <a:gd name="T9" fmla="*/ 6 h 6"/>
                <a:gd name="T10" fmla="*/ 0 w 6"/>
                <a:gd name="T11" fmla="*/ 4 h 6"/>
                <a:gd name="T12" fmla="*/ 0 w 6"/>
                <a:gd name="T13" fmla="*/ 2 h 6"/>
                <a:gd name="T14" fmla="*/ 0 w 6"/>
                <a:gd name="T15" fmla="*/ 2 h 6"/>
                <a:gd name="T16" fmla="*/ 0 w 6"/>
                <a:gd name="T17" fmla="*/ 0 h 6"/>
                <a:gd name="T18" fmla="*/ 4 w 6"/>
                <a:gd name="T19" fmla="*/ 0 h 6"/>
                <a:gd name="T20" fmla="*/ 4 w 6"/>
                <a:gd name="T21" fmla="*/ 0 h 6"/>
                <a:gd name="T22" fmla="*/ 6 w 6"/>
                <a:gd name="T23" fmla="*/ 0 h 6"/>
                <a:gd name="T24" fmla="*/ 6 w 6"/>
                <a:gd name="T25" fmla="*/ 2 h 6"/>
                <a:gd name="T26" fmla="*/ 6 w 6"/>
                <a:gd name="T27" fmla="*/ 2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6"/>
                <a:gd name="T44" fmla="*/ 6 w 6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67" name="Freeform 134"/>
            <p:cNvSpPr>
              <a:spLocks/>
            </p:cNvSpPr>
            <p:nvPr/>
          </p:nvSpPr>
          <p:spPr bwMode="auto">
            <a:xfrm>
              <a:off x="5184" y="2863"/>
              <a:ext cx="50" cy="32"/>
            </a:xfrm>
            <a:custGeom>
              <a:avLst/>
              <a:gdLst>
                <a:gd name="T0" fmla="*/ 0 w 50"/>
                <a:gd name="T1" fmla="*/ 32 h 32"/>
                <a:gd name="T2" fmla="*/ 0 w 50"/>
                <a:gd name="T3" fmla="*/ 32 h 32"/>
                <a:gd name="T4" fmla="*/ 10 w 50"/>
                <a:gd name="T5" fmla="*/ 24 h 32"/>
                <a:gd name="T6" fmla="*/ 20 w 50"/>
                <a:gd name="T7" fmla="*/ 16 h 32"/>
                <a:gd name="T8" fmla="*/ 34 w 50"/>
                <a:gd name="T9" fmla="*/ 10 h 32"/>
                <a:gd name="T10" fmla="*/ 34 w 50"/>
                <a:gd name="T11" fmla="*/ 10 h 32"/>
                <a:gd name="T12" fmla="*/ 46 w 50"/>
                <a:gd name="T13" fmla="*/ 6 h 32"/>
                <a:gd name="T14" fmla="*/ 50 w 50"/>
                <a:gd name="T15" fmla="*/ 4 h 32"/>
                <a:gd name="T16" fmla="*/ 50 w 50"/>
                <a:gd name="T17" fmla="*/ 4 h 32"/>
                <a:gd name="T18" fmla="*/ 50 w 50"/>
                <a:gd name="T19" fmla="*/ 4 h 32"/>
                <a:gd name="T20" fmla="*/ 50 w 50"/>
                <a:gd name="T21" fmla="*/ 2 h 32"/>
                <a:gd name="T22" fmla="*/ 48 w 50"/>
                <a:gd name="T23" fmla="*/ 0 h 32"/>
                <a:gd name="T24" fmla="*/ 42 w 50"/>
                <a:gd name="T25" fmla="*/ 2 h 32"/>
                <a:gd name="T26" fmla="*/ 26 w 50"/>
                <a:gd name="T27" fmla="*/ 8 h 32"/>
                <a:gd name="T28" fmla="*/ 26 w 50"/>
                <a:gd name="T29" fmla="*/ 8 h 32"/>
                <a:gd name="T30" fmla="*/ 14 w 50"/>
                <a:gd name="T31" fmla="*/ 16 h 32"/>
                <a:gd name="T32" fmla="*/ 6 w 50"/>
                <a:gd name="T33" fmla="*/ 24 h 32"/>
                <a:gd name="T34" fmla="*/ 0 w 50"/>
                <a:gd name="T35" fmla="*/ 32 h 32"/>
                <a:gd name="T36" fmla="*/ 0 w 50"/>
                <a:gd name="T37" fmla="*/ 32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32"/>
                <a:gd name="T59" fmla="*/ 50 w 50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32">
                  <a:moveTo>
                    <a:pt x="0" y="32"/>
                  </a:moveTo>
                  <a:lnTo>
                    <a:pt x="0" y="32"/>
                  </a:lnTo>
                  <a:lnTo>
                    <a:pt x="10" y="24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6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26" y="8"/>
                  </a:lnTo>
                  <a:lnTo>
                    <a:pt x="14" y="16"/>
                  </a:lnTo>
                  <a:lnTo>
                    <a:pt x="6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68" name="Freeform 135"/>
            <p:cNvSpPr>
              <a:spLocks/>
            </p:cNvSpPr>
            <p:nvPr/>
          </p:nvSpPr>
          <p:spPr bwMode="auto">
            <a:xfrm>
              <a:off x="5026" y="2823"/>
              <a:ext cx="76" cy="80"/>
            </a:xfrm>
            <a:custGeom>
              <a:avLst/>
              <a:gdLst>
                <a:gd name="T0" fmla="*/ 76 w 76"/>
                <a:gd name="T1" fmla="*/ 80 h 80"/>
                <a:gd name="T2" fmla="*/ 76 w 76"/>
                <a:gd name="T3" fmla="*/ 80 h 80"/>
                <a:gd name="T4" fmla="*/ 74 w 76"/>
                <a:gd name="T5" fmla="*/ 76 h 80"/>
                <a:gd name="T6" fmla="*/ 68 w 76"/>
                <a:gd name="T7" fmla="*/ 68 h 80"/>
                <a:gd name="T8" fmla="*/ 58 w 76"/>
                <a:gd name="T9" fmla="*/ 60 h 80"/>
                <a:gd name="T10" fmla="*/ 50 w 76"/>
                <a:gd name="T11" fmla="*/ 56 h 80"/>
                <a:gd name="T12" fmla="*/ 40 w 76"/>
                <a:gd name="T13" fmla="*/ 52 h 80"/>
                <a:gd name="T14" fmla="*/ 40 w 76"/>
                <a:gd name="T15" fmla="*/ 52 h 80"/>
                <a:gd name="T16" fmla="*/ 28 w 76"/>
                <a:gd name="T17" fmla="*/ 50 h 80"/>
                <a:gd name="T18" fmla="*/ 16 w 76"/>
                <a:gd name="T19" fmla="*/ 50 h 80"/>
                <a:gd name="T20" fmla="*/ 16 w 76"/>
                <a:gd name="T21" fmla="*/ 50 h 80"/>
                <a:gd name="T22" fmla="*/ 8 w 76"/>
                <a:gd name="T23" fmla="*/ 48 h 80"/>
                <a:gd name="T24" fmla="*/ 8 w 76"/>
                <a:gd name="T25" fmla="*/ 46 h 80"/>
                <a:gd name="T26" fmla="*/ 10 w 76"/>
                <a:gd name="T27" fmla="*/ 44 h 80"/>
                <a:gd name="T28" fmla="*/ 10 w 76"/>
                <a:gd name="T29" fmla="*/ 44 h 80"/>
                <a:gd name="T30" fmla="*/ 18 w 76"/>
                <a:gd name="T31" fmla="*/ 36 h 80"/>
                <a:gd name="T32" fmla="*/ 22 w 76"/>
                <a:gd name="T33" fmla="*/ 26 h 80"/>
                <a:gd name="T34" fmla="*/ 24 w 76"/>
                <a:gd name="T35" fmla="*/ 20 h 80"/>
                <a:gd name="T36" fmla="*/ 24 w 76"/>
                <a:gd name="T37" fmla="*/ 14 h 80"/>
                <a:gd name="T38" fmla="*/ 22 w 76"/>
                <a:gd name="T39" fmla="*/ 8 h 80"/>
                <a:gd name="T40" fmla="*/ 20 w 76"/>
                <a:gd name="T41" fmla="*/ 0 h 80"/>
                <a:gd name="T42" fmla="*/ 20 w 76"/>
                <a:gd name="T43" fmla="*/ 0 h 80"/>
                <a:gd name="T44" fmla="*/ 20 w 76"/>
                <a:gd name="T45" fmla="*/ 4 h 80"/>
                <a:gd name="T46" fmla="*/ 22 w 76"/>
                <a:gd name="T47" fmla="*/ 14 h 80"/>
                <a:gd name="T48" fmla="*/ 20 w 76"/>
                <a:gd name="T49" fmla="*/ 20 h 80"/>
                <a:gd name="T50" fmla="*/ 20 w 76"/>
                <a:gd name="T51" fmla="*/ 28 h 80"/>
                <a:gd name="T52" fmla="*/ 16 w 76"/>
                <a:gd name="T53" fmla="*/ 34 h 80"/>
                <a:gd name="T54" fmla="*/ 10 w 76"/>
                <a:gd name="T55" fmla="*/ 40 h 80"/>
                <a:gd name="T56" fmla="*/ 10 w 76"/>
                <a:gd name="T57" fmla="*/ 40 h 80"/>
                <a:gd name="T58" fmla="*/ 2 w 76"/>
                <a:gd name="T59" fmla="*/ 48 h 80"/>
                <a:gd name="T60" fmla="*/ 0 w 76"/>
                <a:gd name="T61" fmla="*/ 52 h 80"/>
                <a:gd name="T62" fmla="*/ 2 w 76"/>
                <a:gd name="T63" fmla="*/ 54 h 80"/>
                <a:gd name="T64" fmla="*/ 6 w 76"/>
                <a:gd name="T65" fmla="*/ 56 h 80"/>
                <a:gd name="T66" fmla="*/ 12 w 76"/>
                <a:gd name="T67" fmla="*/ 56 h 80"/>
                <a:gd name="T68" fmla="*/ 12 w 76"/>
                <a:gd name="T69" fmla="*/ 56 h 80"/>
                <a:gd name="T70" fmla="*/ 22 w 76"/>
                <a:gd name="T71" fmla="*/ 54 h 80"/>
                <a:gd name="T72" fmla="*/ 36 w 76"/>
                <a:gd name="T73" fmla="*/ 56 h 80"/>
                <a:gd name="T74" fmla="*/ 46 w 76"/>
                <a:gd name="T75" fmla="*/ 58 h 80"/>
                <a:gd name="T76" fmla="*/ 56 w 76"/>
                <a:gd name="T77" fmla="*/ 62 h 80"/>
                <a:gd name="T78" fmla="*/ 66 w 76"/>
                <a:gd name="T79" fmla="*/ 70 h 80"/>
                <a:gd name="T80" fmla="*/ 76 w 76"/>
                <a:gd name="T81" fmla="*/ 80 h 80"/>
                <a:gd name="T82" fmla="*/ 76 w 76"/>
                <a:gd name="T83" fmla="*/ 80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6"/>
                <a:gd name="T127" fmla="*/ 0 h 80"/>
                <a:gd name="T128" fmla="*/ 76 w 76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6" h="80">
                  <a:moveTo>
                    <a:pt x="76" y="80"/>
                  </a:moveTo>
                  <a:lnTo>
                    <a:pt x="76" y="80"/>
                  </a:lnTo>
                  <a:lnTo>
                    <a:pt x="74" y="76"/>
                  </a:lnTo>
                  <a:lnTo>
                    <a:pt x="68" y="68"/>
                  </a:lnTo>
                  <a:lnTo>
                    <a:pt x="58" y="60"/>
                  </a:lnTo>
                  <a:lnTo>
                    <a:pt x="50" y="56"/>
                  </a:lnTo>
                  <a:lnTo>
                    <a:pt x="40" y="52"/>
                  </a:lnTo>
                  <a:lnTo>
                    <a:pt x="28" y="50"/>
                  </a:lnTo>
                  <a:lnTo>
                    <a:pt x="1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4"/>
                  </a:lnTo>
                  <a:lnTo>
                    <a:pt x="18" y="36"/>
                  </a:lnTo>
                  <a:lnTo>
                    <a:pt x="22" y="26"/>
                  </a:lnTo>
                  <a:lnTo>
                    <a:pt x="24" y="20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2" y="14"/>
                  </a:lnTo>
                  <a:lnTo>
                    <a:pt x="20" y="20"/>
                  </a:lnTo>
                  <a:lnTo>
                    <a:pt x="20" y="28"/>
                  </a:lnTo>
                  <a:lnTo>
                    <a:pt x="16" y="34"/>
                  </a:lnTo>
                  <a:lnTo>
                    <a:pt x="10" y="40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22" y="54"/>
                  </a:lnTo>
                  <a:lnTo>
                    <a:pt x="36" y="56"/>
                  </a:lnTo>
                  <a:lnTo>
                    <a:pt x="46" y="58"/>
                  </a:lnTo>
                  <a:lnTo>
                    <a:pt x="56" y="62"/>
                  </a:lnTo>
                  <a:lnTo>
                    <a:pt x="66" y="70"/>
                  </a:lnTo>
                  <a:lnTo>
                    <a:pt x="7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69" name="Freeform 136"/>
            <p:cNvSpPr>
              <a:spLocks/>
            </p:cNvSpPr>
            <p:nvPr/>
          </p:nvSpPr>
          <p:spPr bwMode="auto">
            <a:xfrm>
              <a:off x="5132" y="2795"/>
              <a:ext cx="74" cy="42"/>
            </a:xfrm>
            <a:custGeom>
              <a:avLst/>
              <a:gdLst>
                <a:gd name="T0" fmla="*/ 2 w 74"/>
                <a:gd name="T1" fmla="*/ 0 h 42"/>
                <a:gd name="T2" fmla="*/ 2 w 74"/>
                <a:gd name="T3" fmla="*/ 0 h 42"/>
                <a:gd name="T4" fmla="*/ 6 w 74"/>
                <a:gd name="T5" fmla="*/ 4 h 42"/>
                <a:gd name="T6" fmla="*/ 16 w 74"/>
                <a:gd name="T7" fmla="*/ 12 h 42"/>
                <a:gd name="T8" fmla="*/ 36 w 74"/>
                <a:gd name="T9" fmla="*/ 22 h 42"/>
                <a:gd name="T10" fmla="*/ 48 w 74"/>
                <a:gd name="T11" fmla="*/ 26 h 42"/>
                <a:gd name="T12" fmla="*/ 62 w 74"/>
                <a:gd name="T13" fmla="*/ 28 h 42"/>
                <a:gd name="T14" fmla="*/ 62 w 74"/>
                <a:gd name="T15" fmla="*/ 28 h 42"/>
                <a:gd name="T16" fmla="*/ 68 w 74"/>
                <a:gd name="T17" fmla="*/ 30 h 42"/>
                <a:gd name="T18" fmla="*/ 74 w 74"/>
                <a:gd name="T19" fmla="*/ 34 h 42"/>
                <a:gd name="T20" fmla="*/ 74 w 74"/>
                <a:gd name="T21" fmla="*/ 36 h 42"/>
                <a:gd name="T22" fmla="*/ 74 w 74"/>
                <a:gd name="T23" fmla="*/ 40 h 42"/>
                <a:gd name="T24" fmla="*/ 70 w 74"/>
                <a:gd name="T25" fmla="*/ 42 h 42"/>
                <a:gd name="T26" fmla="*/ 62 w 74"/>
                <a:gd name="T27" fmla="*/ 42 h 42"/>
                <a:gd name="T28" fmla="*/ 54 w 74"/>
                <a:gd name="T29" fmla="*/ 42 h 42"/>
                <a:gd name="T30" fmla="*/ 44 w 74"/>
                <a:gd name="T31" fmla="*/ 40 h 42"/>
                <a:gd name="T32" fmla="*/ 44 w 74"/>
                <a:gd name="T33" fmla="*/ 40 h 42"/>
                <a:gd name="T34" fmla="*/ 32 w 74"/>
                <a:gd name="T35" fmla="*/ 34 h 42"/>
                <a:gd name="T36" fmla="*/ 22 w 74"/>
                <a:gd name="T37" fmla="*/ 30 h 42"/>
                <a:gd name="T38" fmla="*/ 14 w 74"/>
                <a:gd name="T39" fmla="*/ 24 h 42"/>
                <a:gd name="T40" fmla="*/ 8 w 74"/>
                <a:gd name="T41" fmla="*/ 18 h 42"/>
                <a:gd name="T42" fmla="*/ 4 w 74"/>
                <a:gd name="T43" fmla="*/ 14 h 42"/>
                <a:gd name="T44" fmla="*/ 2 w 74"/>
                <a:gd name="T45" fmla="*/ 8 h 42"/>
                <a:gd name="T46" fmla="*/ 0 w 74"/>
                <a:gd name="T47" fmla="*/ 4 h 42"/>
                <a:gd name="T48" fmla="*/ 2 w 74"/>
                <a:gd name="T49" fmla="*/ 0 h 42"/>
                <a:gd name="T50" fmla="*/ 2 w 74"/>
                <a:gd name="T51" fmla="*/ 0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4"/>
                <a:gd name="T79" fmla="*/ 0 h 42"/>
                <a:gd name="T80" fmla="*/ 74 w 74"/>
                <a:gd name="T81" fmla="*/ 42 h 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4" h="42">
                  <a:moveTo>
                    <a:pt x="2" y="0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16" y="12"/>
                  </a:lnTo>
                  <a:lnTo>
                    <a:pt x="36" y="22"/>
                  </a:lnTo>
                  <a:lnTo>
                    <a:pt x="48" y="26"/>
                  </a:lnTo>
                  <a:lnTo>
                    <a:pt x="62" y="28"/>
                  </a:lnTo>
                  <a:lnTo>
                    <a:pt x="68" y="30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4" y="40"/>
                  </a:lnTo>
                  <a:lnTo>
                    <a:pt x="70" y="42"/>
                  </a:lnTo>
                  <a:lnTo>
                    <a:pt x="62" y="42"/>
                  </a:lnTo>
                  <a:lnTo>
                    <a:pt x="54" y="42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2" y="30"/>
                  </a:lnTo>
                  <a:lnTo>
                    <a:pt x="14" y="24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4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70" name="Freeform 137"/>
            <p:cNvSpPr>
              <a:spLocks/>
            </p:cNvSpPr>
            <p:nvPr/>
          </p:nvSpPr>
          <p:spPr bwMode="auto">
            <a:xfrm>
              <a:off x="5166" y="2845"/>
              <a:ext cx="54" cy="18"/>
            </a:xfrm>
            <a:custGeom>
              <a:avLst/>
              <a:gdLst>
                <a:gd name="T0" fmla="*/ 0 w 54"/>
                <a:gd name="T1" fmla="*/ 0 h 18"/>
                <a:gd name="T2" fmla="*/ 0 w 54"/>
                <a:gd name="T3" fmla="*/ 0 h 18"/>
                <a:gd name="T4" fmla="*/ 10 w 54"/>
                <a:gd name="T5" fmla="*/ 4 h 18"/>
                <a:gd name="T6" fmla="*/ 22 w 54"/>
                <a:gd name="T7" fmla="*/ 8 h 18"/>
                <a:gd name="T8" fmla="*/ 40 w 54"/>
                <a:gd name="T9" fmla="*/ 8 h 18"/>
                <a:gd name="T10" fmla="*/ 40 w 54"/>
                <a:gd name="T11" fmla="*/ 8 h 18"/>
                <a:gd name="T12" fmla="*/ 48 w 54"/>
                <a:gd name="T13" fmla="*/ 10 h 18"/>
                <a:gd name="T14" fmla="*/ 52 w 54"/>
                <a:gd name="T15" fmla="*/ 12 h 18"/>
                <a:gd name="T16" fmla="*/ 54 w 54"/>
                <a:gd name="T17" fmla="*/ 14 h 18"/>
                <a:gd name="T18" fmla="*/ 54 w 54"/>
                <a:gd name="T19" fmla="*/ 16 h 18"/>
                <a:gd name="T20" fmla="*/ 48 w 54"/>
                <a:gd name="T21" fmla="*/ 18 h 18"/>
                <a:gd name="T22" fmla="*/ 48 w 54"/>
                <a:gd name="T23" fmla="*/ 18 h 18"/>
                <a:gd name="T24" fmla="*/ 36 w 54"/>
                <a:gd name="T25" fmla="*/ 18 h 18"/>
                <a:gd name="T26" fmla="*/ 22 w 54"/>
                <a:gd name="T27" fmla="*/ 14 h 18"/>
                <a:gd name="T28" fmla="*/ 10 w 54"/>
                <a:gd name="T29" fmla="*/ 8 h 18"/>
                <a:gd name="T30" fmla="*/ 0 w 54"/>
                <a:gd name="T31" fmla="*/ 0 h 18"/>
                <a:gd name="T32" fmla="*/ 0 w 5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8"/>
                <a:gd name="T53" fmla="*/ 54 w 5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8">
                  <a:moveTo>
                    <a:pt x="0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22" y="8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2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48" y="18"/>
                  </a:lnTo>
                  <a:lnTo>
                    <a:pt x="36" y="18"/>
                  </a:lnTo>
                  <a:lnTo>
                    <a:pt x="22" y="14"/>
                  </a:lnTo>
                  <a:lnTo>
                    <a:pt x="1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4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71" name="Freeform 138"/>
            <p:cNvSpPr>
              <a:spLocks/>
            </p:cNvSpPr>
            <p:nvPr/>
          </p:nvSpPr>
          <p:spPr bwMode="auto">
            <a:xfrm>
              <a:off x="5050" y="2855"/>
              <a:ext cx="52" cy="8"/>
            </a:xfrm>
            <a:custGeom>
              <a:avLst/>
              <a:gdLst>
                <a:gd name="T0" fmla="*/ 8 w 52"/>
                <a:gd name="T1" fmla="*/ 0 h 8"/>
                <a:gd name="T2" fmla="*/ 8 w 52"/>
                <a:gd name="T3" fmla="*/ 0 h 8"/>
                <a:gd name="T4" fmla="*/ 26 w 52"/>
                <a:gd name="T5" fmla="*/ 0 h 8"/>
                <a:gd name="T6" fmla="*/ 42 w 52"/>
                <a:gd name="T7" fmla="*/ 0 h 8"/>
                <a:gd name="T8" fmla="*/ 48 w 52"/>
                <a:gd name="T9" fmla="*/ 2 h 8"/>
                <a:gd name="T10" fmla="*/ 52 w 52"/>
                <a:gd name="T11" fmla="*/ 4 h 8"/>
                <a:gd name="T12" fmla="*/ 52 w 52"/>
                <a:gd name="T13" fmla="*/ 4 h 8"/>
                <a:gd name="T14" fmla="*/ 52 w 52"/>
                <a:gd name="T15" fmla="*/ 6 h 8"/>
                <a:gd name="T16" fmla="*/ 52 w 52"/>
                <a:gd name="T17" fmla="*/ 8 h 8"/>
                <a:gd name="T18" fmla="*/ 44 w 52"/>
                <a:gd name="T19" fmla="*/ 8 h 8"/>
                <a:gd name="T20" fmla="*/ 18 w 52"/>
                <a:gd name="T21" fmla="*/ 8 h 8"/>
                <a:gd name="T22" fmla="*/ 18 w 52"/>
                <a:gd name="T23" fmla="*/ 8 h 8"/>
                <a:gd name="T24" fmla="*/ 6 w 52"/>
                <a:gd name="T25" fmla="*/ 6 h 8"/>
                <a:gd name="T26" fmla="*/ 0 w 52"/>
                <a:gd name="T27" fmla="*/ 4 h 8"/>
                <a:gd name="T28" fmla="*/ 0 w 52"/>
                <a:gd name="T29" fmla="*/ 2 h 8"/>
                <a:gd name="T30" fmla="*/ 0 w 52"/>
                <a:gd name="T31" fmla="*/ 2 h 8"/>
                <a:gd name="T32" fmla="*/ 8 w 52"/>
                <a:gd name="T33" fmla="*/ 0 h 8"/>
                <a:gd name="T34" fmla="*/ 8 w 52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8"/>
                <a:gd name="T56" fmla="*/ 52 w 52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8">
                  <a:moveTo>
                    <a:pt x="8" y="0"/>
                  </a:moveTo>
                  <a:lnTo>
                    <a:pt x="8" y="0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44" y="8"/>
                  </a:lnTo>
                  <a:lnTo>
                    <a:pt x="18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44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72" name="Freeform 139"/>
            <p:cNvSpPr>
              <a:spLocks/>
            </p:cNvSpPr>
            <p:nvPr/>
          </p:nvSpPr>
          <p:spPr bwMode="auto">
            <a:xfrm>
              <a:off x="5030" y="2637"/>
              <a:ext cx="116" cy="136"/>
            </a:xfrm>
            <a:custGeom>
              <a:avLst/>
              <a:gdLst>
                <a:gd name="T0" fmla="*/ 16 w 116"/>
                <a:gd name="T1" fmla="*/ 0 h 136"/>
                <a:gd name="T2" fmla="*/ 16 w 116"/>
                <a:gd name="T3" fmla="*/ 0 h 136"/>
                <a:gd name="T4" fmla="*/ 16 w 116"/>
                <a:gd name="T5" fmla="*/ 10 h 136"/>
                <a:gd name="T6" fmla="*/ 16 w 116"/>
                <a:gd name="T7" fmla="*/ 38 h 136"/>
                <a:gd name="T8" fmla="*/ 12 w 116"/>
                <a:gd name="T9" fmla="*/ 72 h 136"/>
                <a:gd name="T10" fmla="*/ 8 w 116"/>
                <a:gd name="T11" fmla="*/ 90 h 136"/>
                <a:gd name="T12" fmla="*/ 2 w 116"/>
                <a:gd name="T13" fmla="*/ 104 h 136"/>
                <a:gd name="T14" fmla="*/ 2 w 116"/>
                <a:gd name="T15" fmla="*/ 104 h 136"/>
                <a:gd name="T16" fmla="*/ 0 w 116"/>
                <a:gd name="T17" fmla="*/ 112 h 136"/>
                <a:gd name="T18" fmla="*/ 2 w 116"/>
                <a:gd name="T19" fmla="*/ 118 h 136"/>
                <a:gd name="T20" fmla="*/ 6 w 116"/>
                <a:gd name="T21" fmla="*/ 124 h 136"/>
                <a:gd name="T22" fmla="*/ 10 w 116"/>
                <a:gd name="T23" fmla="*/ 130 h 136"/>
                <a:gd name="T24" fmla="*/ 18 w 116"/>
                <a:gd name="T25" fmla="*/ 132 h 136"/>
                <a:gd name="T26" fmla="*/ 26 w 116"/>
                <a:gd name="T27" fmla="*/ 136 h 136"/>
                <a:gd name="T28" fmla="*/ 36 w 116"/>
                <a:gd name="T29" fmla="*/ 136 h 136"/>
                <a:gd name="T30" fmla="*/ 46 w 116"/>
                <a:gd name="T31" fmla="*/ 134 h 136"/>
                <a:gd name="T32" fmla="*/ 46 w 116"/>
                <a:gd name="T33" fmla="*/ 134 h 136"/>
                <a:gd name="T34" fmla="*/ 52 w 116"/>
                <a:gd name="T35" fmla="*/ 132 h 136"/>
                <a:gd name="T36" fmla="*/ 60 w 116"/>
                <a:gd name="T37" fmla="*/ 124 h 136"/>
                <a:gd name="T38" fmla="*/ 74 w 116"/>
                <a:gd name="T39" fmla="*/ 108 h 136"/>
                <a:gd name="T40" fmla="*/ 84 w 116"/>
                <a:gd name="T41" fmla="*/ 100 h 136"/>
                <a:gd name="T42" fmla="*/ 92 w 116"/>
                <a:gd name="T43" fmla="*/ 92 h 136"/>
                <a:gd name="T44" fmla="*/ 104 w 116"/>
                <a:gd name="T45" fmla="*/ 86 h 136"/>
                <a:gd name="T46" fmla="*/ 116 w 116"/>
                <a:gd name="T47" fmla="*/ 82 h 136"/>
                <a:gd name="T48" fmla="*/ 116 w 116"/>
                <a:gd name="T49" fmla="*/ 82 h 136"/>
                <a:gd name="T50" fmla="*/ 112 w 116"/>
                <a:gd name="T51" fmla="*/ 82 h 136"/>
                <a:gd name="T52" fmla="*/ 102 w 116"/>
                <a:gd name="T53" fmla="*/ 84 h 136"/>
                <a:gd name="T54" fmla="*/ 96 w 116"/>
                <a:gd name="T55" fmla="*/ 86 h 136"/>
                <a:gd name="T56" fmla="*/ 88 w 116"/>
                <a:gd name="T57" fmla="*/ 88 h 136"/>
                <a:gd name="T58" fmla="*/ 82 w 116"/>
                <a:gd name="T59" fmla="*/ 94 h 136"/>
                <a:gd name="T60" fmla="*/ 76 w 116"/>
                <a:gd name="T61" fmla="*/ 100 h 136"/>
                <a:gd name="T62" fmla="*/ 76 w 116"/>
                <a:gd name="T63" fmla="*/ 100 h 136"/>
                <a:gd name="T64" fmla="*/ 62 w 116"/>
                <a:gd name="T65" fmla="*/ 116 h 136"/>
                <a:gd name="T66" fmla="*/ 54 w 116"/>
                <a:gd name="T67" fmla="*/ 122 h 136"/>
                <a:gd name="T68" fmla="*/ 48 w 116"/>
                <a:gd name="T69" fmla="*/ 126 h 136"/>
                <a:gd name="T70" fmla="*/ 40 w 116"/>
                <a:gd name="T71" fmla="*/ 128 h 136"/>
                <a:gd name="T72" fmla="*/ 34 w 116"/>
                <a:gd name="T73" fmla="*/ 130 h 136"/>
                <a:gd name="T74" fmla="*/ 26 w 116"/>
                <a:gd name="T75" fmla="*/ 128 h 136"/>
                <a:gd name="T76" fmla="*/ 18 w 116"/>
                <a:gd name="T77" fmla="*/ 124 h 136"/>
                <a:gd name="T78" fmla="*/ 18 w 116"/>
                <a:gd name="T79" fmla="*/ 124 h 136"/>
                <a:gd name="T80" fmla="*/ 12 w 116"/>
                <a:gd name="T81" fmla="*/ 120 h 136"/>
                <a:gd name="T82" fmla="*/ 10 w 116"/>
                <a:gd name="T83" fmla="*/ 116 h 136"/>
                <a:gd name="T84" fmla="*/ 10 w 116"/>
                <a:gd name="T85" fmla="*/ 112 h 136"/>
                <a:gd name="T86" fmla="*/ 10 w 116"/>
                <a:gd name="T87" fmla="*/ 106 h 136"/>
                <a:gd name="T88" fmla="*/ 16 w 116"/>
                <a:gd name="T89" fmla="*/ 88 h 136"/>
                <a:gd name="T90" fmla="*/ 16 w 116"/>
                <a:gd name="T91" fmla="*/ 88 h 136"/>
                <a:gd name="T92" fmla="*/ 18 w 116"/>
                <a:gd name="T93" fmla="*/ 64 h 136"/>
                <a:gd name="T94" fmla="*/ 20 w 116"/>
                <a:gd name="T95" fmla="*/ 42 h 136"/>
                <a:gd name="T96" fmla="*/ 18 w 116"/>
                <a:gd name="T97" fmla="*/ 22 h 136"/>
                <a:gd name="T98" fmla="*/ 16 w 116"/>
                <a:gd name="T99" fmla="*/ 0 h 136"/>
                <a:gd name="T100" fmla="*/ 16 w 116"/>
                <a:gd name="T101" fmla="*/ 0 h 1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6"/>
                <a:gd name="T154" fmla="*/ 0 h 136"/>
                <a:gd name="T155" fmla="*/ 116 w 116"/>
                <a:gd name="T156" fmla="*/ 136 h 1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6" h="136">
                  <a:moveTo>
                    <a:pt x="16" y="0"/>
                  </a:moveTo>
                  <a:lnTo>
                    <a:pt x="16" y="0"/>
                  </a:lnTo>
                  <a:lnTo>
                    <a:pt x="16" y="10"/>
                  </a:lnTo>
                  <a:lnTo>
                    <a:pt x="16" y="38"/>
                  </a:lnTo>
                  <a:lnTo>
                    <a:pt x="12" y="72"/>
                  </a:lnTo>
                  <a:lnTo>
                    <a:pt x="8" y="90"/>
                  </a:lnTo>
                  <a:lnTo>
                    <a:pt x="2" y="104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6" y="124"/>
                  </a:lnTo>
                  <a:lnTo>
                    <a:pt x="10" y="130"/>
                  </a:lnTo>
                  <a:lnTo>
                    <a:pt x="18" y="132"/>
                  </a:lnTo>
                  <a:lnTo>
                    <a:pt x="26" y="136"/>
                  </a:lnTo>
                  <a:lnTo>
                    <a:pt x="36" y="136"/>
                  </a:lnTo>
                  <a:lnTo>
                    <a:pt x="46" y="134"/>
                  </a:lnTo>
                  <a:lnTo>
                    <a:pt x="52" y="132"/>
                  </a:lnTo>
                  <a:lnTo>
                    <a:pt x="60" y="124"/>
                  </a:lnTo>
                  <a:lnTo>
                    <a:pt x="74" y="108"/>
                  </a:lnTo>
                  <a:lnTo>
                    <a:pt x="84" y="100"/>
                  </a:lnTo>
                  <a:lnTo>
                    <a:pt x="92" y="92"/>
                  </a:lnTo>
                  <a:lnTo>
                    <a:pt x="104" y="86"/>
                  </a:lnTo>
                  <a:lnTo>
                    <a:pt x="116" y="82"/>
                  </a:lnTo>
                  <a:lnTo>
                    <a:pt x="112" y="82"/>
                  </a:lnTo>
                  <a:lnTo>
                    <a:pt x="102" y="84"/>
                  </a:lnTo>
                  <a:lnTo>
                    <a:pt x="96" y="86"/>
                  </a:lnTo>
                  <a:lnTo>
                    <a:pt x="88" y="88"/>
                  </a:lnTo>
                  <a:lnTo>
                    <a:pt x="82" y="94"/>
                  </a:lnTo>
                  <a:lnTo>
                    <a:pt x="76" y="100"/>
                  </a:lnTo>
                  <a:lnTo>
                    <a:pt x="62" y="116"/>
                  </a:lnTo>
                  <a:lnTo>
                    <a:pt x="54" y="122"/>
                  </a:lnTo>
                  <a:lnTo>
                    <a:pt x="48" y="126"/>
                  </a:lnTo>
                  <a:lnTo>
                    <a:pt x="40" y="128"/>
                  </a:lnTo>
                  <a:lnTo>
                    <a:pt x="34" y="130"/>
                  </a:lnTo>
                  <a:lnTo>
                    <a:pt x="26" y="128"/>
                  </a:lnTo>
                  <a:lnTo>
                    <a:pt x="18" y="124"/>
                  </a:lnTo>
                  <a:lnTo>
                    <a:pt x="12" y="120"/>
                  </a:lnTo>
                  <a:lnTo>
                    <a:pt x="10" y="116"/>
                  </a:lnTo>
                  <a:lnTo>
                    <a:pt x="10" y="112"/>
                  </a:lnTo>
                  <a:lnTo>
                    <a:pt x="10" y="106"/>
                  </a:lnTo>
                  <a:lnTo>
                    <a:pt x="16" y="88"/>
                  </a:lnTo>
                  <a:lnTo>
                    <a:pt x="18" y="64"/>
                  </a:lnTo>
                  <a:lnTo>
                    <a:pt x="20" y="42"/>
                  </a:lnTo>
                  <a:lnTo>
                    <a:pt x="18" y="2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94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73" name="Freeform 140"/>
            <p:cNvSpPr>
              <a:spLocks/>
            </p:cNvSpPr>
            <p:nvPr/>
          </p:nvSpPr>
          <p:spPr bwMode="auto">
            <a:xfrm>
              <a:off x="5064" y="2403"/>
              <a:ext cx="116" cy="30"/>
            </a:xfrm>
            <a:custGeom>
              <a:avLst/>
              <a:gdLst>
                <a:gd name="T0" fmla="*/ 116 w 116"/>
                <a:gd name="T1" fmla="*/ 20 h 30"/>
                <a:gd name="T2" fmla="*/ 116 w 116"/>
                <a:gd name="T3" fmla="*/ 20 h 30"/>
                <a:gd name="T4" fmla="*/ 108 w 116"/>
                <a:gd name="T5" fmla="*/ 14 h 30"/>
                <a:gd name="T6" fmla="*/ 98 w 116"/>
                <a:gd name="T7" fmla="*/ 10 h 30"/>
                <a:gd name="T8" fmla="*/ 84 w 116"/>
                <a:gd name="T9" fmla="*/ 8 h 30"/>
                <a:gd name="T10" fmla="*/ 66 w 116"/>
                <a:gd name="T11" fmla="*/ 6 h 30"/>
                <a:gd name="T12" fmla="*/ 46 w 116"/>
                <a:gd name="T13" fmla="*/ 8 h 30"/>
                <a:gd name="T14" fmla="*/ 36 w 116"/>
                <a:gd name="T15" fmla="*/ 12 h 30"/>
                <a:gd name="T16" fmla="*/ 24 w 116"/>
                <a:gd name="T17" fmla="*/ 16 h 30"/>
                <a:gd name="T18" fmla="*/ 12 w 116"/>
                <a:gd name="T19" fmla="*/ 22 h 30"/>
                <a:gd name="T20" fmla="*/ 0 w 116"/>
                <a:gd name="T21" fmla="*/ 30 h 30"/>
                <a:gd name="T22" fmla="*/ 0 w 116"/>
                <a:gd name="T23" fmla="*/ 30 h 30"/>
                <a:gd name="T24" fmla="*/ 10 w 116"/>
                <a:gd name="T25" fmla="*/ 22 h 30"/>
                <a:gd name="T26" fmla="*/ 22 w 116"/>
                <a:gd name="T27" fmla="*/ 14 h 30"/>
                <a:gd name="T28" fmla="*/ 36 w 116"/>
                <a:gd name="T29" fmla="*/ 6 h 30"/>
                <a:gd name="T30" fmla="*/ 54 w 116"/>
                <a:gd name="T31" fmla="*/ 2 h 30"/>
                <a:gd name="T32" fmla="*/ 64 w 116"/>
                <a:gd name="T33" fmla="*/ 0 h 30"/>
                <a:gd name="T34" fmla="*/ 74 w 116"/>
                <a:gd name="T35" fmla="*/ 0 h 30"/>
                <a:gd name="T36" fmla="*/ 84 w 116"/>
                <a:gd name="T37" fmla="*/ 2 h 30"/>
                <a:gd name="T38" fmla="*/ 94 w 116"/>
                <a:gd name="T39" fmla="*/ 6 h 30"/>
                <a:gd name="T40" fmla="*/ 106 w 116"/>
                <a:gd name="T41" fmla="*/ 12 h 30"/>
                <a:gd name="T42" fmla="*/ 116 w 116"/>
                <a:gd name="T43" fmla="*/ 20 h 30"/>
                <a:gd name="T44" fmla="*/ 116 w 116"/>
                <a:gd name="T45" fmla="*/ 20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30"/>
                <a:gd name="T71" fmla="*/ 116 w 116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30">
                  <a:moveTo>
                    <a:pt x="116" y="20"/>
                  </a:moveTo>
                  <a:lnTo>
                    <a:pt x="116" y="20"/>
                  </a:lnTo>
                  <a:lnTo>
                    <a:pt x="108" y="14"/>
                  </a:lnTo>
                  <a:lnTo>
                    <a:pt x="98" y="10"/>
                  </a:lnTo>
                  <a:lnTo>
                    <a:pt x="84" y="8"/>
                  </a:lnTo>
                  <a:lnTo>
                    <a:pt x="66" y="6"/>
                  </a:lnTo>
                  <a:lnTo>
                    <a:pt x="46" y="8"/>
                  </a:lnTo>
                  <a:lnTo>
                    <a:pt x="36" y="12"/>
                  </a:lnTo>
                  <a:lnTo>
                    <a:pt x="24" y="16"/>
                  </a:lnTo>
                  <a:lnTo>
                    <a:pt x="12" y="22"/>
                  </a:lnTo>
                  <a:lnTo>
                    <a:pt x="0" y="30"/>
                  </a:lnTo>
                  <a:lnTo>
                    <a:pt x="10" y="22"/>
                  </a:lnTo>
                  <a:lnTo>
                    <a:pt x="22" y="14"/>
                  </a:lnTo>
                  <a:lnTo>
                    <a:pt x="36" y="6"/>
                  </a:lnTo>
                  <a:lnTo>
                    <a:pt x="54" y="2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4" y="6"/>
                  </a:lnTo>
                  <a:lnTo>
                    <a:pt x="106" y="12"/>
                  </a:lnTo>
                  <a:lnTo>
                    <a:pt x="11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74" name="Freeform 141"/>
            <p:cNvSpPr>
              <a:spLocks/>
            </p:cNvSpPr>
            <p:nvPr/>
          </p:nvSpPr>
          <p:spPr bwMode="auto">
            <a:xfrm>
              <a:off x="5234" y="2577"/>
              <a:ext cx="76" cy="74"/>
            </a:xfrm>
            <a:custGeom>
              <a:avLst/>
              <a:gdLst>
                <a:gd name="T0" fmla="*/ 22 w 76"/>
                <a:gd name="T1" fmla="*/ 0 h 74"/>
                <a:gd name="T2" fmla="*/ 22 w 76"/>
                <a:gd name="T3" fmla="*/ 0 h 74"/>
                <a:gd name="T4" fmla="*/ 34 w 76"/>
                <a:gd name="T5" fmla="*/ 2 h 74"/>
                <a:gd name="T6" fmla="*/ 44 w 76"/>
                <a:gd name="T7" fmla="*/ 6 h 74"/>
                <a:gd name="T8" fmla="*/ 56 w 76"/>
                <a:gd name="T9" fmla="*/ 12 h 74"/>
                <a:gd name="T10" fmla="*/ 66 w 76"/>
                <a:gd name="T11" fmla="*/ 18 h 74"/>
                <a:gd name="T12" fmla="*/ 74 w 76"/>
                <a:gd name="T13" fmla="*/ 28 h 74"/>
                <a:gd name="T14" fmla="*/ 76 w 76"/>
                <a:gd name="T15" fmla="*/ 34 h 74"/>
                <a:gd name="T16" fmla="*/ 76 w 76"/>
                <a:gd name="T17" fmla="*/ 40 h 74"/>
                <a:gd name="T18" fmla="*/ 76 w 76"/>
                <a:gd name="T19" fmla="*/ 46 h 74"/>
                <a:gd name="T20" fmla="*/ 72 w 76"/>
                <a:gd name="T21" fmla="*/ 54 h 74"/>
                <a:gd name="T22" fmla="*/ 72 w 76"/>
                <a:gd name="T23" fmla="*/ 54 h 74"/>
                <a:gd name="T24" fmla="*/ 68 w 76"/>
                <a:gd name="T25" fmla="*/ 60 h 74"/>
                <a:gd name="T26" fmla="*/ 64 w 76"/>
                <a:gd name="T27" fmla="*/ 66 h 74"/>
                <a:gd name="T28" fmla="*/ 58 w 76"/>
                <a:gd name="T29" fmla="*/ 70 h 74"/>
                <a:gd name="T30" fmla="*/ 54 w 76"/>
                <a:gd name="T31" fmla="*/ 72 h 74"/>
                <a:gd name="T32" fmla="*/ 42 w 76"/>
                <a:gd name="T33" fmla="*/ 74 h 74"/>
                <a:gd name="T34" fmla="*/ 30 w 76"/>
                <a:gd name="T35" fmla="*/ 72 h 74"/>
                <a:gd name="T36" fmla="*/ 20 w 76"/>
                <a:gd name="T37" fmla="*/ 66 h 74"/>
                <a:gd name="T38" fmla="*/ 10 w 76"/>
                <a:gd name="T39" fmla="*/ 58 h 74"/>
                <a:gd name="T40" fmla="*/ 4 w 76"/>
                <a:gd name="T41" fmla="*/ 48 h 74"/>
                <a:gd name="T42" fmla="*/ 0 w 76"/>
                <a:gd name="T43" fmla="*/ 36 h 74"/>
                <a:gd name="T44" fmla="*/ 0 w 76"/>
                <a:gd name="T45" fmla="*/ 36 h 74"/>
                <a:gd name="T46" fmla="*/ 8 w 76"/>
                <a:gd name="T47" fmla="*/ 32 h 74"/>
                <a:gd name="T48" fmla="*/ 14 w 76"/>
                <a:gd name="T49" fmla="*/ 28 h 74"/>
                <a:gd name="T50" fmla="*/ 20 w 76"/>
                <a:gd name="T51" fmla="*/ 22 h 74"/>
                <a:gd name="T52" fmla="*/ 20 w 76"/>
                <a:gd name="T53" fmla="*/ 22 h 74"/>
                <a:gd name="T54" fmla="*/ 24 w 76"/>
                <a:gd name="T55" fmla="*/ 14 h 74"/>
                <a:gd name="T56" fmla="*/ 24 w 76"/>
                <a:gd name="T57" fmla="*/ 8 h 74"/>
                <a:gd name="T58" fmla="*/ 22 w 76"/>
                <a:gd name="T59" fmla="*/ 0 h 74"/>
                <a:gd name="T60" fmla="*/ 22 w 76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6"/>
                <a:gd name="T94" fmla="*/ 0 h 74"/>
                <a:gd name="T95" fmla="*/ 76 w 76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6" h="74">
                  <a:moveTo>
                    <a:pt x="22" y="0"/>
                  </a:moveTo>
                  <a:lnTo>
                    <a:pt x="22" y="0"/>
                  </a:lnTo>
                  <a:lnTo>
                    <a:pt x="34" y="2"/>
                  </a:lnTo>
                  <a:lnTo>
                    <a:pt x="44" y="6"/>
                  </a:lnTo>
                  <a:lnTo>
                    <a:pt x="56" y="12"/>
                  </a:lnTo>
                  <a:lnTo>
                    <a:pt x="66" y="18"/>
                  </a:lnTo>
                  <a:lnTo>
                    <a:pt x="74" y="28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6" y="46"/>
                  </a:lnTo>
                  <a:lnTo>
                    <a:pt x="72" y="54"/>
                  </a:lnTo>
                  <a:lnTo>
                    <a:pt x="68" y="60"/>
                  </a:lnTo>
                  <a:lnTo>
                    <a:pt x="64" y="66"/>
                  </a:lnTo>
                  <a:lnTo>
                    <a:pt x="58" y="70"/>
                  </a:lnTo>
                  <a:lnTo>
                    <a:pt x="54" y="72"/>
                  </a:lnTo>
                  <a:lnTo>
                    <a:pt x="42" y="74"/>
                  </a:lnTo>
                  <a:lnTo>
                    <a:pt x="30" y="72"/>
                  </a:lnTo>
                  <a:lnTo>
                    <a:pt x="20" y="66"/>
                  </a:lnTo>
                  <a:lnTo>
                    <a:pt x="10" y="58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66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75" name="Freeform 142"/>
            <p:cNvSpPr>
              <a:spLocks/>
            </p:cNvSpPr>
            <p:nvPr/>
          </p:nvSpPr>
          <p:spPr bwMode="auto">
            <a:xfrm>
              <a:off x="4966" y="2009"/>
              <a:ext cx="328" cy="290"/>
            </a:xfrm>
            <a:custGeom>
              <a:avLst/>
              <a:gdLst>
                <a:gd name="T0" fmla="*/ 182 w 328"/>
                <a:gd name="T1" fmla="*/ 0 h 290"/>
                <a:gd name="T2" fmla="*/ 152 w 328"/>
                <a:gd name="T3" fmla="*/ 2 h 290"/>
                <a:gd name="T4" fmla="*/ 120 w 328"/>
                <a:gd name="T5" fmla="*/ 14 h 290"/>
                <a:gd name="T6" fmla="*/ 90 w 328"/>
                <a:gd name="T7" fmla="*/ 34 h 290"/>
                <a:gd name="T8" fmla="*/ 64 w 328"/>
                <a:gd name="T9" fmla="*/ 64 h 290"/>
                <a:gd name="T10" fmla="*/ 60 w 328"/>
                <a:gd name="T11" fmla="*/ 68 h 290"/>
                <a:gd name="T12" fmla="*/ 34 w 328"/>
                <a:gd name="T13" fmla="*/ 88 h 290"/>
                <a:gd name="T14" fmla="*/ 18 w 328"/>
                <a:gd name="T15" fmla="*/ 110 h 290"/>
                <a:gd name="T16" fmla="*/ 6 w 328"/>
                <a:gd name="T17" fmla="*/ 138 h 290"/>
                <a:gd name="T18" fmla="*/ 0 w 328"/>
                <a:gd name="T19" fmla="*/ 174 h 290"/>
                <a:gd name="T20" fmla="*/ 4 w 328"/>
                <a:gd name="T21" fmla="*/ 218 h 290"/>
                <a:gd name="T22" fmla="*/ 20 w 328"/>
                <a:gd name="T23" fmla="*/ 272 h 290"/>
                <a:gd name="T24" fmla="*/ 22 w 328"/>
                <a:gd name="T25" fmla="*/ 276 h 290"/>
                <a:gd name="T26" fmla="*/ 30 w 328"/>
                <a:gd name="T27" fmla="*/ 284 h 290"/>
                <a:gd name="T28" fmla="*/ 44 w 328"/>
                <a:gd name="T29" fmla="*/ 290 h 290"/>
                <a:gd name="T30" fmla="*/ 66 w 328"/>
                <a:gd name="T31" fmla="*/ 284 h 290"/>
                <a:gd name="T32" fmla="*/ 76 w 328"/>
                <a:gd name="T33" fmla="*/ 278 h 290"/>
                <a:gd name="T34" fmla="*/ 92 w 328"/>
                <a:gd name="T35" fmla="*/ 260 h 290"/>
                <a:gd name="T36" fmla="*/ 100 w 328"/>
                <a:gd name="T37" fmla="*/ 240 h 290"/>
                <a:gd name="T38" fmla="*/ 100 w 328"/>
                <a:gd name="T39" fmla="*/ 226 h 290"/>
                <a:gd name="T40" fmla="*/ 96 w 328"/>
                <a:gd name="T41" fmla="*/ 224 h 290"/>
                <a:gd name="T42" fmla="*/ 84 w 328"/>
                <a:gd name="T43" fmla="*/ 222 h 290"/>
                <a:gd name="T44" fmla="*/ 76 w 328"/>
                <a:gd name="T45" fmla="*/ 216 h 290"/>
                <a:gd name="T46" fmla="*/ 72 w 328"/>
                <a:gd name="T47" fmla="*/ 198 h 290"/>
                <a:gd name="T48" fmla="*/ 80 w 328"/>
                <a:gd name="T49" fmla="*/ 182 h 290"/>
                <a:gd name="T50" fmla="*/ 90 w 328"/>
                <a:gd name="T51" fmla="*/ 176 h 290"/>
                <a:gd name="T52" fmla="*/ 100 w 328"/>
                <a:gd name="T53" fmla="*/ 176 h 290"/>
                <a:gd name="T54" fmla="*/ 108 w 328"/>
                <a:gd name="T55" fmla="*/ 178 h 290"/>
                <a:gd name="T56" fmla="*/ 116 w 328"/>
                <a:gd name="T57" fmla="*/ 188 h 290"/>
                <a:gd name="T58" fmla="*/ 138 w 328"/>
                <a:gd name="T59" fmla="*/ 190 h 290"/>
                <a:gd name="T60" fmla="*/ 140 w 328"/>
                <a:gd name="T61" fmla="*/ 174 h 290"/>
                <a:gd name="T62" fmla="*/ 148 w 328"/>
                <a:gd name="T63" fmla="*/ 158 h 290"/>
                <a:gd name="T64" fmla="*/ 160 w 328"/>
                <a:gd name="T65" fmla="*/ 166 h 290"/>
                <a:gd name="T66" fmla="*/ 184 w 328"/>
                <a:gd name="T67" fmla="*/ 162 h 290"/>
                <a:gd name="T68" fmla="*/ 220 w 328"/>
                <a:gd name="T69" fmla="*/ 142 h 290"/>
                <a:gd name="T70" fmla="*/ 242 w 328"/>
                <a:gd name="T71" fmla="*/ 120 h 290"/>
                <a:gd name="T72" fmla="*/ 270 w 328"/>
                <a:gd name="T73" fmla="*/ 98 h 290"/>
                <a:gd name="T74" fmla="*/ 292 w 328"/>
                <a:gd name="T75" fmla="*/ 94 h 290"/>
                <a:gd name="T76" fmla="*/ 320 w 328"/>
                <a:gd name="T77" fmla="*/ 94 h 290"/>
                <a:gd name="T78" fmla="*/ 328 w 328"/>
                <a:gd name="T79" fmla="*/ 90 h 290"/>
                <a:gd name="T80" fmla="*/ 314 w 328"/>
                <a:gd name="T81" fmla="*/ 62 h 290"/>
                <a:gd name="T82" fmla="*/ 292 w 328"/>
                <a:gd name="T83" fmla="*/ 36 h 290"/>
                <a:gd name="T84" fmla="*/ 270 w 328"/>
                <a:gd name="T85" fmla="*/ 20 h 290"/>
                <a:gd name="T86" fmla="*/ 242 w 328"/>
                <a:gd name="T87" fmla="*/ 8 h 290"/>
                <a:gd name="T88" fmla="*/ 204 w 328"/>
                <a:gd name="T89" fmla="*/ 0 h 290"/>
                <a:gd name="T90" fmla="*/ 182 w 328"/>
                <a:gd name="T91" fmla="*/ 0 h 2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8"/>
                <a:gd name="T139" fmla="*/ 0 h 290"/>
                <a:gd name="T140" fmla="*/ 328 w 328"/>
                <a:gd name="T141" fmla="*/ 290 h 2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8" h="290">
                  <a:moveTo>
                    <a:pt x="182" y="0"/>
                  </a:moveTo>
                  <a:lnTo>
                    <a:pt x="182" y="0"/>
                  </a:lnTo>
                  <a:lnTo>
                    <a:pt x="168" y="0"/>
                  </a:lnTo>
                  <a:lnTo>
                    <a:pt x="152" y="2"/>
                  </a:lnTo>
                  <a:lnTo>
                    <a:pt x="136" y="6"/>
                  </a:lnTo>
                  <a:lnTo>
                    <a:pt x="120" y="14"/>
                  </a:lnTo>
                  <a:lnTo>
                    <a:pt x="104" y="22"/>
                  </a:lnTo>
                  <a:lnTo>
                    <a:pt x="90" y="34"/>
                  </a:lnTo>
                  <a:lnTo>
                    <a:pt x="76" y="48"/>
                  </a:lnTo>
                  <a:lnTo>
                    <a:pt x="64" y="64"/>
                  </a:lnTo>
                  <a:lnTo>
                    <a:pt x="60" y="68"/>
                  </a:lnTo>
                  <a:lnTo>
                    <a:pt x="50" y="76"/>
                  </a:lnTo>
                  <a:lnTo>
                    <a:pt x="34" y="88"/>
                  </a:lnTo>
                  <a:lnTo>
                    <a:pt x="26" y="98"/>
                  </a:lnTo>
                  <a:lnTo>
                    <a:pt x="18" y="110"/>
                  </a:lnTo>
                  <a:lnTo>
                    <a:pt x="12" y="122"/>
                  </a:lnTo>
                  <a:lnTo>
                    <a:pt x="6" y="138"/>
                  </a:lnTo>
                  <a:lnTo>
                    <a:pt x="2" y="154"/>
                  </a:lnTo>
                  <a:lnTo>
                    <a:pt x="0" y="174"/>
                  </a:lnTo>
                  <a:lnTo>
                    <a:pt x="0" y="194"/>
                  </a:lnTo>
                  <a:lnTo>
                    <a:pt x="4" y="218"/>
                  </a:lnTo>
                  <a:lnTo>
                    <a:pt x="10" y="244"/>
                  </a:lnTo>
                  <a:lnTo>
                    <a:pt x="20" y="272"/>
                  </a:lnTo>
                  <a:lnTo>
                    <a:pt x="22" y="276"/>
                  </a:lnTo>
                  <a:lnTo>
                    <a:pt x="24" y="280"/>
                  </a:lnTo>
                  <a:lnTo>
                    <a:pt x="30" y="284"/>
                  </a:lnTo>
                  <a:lnTo>
                    <a:pt x="36" y="288"/>
                  </a:lnTo>
                  <a:lnTo>
                    <a:pt x="44" y="290"/>
                  </a:lnTo>
                  <a:lnTo>
                    <a:pt x="54" y="288"/>
                  </a:lnTo>
                  <a:lnTo>
                    <a:pt x="66" y="284"/>
                  </a:lnTo>
                  <a:lnTo>
                    <a:pt x="76" y="278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98" y="250"/>
                  </a:lnTo>
                  <a:lnTo>
                    <a:pt x="100" y="240"/>
                  </a:lnTo>
                  <a:lnTo>
                    <a:pt x="100" y="232"/>
                  </a:lnTo>
                  <a:lnTo>
                    <a:pt x="100" y="226"/>
                  </a:lnTo>
                  <a:lnTo>
                    <a:pt x="96" y="224"/>
                  </a:lnTo>
                  <a:lnTo>
                    <a:pt x="90" y="224"/>
                  </a:lnTo>
                  <a:lnTo>
                    <a:pt x="84" y="222"/>
                  </a:lnTo>
                  <a:lnTo>
                    <a:pt x="80" y="220"/>
                  </a:lnTo>
                  <a:lnTo>
                    <a:pt x="76" y="216"/>
                  </a:lnTo>
                  <a:lnTo>
                    <a:pt x="72" y="208"/>
                  </a:lnTo>
                  <a:lnTo>
                    <a:pt x="72" y="198"/>
                  </a:lnTo>
                  <a:lnTo>
                    <a:pt x="74" y="188"/>
                  </a:lnTo>
                  <a:lnTo>
                    <a:pt x="80" y="182"/>
                  </a:lnTo>
                  <a:lnTo>
                    <a:pt x="84" y="178"/>
                  </a:lnTo>
                  <a:lnTo>
                    <a:pt x="90" y="176"/>
                  </a:lnTo>
                  <a:lnTo>
                    <a:pt x="94" y="176"/>
                  </a:lnTo>
                  <a:lnTo>
                    <a:pt x="100" y="176"/>
                  </a:lnTo>
                  <a:lnTo>
                    <a:pt x="108" y="178"/>
                  </a:lnTo>
                  <a:lnTo>
                    <a:pt x="112" y="182"/>
                  </a:lnTo>
                  <a:lnTo>
                    <a:pt x="116" y="188"/>
                  </a:lnTo>
                  <a:lnTo>
                    <a:pt x="118" y="194"/>
                  </a:lnTo>
                  <a:lnTo>
                    <a:pt x="138" y="190"/>
                  </a:lnTo>
                  <a:lnTo>
                    <a:pt x="140" y="174"/>
                  </a:lnTo>
                  <a:lnTo>
                    <a:pt x="148" y="158"/>
                  </a:lnTo>
                  <a:lnTo>
                    <a:pt x="154" y="162"/>
                  </a:lnTo>
                  <a:lnTo>
                    <a:pt x="160" y="166"/>
                  </a:lnTo>
                  <a:lnTo>
                    <a:pt x="170" y="166"/>
                  </a:lnTo>
                  <a:lnTo>
                    <a:pt x="184" y="162"/>
                  </a:lnTo>
                  <a:lnTo>
                    <a:pt x="200" y="156"/>
                  </a:lnTo>
                  <a:lnTo>
                    <a:pt x="220" y="142"/>
                  </a:lnTo>
                  <a:lnTo>
                    <a:pt x="242" y="120"/>
                  </a:lnTo>
                  <a:lnTo>
                    <a:pt x="256" y="106"/>
                  </a:lnTo>
                  <a:lnTo>
                    <a:pt x="270" y="98"/>
                  </a:lnTo>
                  <a:lnTo>
                    <a:pt x="280" y="94"/>
                  </a:lnTo>
                  <a:lnTo>
                    <a:pt x="292" y="94"/>
                  </a:lnTo>
                  <a:lnTo>
                    <a:pt x="310" y="94"/>
                  </a:lnTo>
                  <a:lnTo>
                    <a:pt x="320" y="94"/>
                  </a:lnTo>
                  <a:lnTo>
                    <a:pt x="328" y="90"/>
                  </a:lnTo>
                  <a:lnTo>
                    <a:pt x="322" y="76"/>
                  </a:lnTo>
                  <a:lnTo>
                    <a:pt x="314" y="62"/>
                  </a:lnTo>
                  <a:lnTo>
                    <a:pt x="300" y="44"/>
                  </a:lnTo>
                  <a:lnTo>
                    <a:pt x="292" y="36"/>
                  </a:lnTo>
                  <a:lnTo>
                    <a:pt x="282" y="28"/>
                  </a:lnTo>
                  <a:lnTo>
                    <a:pt x="270" y="20"/>
                  </a:lnTo>
                  <a:lnTo>
                    <a:pt x="256" y="14"/>
                  </a:lnTo>
                  <a:lnTo>
                    <a:pt x="242" y="8"/>
                  </a:lnTo>
                  <a:lnTo>
                    <a:pt x="224" y="4"/>
                  </a:lnTo>
                  <a:lnTo>
                    <a:pt x="204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76" name="Freeform 143"/>
            <p:cNvSpPr>
              <a:spLocks/>
            </p:cNvSpPr>
            <p:nvPr/>
          </p:nvSpPr>
          <p:spPr bwMode="auto">
            <a:xfrm>
              <a:off x="5056" y="2207"/>
              <a:ext cx="12" cy="10"/>
            </a:xfrm>
            <a:custGeom>
              <a:avLst/>
              <a:gdLst>
                <a:gd name="T0" fmla="*/ 0 w 12"/>
                <a:gd name="T1" fmla="*/ 6 h 10"/>
                <a:gd name="T2" fmla="*/ 0 w 12"/>
                <a:gd name="T3" fmla="*/ 6 h 10"/>
                <a:gd name="T4" fmla="*/ 2 w 12"/>
                <a:gd name="T5" fmla="*/ 10 h 10"/>
                <a:gd name="T6" fmla="*/ 6 w 12"/>
                <a:gd name="T7" fmla="*/ 10 h 10"/>
                <a:gd name="T8" fmla="*/ 6 w 12"/>
                <a:gd name="T9" fmla="*/ 10 h 10"/>
                <a:gd name="T10" fmla="*/ 10 w 12"/>
                <a:gd name="T11" fmla="*/ 10 h 10"/>
                <a:gd name="T12" fmla="*/ 12 w 12"/>
                <a:gd name="T13" fmla="*/ 6 h 10"/>
                <a:gd name="T14" fmla="*/ 12 w 12"/>
                <a:gd name="T15" fmla="*/ 6 h 10"/>
                <a:gd name="T16" fmla="*/ 10 w 12"/>
                <a:gd name="T17" fmla="*/ 2 h 10"/>
                <a:gd name="T18" fmla="*/ 6 w 12"/>
                <a:gd name="T19" fmla="*/ 0 h 10"/>
                <a:gd name="T20" fmla="*/ 6 w 12"/>
                <a:gd name="T21" fmla="*/ 0 h 10"/>
                <a:gd name="T22" fmla="*/ 2 w 12"/>
                <a:gd name="T23" fmla="*/ 2 h 10"/>
                <a:gd name="T24" fmla="*/ 0 w 12"/>
                <a:gd name="T25" fmla="*/ 6 h 10"/>
                <a:gd name="T26" fmla="*/ 0 w 12"/>
                <a:gd name="T27" fmla="*/ 6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10"/>
                <a:gd name="T44" fmla="*/ 12 w 12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10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77" name="Freeform 144"/>
            <p:cNvSpPr>
              <a:spLocks/>
            </p:cNvSpPr>
            <p:nvPr/>
          </p:nvSpPr>
          <p:spPr bwMode="auto">
            <a:xfrm>
              <a:off x="5060" y="2209"/>
              <a:ext cx="10" cy="14"/>
            </a:xfrm>
            <a:custGeom>
              <a:avLst/>
              <a:gdLst>
                <a:gd name="T0" fmla="*/ 2 w 10"/>
                <a:gd name="T1" fmla="*/ 8 h 14"/>
                <a:gd name="T2" fmla="*/ 2 w 10"/>
                <a:gd name="T3" fmla="*/ 8 h 14"/>
                <a:gd name="T4" fmla="*/ 6 w 10"/>
                <a:gd name="T5" fmla="*/ 10 h 14"/>
                <a:gd name="T6" fmla="*/ 8 w 10"/>
                <a:gd name="T7" fmla="*/ 10 h 14"/>
                <a:gd name="T8" fmla="*/ 10 w 10"/>
                <a:gd name="T9" fmla="*/ 14 h 14"/>
                <a:gd name="T10" fmla="*/ 10 w 10"/>
                <a:gd name="T11" fmla="*/ 14 h 14"/>
                <a:gd name="T12" fmla="*/ 10 w 10"/>
                <a:gd name="T13" fmla="*/ 8 h 14"/>
                <a:gd name="T14" fmla="*/ 10 w 10"/>
                <a:gd name="T15" fmla="*/ 4 h 14"/>
                <a:gd name="T16" fmla="*/ 6 w 10"/>
                <a:gd name="T17" fmla="*/ 2 h 14"/>
                <a:gd name="T18" fmla="*/ 4 w 10"/>
                <a:gd name="T19" fmla="*/ 0 h 14"/>
                <a:gd name="T20" fmla="*/ 4 w 10"/>
                <a:gd name="T21" fmla="*/ 0 h 14"/>
                <a:gd name="T22" fmla="*/ 0 w 10"/>
                <a:gd name="T23" fmla="*/ 0 h 14"/>
                <a:gd name="T24" fmla="*/ 0 w 10"/>
                <a:gd name="T25" fmla="*/ 4 h 14"/>
                <a:gd name="T26" fmla="*/ 2 w 10"/>
                <a:gd name="T27" fmla="*/ 8 h 14"/>
                <a:gd name="T28" fmla="*/ 2 w 10"/>
                <a:gd name="T29" fmla="*/ 8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4"/>
                <a:gd name="T47" fmla="*/ 10 w 10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4">
                  <a:moveTo>
                    <a:pt x="2" y="8"/>
                  </a:moveTo>
                  <a:lnTo>
                    <a:pt x="2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78" name="Freeform 145"/>
            <p:cNvSpPr>
              <a:spLocks/>
            </p:cNvSpPr>
            <p:nvPr/>
          </p:nvSpPr>
          <p:spPr bwMode="auto">
            <a:xfrm>
              <a:off x="5278" y="2987"/>
              <a:ext cx="36" cy="50"/>
            </a:xfrm>
            <a:custGeom>
              <a:avLst/>
              <a:gdLst>
                <a:gd name="T0" fmla="*/ 16 w 36"/>
                <a:gd name="T1" fmla="*/ 0 h 50"/>
                <a:gd name="T2" fmla="*/ 16 w 36"/>
                <a:gd name="T3" fmla="*/ 0 h 50"/>
                <a:gd name="T4" fmla="*/ 14 w 36"/>
                <a:gd name="T5" fmla="*/ 6 h 50"/>
                <a:gd name="T6" fmla="*/ 8 w 36"/>
                <a:gd name="T7" fmla="*/ 18 h 50"/>
                <a:gd name="T8" fmla="*/ 6 w 36"/>
                <a:gd name="T9" fmla="*/ 26 h 50"/>
                <a:gd name="T10" fmla="*/ 6 w 36"/>
                <a:gd name="T11" fmla="*/ 32 h 50"/>
                <a:gd name="T12" fmla="*/ 10 w 36"/>
                <a:gd name="T13" fmla="*/ 38 h 50"/>
                <a:gd name="T14" fmla="*/ 16 w 36"/>
                <a:gd name="T15" fmla="*/ 42 h 50"/>
                <a:gd name="T16" fmla="*/ 16 w 36"/>
                <a:gd name="T17" fmla="*/ 42 h 50"/>
                <a:gd name="T18" fmla="*/ 24 w 36"/>
                <a:gd name="T19" fmla="*/ 42 h 50"/>
                <a:gd name="T20" fmla="*/ 28 w 36"/>
                <a:gd name="T21" fmla="*/ 38 h 50"/>
                <a:gd name="T22" fmla="*/ 32 w 36"/>
                <a:gd name="T23" fmla="*/ 32 h 50"/>
                <a:gd name="T24" fmla="*/ 32 w 36"/>
                <a:gd name="T25" fmla="*/ 24 h 50"/>
                <a:gd name="T26" fmla="*/ 32 w 36"/>
                <a:gd name="T27" fmla="*/ 8 h 50"/>
                <a:gd name="T28" fmla="*/ 30 w 36"/>
                <a:gd name="T29" fmla="*/ 0 h 50"/>
                <a:gd name="T30" fmla="*/ 30 w 36"/>
                <a:gd name="T31" fmla="*/ 0 h 50"/>
                <a:gd name="T32" fmla="*/ 34 w 36"/>
                <a:gd name="T33" fmla="*/ 8 h 50"/>
                <a:gd name="T34" fmla="*/ 36 w 36"/>
                <a:gd name="T35" fmla="*/ 24 h 50"/>
                <a:gd name="T36" fmla="*/ 36 w 36"/>
                <a:gd name="T37" fmla="*/ 34 h 50"/>
                <a:gd name="T38" fmla="*/ 34 w 36"/>
                <a:gd name="T39" fmla="*/ 42 h 50"/>
                <a:gd name="T40" fmla="*/ 28 w 36"/>
                <a:gd name="T41" fmla="*/ 48 h 50"/>
                <a:gd name="T42" fmla="*/ 24 w 36"/>
                <a:gd name="T43" fmla="*/ 50 h 50"/>
                <a:gd name="T44" fmla="*/ 18 w 36"/>
                <a:gd name="T45" fmla="*/ 50 h 50"/>
                <a:gd name="T46" fmla="*/ 18 w 36"/>
                <a:gd name="T47" fmla="*/ 50 h 50"/>
                <a:gd name="T48" fmla="*/ 10 w 36"/>
                <a:gd name="T49" fmla="*/ 50 h 50"/>
                <a:gd name="T50" fmla="*/ 4 w 36"/>
                <a:gd name="T51" fmla="*/ 46 h 50"/>
                <a:gd name="T52" fmla="*/ 0 w 36"/>
                <a:gd name="T53" fmla="*/ 38 h 50"/>
                <a:gd name="T54" fmla="*/ 0 w 36"/>
                <a:gd name="T55" fmla="*/ 30 h 50"/>
                <a:gd name="T56" fmla="*/ 2 w 36"/>
                <a:gd name="T57" fmla="*/ 22 h 50"/>
                <a:gd name="T58" fmla="*/ 6 w 36"/>
                <a:gd name="T59" fmla="*/ 14 h 50"/>
                <a:gd name="T60" fmla="*/ 12 w 36"/>
                <a:gd name="T61" fmla="*/ 6 h 50"/>
                <a:gd name="T62" fmla="*/ 16 w 36"/>
                <a:gd name="T63" fmla="*/ 0 h 50"/>
                <a:gd name="T64" fmla="*/ 16 w 36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50"/>
                <a:gd name="T101" fmla="*/ 36 w 36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50">
                  <a:moveTo>
                    <a:pt x="16" y="0"/>
                  </a:moveTo>
                  <a:lnTo>
                    <a:pt x="16" y="0"/>
                  </a:lnTo>
                  <a:lnTo>
                    <a:pt x="14" y="6"/>
                  </a:lnTo>
                  <a:lnTo>
                    <a:pt x="8" y="18"/>
                  </a:lnTo>
                  <a:lnTo>
                    <a:pt x="6" y="26"/>
                  </a:lnTo>
                  <a:lnTo>
                    <a:pt x="6" y="32"/>
                  </a:lnTo>
                  <a:lnTo>
                    <a:pt x="10" y="38"/>
                  </a:lnTo>
                  <a:lnTo>
                    <a:pt x="16" y="42"/>
                  </a:lnTo>
                  <a:lnTo>
                    <a:pt x="24" y="42"/>
                  </a:lnTo>
                  <a:lnTo>
                    <a:pt x="28" y="38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8"/>
                  </a:lnTo>
                  <a:lnTo>
                    <a:pt x="30" y="0"/>
                  </a:lnTo>
                  <a:lnTo>
                    <a:pt x="34" y="8"/>
                  </a:lnTo>
                  <a:lnTo>
                    <a:pt x="36" y="24"/>
                  </a:lnTo>
                  <a:lnTo>
                    <a:pt x="36" y="34"/>
                  </a:lnTo>
                  <a:lnTo>
                    <a:pt x="34" y="42"/>
                  </a:lnTo>
                  <a:lnTo>
                    <a:pt x="28" y="48"/>
                  </a:lnTo>
                  <a:lnTo>
                    <a:pt x="24" y="50"/>
                  </a:lnTo>
                  <a:lnTo>
                    <a:pt x="18" y="50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2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79" name="Freeform 146"/>
            <p:cNvSpPr>
              <a:spLocks/>
            </p:cNvSpPr>
            <p:nvPr/>
          </p:nvSpPr>
          <p:spPr bwMode="auto">
            <a:xfrm>
              <a:off x="5204" y="2901"/>
              <a:ext cx="34" cy="18"/>
            </a:xfrm>
            <a:custGeom>
              <a:avLst/>
              <a:gdLst>
                <a:gd name="T0" fmla="*/ 32 w 34"/>
                <a:gd name="T1" fmla="*/ 0 h 18"/>
                <a:gd name="T2" fmla="*/ 34 w 34"/>
                <a:gd name="T3" fmla="*/ 12 h 18"/>
                <a:gd name="T4" fmla="*/ 34 w 34"/>
                <a:gd name="T5" fmla="*/ 12 h 18"/>
                <a:gd name="T6" fmla="*/ 22 w 34"/>
                <a:gd name="T7" fmla="*/ 12 h 18"/>
                <a:gd name="T8" fmla="*/ 12 w 34"/>
                <a:gd name="T9" fmla="*/ 14 h 18"/>
                <a:gd name="T10" fmla="*/ 0 w 34"/>
                <a:gd name="T11" fmla="*/ 18 h 18"/>
                <a:gd name="T12" fmla="*/ 0 w 34"/>
                <a:gd name="T13" fmla="*/ 18 h 18"/>
                <a:gd name="T14" fmla="*/ 10 w 34"/>
                <a:gd name="T15" fmla="*/ 10 h 18"/>
                <a:gd name="T16" fmla="*/ 20 w 34"/>
                <a:gd name="T17" fmla="*/ 4 h 18"/>
                <a:gd name="T18" fmla="*/ 26 w 34"/>
                <a:gd name="T19" fmla="*/ 2 h 18"/>
                <a:gd name="T20" fmla="*/ 32 w 34"/>
                <a:gd name="T21" fmla="*/ 0 h 18"/>
                <a:gd name="T22" fmla="*/ 32 w 34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18"/>
                <a:gd name="T38" fmla="*/ 34 w 34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18">
                  <a:moveTo>
                    <a:pt x="32" y="0"/>
                  </a:moveTo>
                  <a:lnTo>
                    <a:pt x="34" y="12"/>
                  </a:lnTo>
                  <a:lnTo>
                    <a:pt x="22" y="12"/>
                  </a:lnTo>
                  <a:lnTo>
                    <a:pt x="12" y="14"/>
                  </a:lnTo>
                  <a:lnTo>
                    <a:pt x="0" y="18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66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80" name="Freeform 147"/>
            <p:cNvSpPr>
              <a:spLocks/>
            </p:cNvSpPr>
            <p:nvPr/>
          </p:nvSpPr>
          <p:spPr bwMode="auto">
            <a:xfrm>
              <a:off x="5258" y="2047"/>
              <a:ext cx="64" cy="62"/>
            </a:xfrm>
            <a:custGeom>
              <a:avLst/>
              <a:gdLst>
                <a:gd name="T0" fmla="*/ 64 w 64"/>
                <a:gd name="T1" fmla="*/ 32 h 62"/>
                <a:gd name="T2" fmla="*/ 64 w 64"/>
                <a:gd name="T3" fmla="*/ 32 h 62"/>
                <a:gd name="T4" fmla="*/ 62 w 64"/>
                <a:gd name="T5" fmla="*/ 38 h 62"/>
                <a:gd name="T6" fmla="*/ 60 w 64"/>
                <a:gd name="T7" fmla="*/ 44 h 62"/>
                <a:gd name="T8" fmla="*/ 54 w 64"/>
                <a:gd name="T9" fmla="*/ 54 h 62"/>
                <a:gd name="T10" fmla="*/ 44 w 64"/>
                <a:gd name="T11" fmla="*/ 60 h 62"/>
                <a:gd name="T12" fmla="*/ 38 w 64"/>
                <a:gd name="T13" fmla="*/ 62 h 62"/>
                <a:gd name="T14" fmla="*/ 32 w 64"/>
                <a:gd name="T15" fmla="*/ 62 h 62"/>
                <a:gd name="T16" fmla="*/ 32 w 64"/>
                <a:gd name="T17" fmla="*/ 62 h 62"/>
                <a:gd name="T18" fmla="*/ 26 w 64"/>
                <a:gd name="T19" fmla="*/ 62 h 62"/>
                <a:gd name="T20" fmla="*/ 20 w 64"/>
                <a:gd name="T21" fmla="*/ 60 h 62"/>
                <a:gd name="T22" fmla="*/ 10 w 64"/>
                <a:gd name="T23" fmla="*/ 54 h 62"/>
                <a:gd name="T24" fmla="*/ 4 w 64"/>
                <a:gd name="T25" fmla="*/ 44 h 62"/>
                <a:gd name="T26" fmla="*/ 2 w 64"/>
                <a:gd name="T27" fmla="*/ 38 h 62"/>
                <a:gd name="T28" fmla="*/ 0 w 64"/>
                <a:gd name="T29" fmla="*/ 32 h 62"/>
                <a:gd name="T30" fmla="*/ 0 w 64"/>
                <a:gd name="T31" fmla="*/ 32 h 62"/>
                <a:gd name="T32" fmla="*/ 2 w 64"/>
                <a:gd name="T33" fmla="*/ 24 h 62"/>
                <a:gd name="T34" fmla="*/ 4 w 64"/>
                <a:gd name="T35" fmla="*/ 18 h 62"/>
                <a:gd name="T36" fmla="*/ 10 w 64"/>
                <a:gd name="T37" fmla="*/ 8 h 62"/>
                <a:gd name="T38" fmla="*/ 20 w 64"/>
                <a:gd name="T39" fmla="*/ 2 h 62"/>
                <a:gd name="T40" fmla="*/ 26 w 64"/>
                <a:gd name="T41" fmla="*/ 0 h 62"/>
                <a:gd name="T42" fmla="*/ 32 w 64"/>
                <a:gd name="T43" fmla="*/ 0 h 62"/>
                <a:gd name="T44" fmla="*/ 32 w 64"/>
                <a:gd name="T45" fmla="*/ 0 h 62"/>
                <a:gd name="T46" fmla="*/ 38 w 64"/>
                <a:gd name="T47" fmla="*/ 0 h 62"/>
                <a:gd name="T48" fmla="*/ 44 w 64"/>
                <a:gd name="T49" fmla="*/ 2 h 62"/>
                <a:gd name="T50" fmla="*/ 54 w 64"/>
                <a:gd name="T51" fmla="*/ 8 h 62"/>
                <a:gd name="T52" fmla="*/ 60 w 64"/>
                <a:gd name="T53" fmla="*/ 18 h 62"/>
                <a:gd name="T54" fmla="*/ 62 w 64"/>
                <a:gd name="T55" fmla="*/ 24 h 62"/>
                <a:gd name="T56" fmla="*/ 64 w 64"/>
                <a:gd name="T57" fmla="*/ 32 h 62"/>
                <a:gd name="T58" fmla="*/ 64 w 64"/>
                <a:gd name="T59" fmla="*/ 32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4"/>
                <a:gd name="T91" fmla="*/ 0 h 62"/>
                <a:gd name="T92" fmla="*/ 64 w 64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4" h="62">
                  <a:moveTo>
                    <a:pt x="64" y="32"/>
                  </a:moveTo>
                  <a:lnTo>
                    <a:pt x="64" y="32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4" y="54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2" y="62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4" y="8"/>
                  </a:lnTo>
                  <a:lnTo>
                    <a:pt x="60" y="18"/>
                  </a:lnTo>
                  <a:lnTo>
                    <a:pt x="62" y="24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81" name="Freeform 148"/>
            <p:cNvSpPr>
              <a:spLocks/>
            </p:cNvSpPr>
            <p:nvPr/>
          </p:nvSpPr>
          <p:spPr bwMode="auto">
            <a:xfrm>
              <a:off x="5208" y="2009"/>
              <a:ext cx="72" cy="72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0 w 72"/>
                <a:gd name="T5" fmla="*/ 44 h 72"/>
                <a:gd name="T6" fmla="*/ 68 w 72"/>
                <a:gd name="T7" fmla="*/ 50 h 72"/>
                <a:gd name="T8" fmla="*/ 66 w 72"/>
                <a:gd name="T9" fmla="*/ 56 h 72"/>
                <a:gd name="T10" fmla="*/ 60 w 72"/>
                <a:gd name="T11" fmla="*/ 62 h 72"/>
                <a:gd name="T12" fmla="*/ 56 w 72"/>
                <a:gd name="T13" fmla="*/ 66 h 72"/>
                <a:gd name="T14" fmla="*/ 50 w 72"/>
                <a:gd name="T15" fmla="*/ 70 h 72"/>
                <a:gd name="T16" fmla="*/ 42 w 72"/>
                <a:gd name="T17" fmla="*/ 72 h 72"/>
                <a:gd name="T18" fmla="*/ 36 w 72"/>
                <a:gd name="T19" fmla="*/ 72 h 72"/>
                <a:gd name="T20" fmla="*/ 36 w 72"/>
                <a:gd name="T21" fmla="*/ 72 h 72"/>
                <a:gd name="T22" fmla="*/ 28 w 72"/>
                <a:gd name="T23" fmla="*/ 72 h 72"/>
                <a:gd name="T24" fmla="*/ 22 w 72"/>
                <a:gd name="T25" fmla="*/ 70 h 72"/>
                <a:gd name="T26" fmla="*/ 16 w 72"/>
                <a:gd name="T27" fmla="*/ 66 h 72"/>
                <a:gd name="T28" fmla="*/ 10 w 72"/>
                <a:gd name="T29" fmla="*/ 62 h 72"/>
                <a:gd name="T30" fmla="*/ 6 w 72"/>
                <a:gd name="T31" fmla="*/ 56 h 72"/>
                <a:gd name="T32" fmla="*/ 2 w 72"/>
                <a:gd name="T33" fmla="*/ 50 h 72"/>
                <a:gd name="T34" fmla="*/ 0 w 72"/>
                <a:gd name="T35" fmla="*/ 44 h 72"/>
                <a:gd name="T36" fmla="*/ 0 w 72"/>
                <a:gd name="T37" fmla="*/ 36 h 72"/>
                <a:gd name="T38" fmla="*/ 0 w 72"/>
                <a:gd name="T39" fmla="*/ 36 h 72"/>
                <a:gd name="T40" fmla="*/ 0 w 72"/>
                <a:gd name="T41" fmla="*/ 28 h 72"/>
                <a:gd name="T42" fmla="*/ 2 w 72"/>
                <a:gd name="T43" fmla="*/ 22 h 72"/>
                <a:gd name="T44" fmla="*/ 6 w 72"/>
                <a:gd name="T45" fmla="*/ 16 h 72"/>
                <a:gd name="T46" fmla="*/ 10 w 72"/>
                <a:gd name="T47" fmla="*/ 10 h 72"/>
                <a:gd name="T48" fmla="*/ 16 w 72"/>
                <a:gd name="T49" fmla="*/ 6 h 72"/>
                <a:gd name="T50" fmla="*/ 22 w 72"/>
                <a:gd name="T51" fmla="*/ 2 h 72"/>
                <a:gd name="T52" fmla="*/ 28 w 72"/>
                <a:gd name="T53" fmla="*/ 0 h 72"/>
                <a:gd name="T54" fmla="*/ 36 w 72"/>
                <a:gd name="T55" fmla="*/ 0 h 72"/>
                <a:gd name="T56" fmla="*/ 36 w 72"/>
                <a:gd name="T57" fmla="*/ 0 h 72"/>
                <a:gd name="T58" fmla="*/ 42 w 72"/>
                <a:gd name="T59" fmla="*/ 0 h 72"/>
                <a:gd name="T60" fmla="*/ 50 w 72"/>
                <a:gd name="T61" fmla="*/ 2 h 72"/>
                <a:gd name="T62" fmla="*/ 56 w 72"/>
                <a:gd name="T63" fmla="*/ 6 h 72"/>
                <a:gd name="T64" fmla="*/ 60 w 72"/>
                <a:gd name="T65" fmla="*/ 10 h 72"/>
                <a:gd name="T66" fmla="*/ 66 w 72"/>
                <a:gd name="T67" fmla="*/ 16 h 72"/>
                <a:gd name="T68" fmla="*/ 68 w 72"/>
                <a:gd name="T69" fmla="*/ 22 h 72"/>
                <a:gd name="T70" fmla="*/ 70 w 72"/>
                <a:gd name="T71" fmla="*/ 28 h 72"/>
                <a:gd name="T72" fmla="*/ 72 w 72"/>
                <a:gd name="T73" fmla="*/ 36 h 72"/>
                <a:gd name="T74" fmla="*/ 72 w 72"/>
                <a:gd name="T75" fmla="*/ 36 h 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2"/>
                <a:gd name="T115" fmla="*/ 0 h 72"/>
                <a:gd name="T116" fmla="*/ 72 w 72"/>
                <a:gd name="T117" fmla="*/ 72 h 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0" y="44"/>
                  </a:lnTo>
                  <a:lnTo>
                    <a:pt x="68" y="50"/>
                  </a:lnTo>
                  <a:lnTo>
                    <a:pt x="66" y="56"/>
                  </a:lnTo>
                  <a:lnTo>
                    <a:pt x="60" y="62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8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0" y="10"/>
                  </a:lnTo>
                  <a:lnTo>
                    <a:pt x="66" y="16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82" name="Freeform 149"/>
            <p:cNvSpPr>
              <a:spLocks/>
            </p:cNvSpPr>
            <p:nvPr/>
          </p:nvSpPr>
          <p:spPr bwMode="auto">
            <a:xfrm>
              <a:off x="5174" y="1997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48 w 48"/>
                <a:gd name="T3" fmla="*/ 24 h 48"/>
                <a:gd name="T4" fmla="*/ 46 w 48"/>
                <a:gd name="T5" fmla="*/ 34 h 48"/>
                <a:gd name="T6" fmla="*/ 42 w 48"/>
                <a:gd name="T7" fmla="*/ 42 h 48"/>
                <a:gd name="T8" fmla="*/ 34 w 48"/>
                <a:gd name="T9" fmla="*/ 46 h 48"/>
                <a:gd name="T10" fmla="*/ 24 w 48"/>
                <a:gd name="T11" fmla="*/ 48 h 48"/>
                <a:gd name="T12" fmla="*/ 24 w 48"/>
                <a:gd name="T13" fmla="*/ 48 h 48"/>
                <a:gd name="T14" fmla="*/ 16 w 48"/>
                <a:gd name="T15" fmla="*/ 46 h 48"/>
                <a:gd name="T16" fmla="*/ 8 w 48"/>
                <a:gd name="T17" fmla="*/ 42 h 48"/>
                <a:gd name="T18" fmla="*/ 2 w 48"/>
                <a:gd name="T19" fmla="*/ 34 h 48"/>
                <a:gd name="T20" fmla="*/ 0 w 48"/>
                <a:gd name="T21" fmla="*/ 24 h 48"/>
                <a:gd name="T22" fmla="*/ 0 w 48"/>
                <a:gd name="T23" fmla="*/ 24 h 48"/>
                <a:gd name="T24" fmla="*/ 2 w 48"/>
                <a:gd name="T25" fmla="*/ 14 h 48"/>
                <a:gd name="T26" fmla="*/ 8 w 48"/>
                <a:gd name="T27" fmla="*/ 6 h 48"/>
                <a:gd name="T28" fmla="*/ 16 w 48"/>
                <a:gd name="T29" fmla="*/ 2 h 48"/>
                <a:gd name="T30" fmla="*/ 24 w 48"/>
                <a:gd name="T31" fmla="*/ 0 h 48"/>
                <a:gd name="T32" fmla="*/ 24 w 48"/>
                <a:gd name="T33" fmla="*/ 0 h 48"/>
                <a:gd name="T34" fmla="*/ 34 w 48"/>
                <a:gd name="T35" fmla="*/ 2 h 48"/>
                <a:gd name="T36" fmla="*/ 42 w 48"/>
                <a:gd name="T37" fmla="*/ 6 h 48"/>
                <a:gd name="T38" fmla="*/ 46 w 48"/>
                <a:gd name="T39" fmla="*/ 14 h 48"/>
                <a:gd name="T40" fmla="*/ 48 w 48"/>
                <a:gd name="T41" fmla="*/ 24 h 48"/>
                <a:gd name="T42" fmla="*/ 48 w 48"/>
                <a:gd name="T43" fmla="*/ 24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8"/>
                <a:gd name="T68" fmla="*/ 48 w 48"/>
                <a:gd name="T69" fmla="*/ 48 h 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8">
                  <a:moveTo>
                    <a:pt x="48" y="24"/>
                  </a:moveTo>
                  <a:lnTo>
                    <a:pt x="48" y="24"/>
                  </a:lnTo>
                  <a:lnTo>
                    <a:pt x="46" y="34"/>
                  </a:lnTo>
                  <a:lnTo>
                    <a:pt x="42" y="42"/>
                  </a:lnTo>
                  <a:lnTo>
                    <a:pt x="34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8" y="42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6" y="1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83" name="Freeform 150"/>
            <p:cNvSpPr>
              <a:spLocks/>
            </p:cNvSpPr>
            <p:nvPr/>
          </p:nvSpPr>
          <p:spPr bwMode="auto">
            <a:xfrm>
              <a:off x="5110" y="1983"/>
              <a:ext cx="76" cy="64"/>
            </a:xfrm>
            <a:custGeom>
              <a:avLst/>
              <a:gdLst>
                <a:gd name="T0" fmla="*/ 76 w 76"/>
                <a:gd name="T1" fmla="*/ 32 h 64"/>
                <a:gd name="T2" fmla="*/ 76 w 76"/>
                <a:gd name="T3" fmla="*/ 32 h 64"/>
                <a:gd name="T4" fmla="*/ 76 w 76"/>
                <a:gd name="T5" fmla="*/ 38 h 64"/>
                <a:gd name="T6" fmla="*/ 74 w 76"/>
                <a:gd name="T7" fmla="*/ 44 h 64"/>
                <a:gd name="T8" fmla="*/ 70 w 76"/>
                <a:gd name="T9" fmla="*/ 50 h 64"/>
                <a:gd name="T10" fmla="*/ 66 w 76"/>
                <a:gd name="T11" fmla="*/ 56 h 64"/>
                <a:gd name="T12" fmla="*/ 60 w 76"/>
                <a:gd name="T13" fmla="*/ 60 h 64"/>
                <a:gd name="T14" fmla="*/ 54 w 76"/>
                <a:gd name="T15" fmla="*/ 62 h 64"/>
                <a:gd name="T16" fmla="*/ 46 w 76"/>
                <a:gd name="T17" fmla="*/ 64 h 64"/>
                <a:gd name="T18" fmla="*/ 38 w 76"/>
                <a:gd name="T19" fmla="*/ 64 h 64"/>
                <a:gd name="T20" fmla="*/ 38 w 76"/>
                <a:gd name="T21" fmla="*/ 64 h 64"/>
                <a:gd name="T22" fmla="*/ 30 w 76"/>
                <a:gd name="T23" fmla="*/ 64 h 64"/>
                <a:gd name="T24" fmla="*/ 24 w 76"/>
                <a:gd name="T25" fmla="*/ 62 h 64"/>
                <a:gd name="T26" fmla="*/ 18 w 76"/>
                <a:gd name="T27" fmla="*/ 60 h 64"/>
                <a:gd name="T28" fmla="*/ 12 w 76"/>
                <a:gd name="T29" fmla="*/ 56 h 64"/>
                <a:gd name="T30" fmla="*/ 8 w 76"/>
                <a:gd name="T31" fmla="*/ 50 h 64"/>
                <a:gd name="T32" fmla="*/ 4 w 76"/>
                <a:gd name="T33" fmla="*/ 44 h 64"/>
                <a:gd name="T34" fmla="*/ 2 w 76"/>
                <a:gd name="T35" fmla="*/ 38 h 64"/>
                <a:gd name="T36" fmla="*/ 0 w 76"/>
                <a:gd name="T37" fmla="*/ 32 h 64"/>
                <a:gd name="T38" fmla="*/ 0 w 76"/>
                <a:gd name="T39" fmla="*/ 32 h 64"/>
                <a:gd name="T40" fmla="*/ 2 w 76"/>
                <a:gd name="T41" fmla="*/ 26 h 64"/>
                <a:gd name="T42" fmla="*/ 4 w 76"/>
                <a:gd name="T43" fmla="*/ 20 h 64"/>
                <a:gd name="T44" fmla="*/ 8 w 76"/>
                <a:gd name="T45" fmla="*/ 14 h 64"/>
                <a:gd name="T46" fmla="*/ 12 w 76"/>
                <a:gd name="T47" fmla="*/ 10 h 64"/>
                <a:gd name="T48" fmla="*/ 18 w 76"/>
                <a:gd name="T49" fmla="*/ 6 h 64"/>
                <a:gd name="T50" fmla="*/ 24 w 76"/>
                <a:gd name="T51" fmla="*/ 2 h 64"/>
                <a:gd name="T52" fmla="*/ 30 w 76"/>
                <a:gd name="T53" fmla="*/ 0 h 64"/>
                <a:gd name="T54" fmla="*/ 38 w 76"/>
                <a:gd name="T55" fmla="*/ 0 h 64"/>
                <a:gd name="T56" fmla="*/ 38 w 76"/>
                <a:gd name="T57" fmla="*/ 0 h 64"/>
                <a:gd name="T58" fmla="*/ 46 w 76"/>
                <a:gd name="T59" fmla="*/ 0 h 64"/>
                <a:gd name="T60" fmla="*/ 54 w 76"/>
                <a:gd name="T61" fmla="*/ 2 h 64"/>
                <a:gd name="T62" fmla="*/ 60 w 76"/>
                <a:gd name="T63" fmla="*/ 6 h 64"/>
                <a:gd name="T64" fmla="*/ 66 w 76"/>
                <a:gd name="T65" fmla="*/ 10 h 64"/>
                <a:gd name="T66" fmla="*/ 70 w 76"/>
                <a:gd name="T67" fmla="*/ 14 h 64"/>
                <a:gd name="T68" fmla="*/ 74 w 76"/>
                <a:gd name="T69" fmla="*/ 20 h 64"/>
                <a:gd name="T70" fmla="*/ 76 w 76"/>
                <a:gd name="T71" fmla="*/ 26 h 64"/>
                <a:gd name="T72" fmla="*/ 76 w 76"/>
                <a:gd name="T73" fmla="*/ 32 h 64"/>
                <a:gd name="T74" fmla="*/ 76 w 76"/>
                <a:gd name="T75" fmla="*/ 32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64"/>
                <a:gd name="T116" fmla="*/ 76 w 7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64">
                  <a:moveTo>
                    <a:pt x="76" y="32"/>
                  </a:moveTo>
                  <a:lnTo>
                    <a:pt x="76" y="32"/>
                  </a:lnTo>
                  <a:lnTo>
                    <a:pt x="76" y="38"/>
                  </a:lnTo>
                  <a:lnTo>
                    <a:pt x="74" y="44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0" y="60"/>
                  </a:lnTo>
                  <a:lnTo>
                    <a:pt x="54" y="62"/>
                  </a:lnTo>
                  <a:lnTo>
                    <a:pt x="46" y="64"/>
                  </a:lnTo>
                  <a:lnTo>
                    <a:pt x="38" y="64"/>
                  </a:lnTo>
                  <a:lnTo>
                    <a:pt x="30" y="64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12" y="56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74" y="20"/>
                  </a:lnTo>
                  <a:lnTo>
                    <a:pt x="76" y="26"/>
                  </a:lnTo>
                  <a:lnTo>
                    <a:pt x="7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84" name="Freeform 151"/>
            <p:cNvSpPr>
              <a:spLocks/>
            </p:cNvSpPr>
            <p:nvPr/>
          </p:nvSpPr>
          <p:spPr bwMode="auto">
            <a:xfrm>
              <a:off x="5038" y="1993"/>
              <a:ext cx="76" cy="64"/>
            </a:xfrm>
            <a:custGeom>
              <a:avLst/>
              <a:gdLst>
                <a:gd name="T0" fmla="*/ 76 w 76"/>
                <a:gd name="T1" fmla="*/ 32 h 64"/>
                <a:gd name="T2" fmla="*/ 76 w 76"/>
                <a:gd name="T3" fmla="*/ 32 h 64"/>
                <a:gd name="T4" fmla="*/ 76 w 76"/>
                <a:gd name="T5" fmla="*/ 38 h 64"/>
                <a:gd name="T6" fmla="*/ 74 w 76"/>
                <a:gd name="T7" fmla="*/ 46 h 64"/>
                <a:gd name="T8" fmla="*/ 70 w 76"/>
                <a:gd name="T9" fmla="*/ 50 h 64"/>
                <a:gd name="T10" fmla="*/ 64 w 76"/>
                <a:gd name="T11" fmla="*/ 56 h 64"/>
                <a:gd name="T12" fmla="*/ 60 w 76"/>
                <a:gd name="T13" fmla="*/ 60 h 64"/>
                <a:gd name="T14" fmla="*/ 52 w 76"/>
                <a:gd name="T15" fmla="*/ 62 h 64"/>
                <a:gd name="T16" fmla="*/ 46 w 76"/>
                <a:gd name="T17" fmla="*/ 64 h 64"/>
                <a:gd name="T18" fmla="*/ 38 w 76"/>
                <a:gd name="T19" fmla="*/ 64 h 64"/>
                <a:gd name="T20" fmla="*/ 38 w 76"/>
                <a:gd name="T21" fmla="*/ 64 h 64"/>
                <a:gd name="T22" fmla="*/ 30 w 76"/>
                <a:gd name="T23" fmla="*/ 64 h 64"/>
                <a:gd name="T24" fmla="*/ 24 w 76"/>
                <a:gd name="T25" fmla="*/ 62 h 64"/>
                <a:gd name="T26" fmla="*/ 18 w 76"/>
                <a:gd name="T27" fmla="*/ 60 h 64"/>
                <a:gd name="T28" fmla="*/ 12 w 76"/>
                <a:gd name="T29" fmla="*/ 56 h 64"/>
                <a:gd name="T30" fmla="*/ 6 w 76"/>
                <a:gd name="T31" fmla="*/ 50 h 64"/>
                <a:gd name="T32" fmla="*/ 4 w 76"/>
                <a:gd name="T33" fmla="*/ 46 h 64"/>
                <a:gd name="T34" fmla="*/ 2 w 76"/>
                <a:gd name="T35" fmla="*/ 38 h 64"/>
                <a:gd name="T36" fmla="*/ 0 w 76"/>
                <a:gd name="T37" fmla="*/ 32 h 64"/>
                <a:gd name="T38" fmla="*/ 0 w 76"/>
                <a:gd name="T39" fmla="*/ 32 h 64"/>
                <a:gd name="T40" fmla="*/ 2 w 76"/>
                <a:gd name="T41" fmla="*/ 26 h 64"/>
                <a:gd name="T42" fmla="*/ 4 w 76"/>
                <a:gd name="T43" fmla="*/ 20 h 64"/>
                <a:gd name="T44" fmla="*/ 6 w 76"/>
                <a:gd name="T45" fmla="*/ 14 h 64"/>
                <a:gd name="T46" fmla="*/ 12 w 76"/>
                <a:gd name="T47" fmla="*/ 10 h 64"/>
                <a:gd name="T48" fmla="*/ 18 w 76"/>
                <a:gd name="T49" fmla="*/ 6 h 64"/>
                <a:gd name="T50" fmla="*/ 24 w 76"/>
                <a:gd name="T51" fmla="*/ 2 h 64"/>
                <a:gd name="T52" fmla="*/ 30 w 76"/>
                <a:gd name="T53" fmla="*/ 0 h 64"/>
                <a:gd name="T54" fmla="*/ 38 w 76"/>
                <a:gd name="T55" fmla="*/ 0 h 64"/>
                <a:gd name="T56" fmla="*/ 38 w 76"/>
                <a:gd name="T57" fmla="*/ 0 h 64"/>
                <a:gd name="T58" fmla="*/ 46 w 76"/>
                <a:gd name="T59" fmla="*/ 0 h 64"/>
                <a:gd name="T60" fmla="*/ 52 w 76"/>
                <a:gd name="T61" fmla="*/ 2 h 64"/>
                <a:gd name="T62" fmla="*/ 60 w 76"/>
                <a:gd name="T63" fmla="*/ 6 h 64"/>
                <a:gd name="T64" fmla="*/ 64 w 76"/>
                <a:gd name="T65" fmla="*/ 10 h 64"/>
                <a:gd name="T66" fmla="*/ 70 w 76"/>
                <a:gd name="T67" fmla="*/ 14 h 64"/>
                <a:gd name="T68" fmla="*/ 74 w 76"/>
                <a:gd name="T69" fmla="*/ 20 h 64"/>
                <a:gd name="T70" fmla="*/ 76 w 76"/>
                <a:gd name="T71" fmla="*/ 26 h 64"/>
                <a:gd name="T72" fmla="*/ 76 w 76"/>
                <a:gd name="T73" fmla="*/ 32 h 64"/>
                <a:gd name="T74" fmla="*/ 76 w 76"/>
                <a:gd name="T75" fmla="*/ 32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64"/>
                <a:gd name="T116" fmla="*/ 76 w 7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64">
                  <a:moveTo>
                    <a:pt x="76" y="32"/>
                  </a:moveTo>
                  <a:lnTo>
                    <a:pt x="76" y="32"/>
                  </a:lnTo>
                  <a:lnTo>
                    <a:pt x="76" y="38"/>
                  </a:lnTo>
                  <a:lnTo>
                    <a:pt x="74" y="46"/>
                  </a:lnTo>
                  <a:lnTo>
                    <a:pt x="70" y="50"/>
                  </a:lnTo>
                  <a:lnTo>
                    <a:pt x="64" y="56"/>
                  </a:lnTo>
                  <a:lnTo>
                    <a:pt x="60" y="60"/>
                  </a:lnTo>
                  <a:lnTo>
                    <a:pt x="52" y="62"/>
                  </a:lnTo>
                  <a:lnTo>
                    <a:pt x="46" y="64"/>
                  </a:lnTo>
                  <a:lnTo>
                    <a:pt x="38" y="64"/>
                  </a:lnTo>
                  <a:lnTo>
                    <a:pt x="30" y="64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12" y="56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70" y="14"/>
                  </a:lnTo>
                  <a:lnTo>
                    <a:pt x="74" y="20"/>
                  </a:lnTo>
                  <a:lnTo>
                    <a:pt x="76" y="26"/>
                  </a:lnTo>
                  <a:lnTo>
                    <a:pt x="7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85" name="Freeform 152"/>
            <p:cNvSpPr>
              <a:spLocks/>
            </p:cNvSpPr>
            <p:nvPr/>
          </p:nvSpPr>
          <p:spPr bwMode="auto">
            <a:xfrm>
              <a:off x="4988" y="2027"/>
              <a:ext cx="76" cy="64"/>
            </a:xfrm>
            <a:custGeom>
              <a:avLst/>
              <a:gdLst>
                <a:gd name="T0" fmla="*/ 76 w 76"/>
                <a:gd name="T1" fmla="*/ 32 h 64"/>
                <a:gd name="T2" fmla="*/ 76 w 76"/>
                <a:gd name="T3" fmla="*/ 32 h 64"/>
                <a:gd name="T4" fmla="*/ 74 w 76"/>
                <a:gd name="T5" fmla="*/ 38 h 64"/>
                <a:gd name="T6" fmla="*/ 72 w 76"/>
                <a:gd name="T7" fmla="*/ 44 h 64"/>
                <a:gd name="T8" fmla="*/ 70 w 76"/>
                <a:gd name="T9" fmla="*/ 50 h 64"/>
                <a:gd name="T10" fmla="*/ 64 w 76"/>
                <a:gd name="T11" fmla="*/ 54 h 64"/>
                <a:gd name="T12" fmla="*/ 60 w 76"/>
                <a:gd name="T13" fmla="*/ 58 h 64"/>
                <a:gd name="T14" fmla="*/ 52 w 76"/>
                <a:gd name="T15" fmla="*/ 62 h 64"/>
                <a:gd name="T16" fmla="*/ 46 w 76"/>
                <a:gd name="T17" fmla="*/ 64 h 64"/>
                <a:gd name="T18" fmla="*/ 38 w 76"/>
                <a:gd name="T19" fmla="*/ 64 h 64"/>
                <a:gd name="T20" fmla="*/ 38 w 76"/>
                <a:gd name="T21" fmla="*/ 64 h 64"/>
                <a:gd name="T22" fmla="*/ 30 w 76"/>
                <a:gd name="T23" fmla="*/ 64 h 64"/>
                <a:gd name="T24" fmla="*/ 24 w 76"/>
                <a:gd name="T25" fmla="*/ 62 h 64"/>
                <a:gd name="T26" fmla="*/ 16 w 76"/>
                <a:gd name="T27" fmla="*/ 58 h 64"/>
                <a:gd name="T28" fmla="*/ 12 w 76"/>
                <a:gd name="T29" fmla="*/ 54 h 64"/>
                <a:gd name="T30" fmla="*/ 6 w 76"/>
                <a:gd name="T31" fmla="*/ 50 h 64"/>
                <a:gd name="T32" fmla="*/ 4 w 76"/>
                <a:gd name="T33" fmla="*/ 44 h 64"/>
                <a:gd name="T34" fmla="*/ 0 w 76"/>
                <a:gd name="T35" fmla="*/ 38 h 64"/>
                <a:gd name="T36" fmla="*/ 0 w 76"/>
                <a:gd name="T37" fmla="*/ 32 h 64"/>
                <a:gd name="T38" fmla="*/ 0 w 76"/>
                <a:gd name="T39" fmla="*/ 32 h 64"/>
                <a:gd name="T40" fmla="*/ 0 w 76"/>
                <a:gd name="T41" fmla="*/ 26 h 64"/>
                <a:gd name="T42" fmla="*/ 4 w 76"/>
                <a:gd name="T43" fmla="*/ 20 h 64"/>
                <a:gd name="T44" fmla="*/ 6 w 76"/>
                <a:gd name="T45" fmla="*/ 14 h 64"/>
                <a:gd name="T46" fmla="*/ 12 w 76"/>
                <a:gd name="T47" fmla="*/ 8 h 64"/>
                <a:gd name="T48" fmla="*/ 16 w 76"/>
                <a:gd name="T49" fmla="*/ 4 h 64"/>
                <a:gd name="T50" fmla="*/ 24 w 76"/>
                <a:gd name="T51" fmla="*/ 2 h 64"/>
                <a:gd name="T52" fmla="*/ 30 w 76"/>
                <a:gd name="T53" fmla="*/ 0 h 64"/>
                <a:gd name="T54" fmla="*/ 38 w 76"/>
                <a:gd name="T55" fmla="*/ 0 h 64"/>
                <a:gd name="T56" fmla="*/ 38 w 76"/>
                <a:gd name="T57" fmla="*/ 0 h 64"/>
                <a:gd name="T58" fmla="*/ 46 w 76"/>
                <a:gd name="T59" fmla="*/ 0 h 64"/>
                <a:gd name="T60" fmla="*/ 52 w 76"/>
                <a:gd name="T61" fmla="*/ 2 h 64"/>
                <a:gd name="T62" fmla="*/ 60 w 76"/>
                <a:gd name="T63" fmla="*/ 4 h 64"/>
                <a:gd name="T64" fmla="*/ 64 w 76"/>
                <a:gd name="T65" fmla="*/ 8 h 64"/>
                <a:gd name="T66" fmla="*/ 70 w 76"/>
                <a:gd name="T67" fmla="*/ 14 h 64"/>
                <a:gd name="T68" fmla="*/ 72 w 76"/>
                <a:gd name="T69" fmla="*/ 20 h 64"/>
                <a:gd name="T70" fmla="*/ 74 w 76"/>
                <a:gd name="T71" fmla="*/ 26 h 64"/>
                <a:gd name="T72" fmla="*/ 76 w 76"/>
                <a:gd name="T73" fmla="*/ 32 h 64"/>
                <a:gd name="T74" fmla="*/ 76 w 76"/>
                <a:gd name="T75" fmla="*/ 32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64"/>
                <a:gd name="T116" fmla="*/ 76 w 7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64">
                  <a:moveTo>
                    <a:pt x="76" y="32"/>
                  </a:moveTo>
                  <a:lnTo>
                    <a:pt x="76" y="32"/>
                  </a:lnTo>
                  <a:lnTo>
                    <a:pt x="74" y="38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4" y="54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46" y="64"/>
                  </a:lnTo>
                  <a:lnTo>
                    <a:pt x="38" y="64"/>
                  </a:lnTo>
                  <a:lnTo>
                    <a:pt x="30" y="64"/>
                  </a:lnTo>
                  <a:lnTo>
                    <a:pt x="24" y="62"/>
                  </a:lnTo>
                  <a:lnTo>
                    <a:pt x="16" y="58"/>
                  </a:lnTo>
                  <a:lnTo>
                    <a:pt x="12" y="54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70" y="14"/>
                  </a:lnTo>
                  <a:lnTo>
                    <a:pt x="72" y="20"/>
                  </a:lnTo>
                  <a:lnTo>
                    <a:pt x="74" y="26"/>
                  </a:lnTo>
                  <a:lnTo>
                    <a:pt x="7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86" name="Freeform 153"/>
            <p:cNvSpPr>
              <a:spLocks/>
            </p:cNvSpPr>
            <p:nvPr/>
          </p:nvSpPr>
          <p:spPr bwMode="auto">
            <a:xfrm>
              <a:off x="4958" y="2079"/>
              <a:ext cx="76" cy="64"/>
            </a:xfrm>
            <a:custGeom>
              <a:avLst/>
              <a:gdLst>
                <a:gd name="T0" fmla="*/ 76 w 76"/>
                <a:gd name="T1" fmla="*/ 32 h 64"/>
                <a:gd name="T2" fmla="*/ 76 w 76"/>
                <a:gd name="T3" fmla="*/ 32 h 64"/>
                <a:gd name="T4" fmla="*/ 74 w 76"/>
                <a:gd name="T5" fmla="*/ 38 h 64"/>
                <a:gd name="T6" fmla="*/ 72 w 76"/>
                <a:gd name="T7" fmla="*/ 44 h 64"/>
                <a:gd name="T8" fmla="*/ 70 w 76"/>
                <a:gd name="T9" fmla="*/ 50 h 64"/>
                <a:gd name="T10" fmla="*/ 64 w 76"/>
                <a:gd name="T11" fmla="*/ 54 h 64"/>
                <a:gd name="T12" fmla="*/ 58 w 76"/>
                <a:gd name="T13" fmla="*/ 58 h 64"/>
                <a:gd name="T14" fmla="*/ 52 w 76"/>
                <a:gd name="T15" fmla="*/ 62 h 64"/>
                <a:gd name="T16" fmla="*/ 46 w 76"/>
                <a:gd name="T17" fmla="*/ 64 h 64"/>
                <a:gd name="T18" fmla="*/ 38 w 76"/>
                <a:gd name="T19" fmla="*/ 64 h 64"/>
                <a:gd name="T20" fmla="*/ 38 w 76"/>
                <a:gd name="T21" fmla="*/ 64 h 64"/>
                <a:gd name="T22" fmla="*/ 30 w 76"/>
                <a:gd name="T23" fmla="*/ 64 h 64"/>
                <a:gd name="T24" fmla="*/ 24 w 76"/>
                <a:gd name="T25" fmla="*/ 62 h 64"/>
                <a:gd name="T26" fmla="*/ 16 w 76"/>
                <a:gd name="T27" fmla="*/ 58 h 64"/>
                <a:gd name="T28" fmla="*/ 12 w 76"/>
                <a:gd name="T29" fmla="*/ 54 h 64"/>
                <a:gd name="T30" fmla="*/ 6 w 76"/>
                <a:gd name="T31" fmla="*/ 50 h 64"/>
                <a:gd name="T32" fmla="*/ 2 w 76"/>
                <a:gd name="T33" fmla="*/ 44 h 64"/>
                <a:gd name="T34" fmla="*/ 0 w 76"/>
                <a:gd name="T35" fmla="*/ 38 h 64"/>
                <a:gd name="T36" fmla="*/ 0 w 76"/>
                <a:gd name="T37" fmla="*/ 32 h 64"/>
                <a:gd name="T38" fmla="*/ 0 w 76"/>
                <a:gd name="T39" fmla="*/ 32 h 64"/>
                <a:gd name="T40" fmla="*/ 0 w 76"/>
                <a:gd name="T41" fmla="*/ 26 h 64"/>
                <a:gd name="T42" fmla="*/ 2 w 76"/>
                <a:gd name="T43" fmla="*/ 20 h 64"/>
                <a:gd name="T44" fmla="*/ 6 w 76"/>
                <a:gd name="T45" fmla="*/ 14 h 64"/>
                <a:gd name="T46" fmla="*/ 12 w 76"/>
                <a:gd name="T47" fmla="*/ 8 h 64"/>
                <a:gd name="T48" fmla="*/ 16 w 76"/>
                <a:gd name="T49" fmla="*/ 4 h 64"/>
                <a:gd name="T50" fmla="*/ 24 w 76"/>
                <a:gd name="T51" fmla="*/ 2 h 64"/>
                <a:gd name="T52" fmla="*/ 30 w 76"/>
                <a:gd name="T53" fmla="*/ 0 h 64"/>
                <a:gd name="T54" fmla="*/ 38 w 76"/>
                <a:gd name="T55" fmla="*/ 0 h 64"/>
                <a:gd name="T56" fmla="*/ 38 w 76"/>
                <a:gd name="T57" fmla="*/ 0 h 64"/>
                <a:gd name="T58" fmla="*/ 46 w 76"/>
                <a:gd name="T59" fmla="*/ 0 h 64"/>
                <a:gd name="T60" fmla="*/ 52 w 76"/>
                <a:gd name="T61" fmla="*/ 2 h 64"/>
                <a:gd name="T62" fmla="*/ 58 w 76"/>
                <a:gd name="T63" fmla="*/ 4 h 64"/>
                <a:gd name="T64" fmla="*/ 64 w 76"/>
                <a:gd name="T65" fmla="*/ 8 h 64"/>
                <a:gd name="T66" fmla="*/ 70 w 76"/>
                <a:gd name="T67" fmla="*/ 14 h 64"/>
                <a:gd name="T68" fmla="*/ 72 w 76"/>
                <a:gd name="T69" fmla="*/ 20 h 64"/>
                <a:gd name="T70" fmla="*/ 74 w 76"/>
                <a:gd name="T71" fmla="*/ 26 h 64"/>
                <a:gd name="T72" fmla="*/ 76 w 76"/>
                <a:gd name="T73" fmla="*/ 32 h 64"/>
                <a:gd name="T74" fmla="*/ 76 w 76"/>
                <a:gd name="T75" fmla="*/ 32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64"/>
                <a:gd name="T116" fmla="*/ 76 w 7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64">
                  <a:moveTo>
                    <a:pt x="76" y="32"/>
                  </a:moveTo>
                  <a:lnTo>
                    <a:pt x="76" y="32"/>
                  </a:lnTo>
                  <a:lnTo>
                    <a:pt x="74" y="38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4" y="54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4"/>
                  </a:lnTo>
                  <a:lnTo>
                    <a:pt x="38" y="64"/>
                  </a:lnTo>
                  <a:lnTo>
                    <a:pt x="30" y="64"/>
                  </a:lnTo>
                  <a:lnTo>
                    <a:pt x="24" y="62"/>
                  </a:lnTo>
                  <a:lnTo>
                    <a:pt x="16" y="58"/>
                  </a:lnTo>
                  <a:lnTo>
                    <a:pt x="12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4"/>
                  </a:lnTo>
                  <a:lnTo>
                    <a:pt x="72" y="20"/>
                  </a:lnTo>
                  <a:lnTo>
                    <a:pt x="74" y="26"/>
                  </a:lnTo>
                  <a:lnTo>
                    <a:pt x="7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87" name="Freeform 154"/>
            <p:cNvSpPr>
              <a:spLocks/>
            </p:cNvSpPr>
            <p:nvPr/>
          </p:nvSpPr>
          <p:spPr bwMode="auto">
            <a:xfrm>
              <a:off x="4942" y="2131"/>
              <a:ext cx="76" cy="64"/>
            </a:xfrm>
            <a:custGeom>
              <a:avLst/>
              <a:gdLst>
                <a:gd name="T0" fmla="*/ 76 w 76"/>
                <a:gd name="T1" fmla="*/ 32 h 64"/>
                <a:gd name="T2" fmla="*/ 76 w 76"/>
                <a:gd name="T3" fmla="*/ 32 h 64"/>
                <a:gd name="T4" fmla="*/ 76 w 76"/>
                <a:gd name="T5" fmla="*/ 38 h 64"/>
                <a:gd name="T6" fmla="*/ 74 w 76"/>
                <a:gd name="T7" fmla="*/ 44 h 64"/>
                <a:gd name="T8" fmla="*/ 70 w 76"/>
                <a:gd name="T9" fmla="*/ 50 h 64"/>
                <a:gd name="T10" fmla="*/ 66 w 76"/>
                <a:gd name="T11" fmla="*/ 54 h 64"/>
                <a:gd name="T12" fmla="*/ 60 w 76"/>
                <a:gd name="T13" fmla="*/ 58 h 64"/>
                <a:gd name="T14" fmla="*/ 54 w 76"/>
                <a:gd name="T15" fmla="*/ 62 h 64"/>
                <a:gd name="T16" fmla="*/ 46 w 76"/>
                <a:gd name="T17" fmla="*/ 64 h 64"/>
                <a:gd name="T18" fmla="*/ 38 w 76"/>
                <a:gd name="T19" fmla="*/ 64 h 64"/>
                <a:gd name="T20" fmla="*/ 38 w 76"/>
                <a:gd name="T21" fmla="*/ 64 h 64"/>
                <a:gd name="T22" fmla="*/ 32 w 76"/>
                <a:gd name="T23" fmla="*/ 64 h 64"/>
                <a:gd name="T24" fmla="*/ 24 w 76"/>
                <a:gd name="T25" fmla="*/ 62 h 64"/>
                <a:gd name="T26" fmla="*/ 18 w 76"/>
                <a:gd name="T27" fmla="*/ 58 h 64"/>
                <a:gd name="T28" fmla="*/ 12 w 76"/>
                <a:gd name="T29" fmla="*/ 54 h 64"/>
                <a:gd name="T30" fmla="*/ 8 w 76"/>
                <a:gd name="T31" fmla="*/ 50 h 64"/>
                <a:gd name="T32" fmla="*/ 4 w 76"/>
                <a:gd name="T33" fmla="*/ 44 h 64"/>
                <a:gd name="T34" fmla="*/ 2 w 76"/>
                <a:gd name="T35" fmla="*/ 38 h 64"/>
                <a:gd name="T36" fmla="*/ 0 w 76"/>
                <a:gd name="T37" fmla="*/ 32 h 64"/>
                <a:gd name="T38" fmla="*/ 0 w 76"/>
                <a:gd name="T39" fmla="*/ 32 h 64"/>
                <a:gd name="T40" fmla="*/ 2 w 76"/>
                <a:gd name="T41" fmla="*/ 26 h 64"/>
                <a:gd name="T42" fmla="*/ 4 w 76"/>
                <a:gd name="T43" fmla="*/ 20 h 64"/>
                <a:gd name="T44" fmla="*/ 8 w 76"/>
                <a:gd name="T45" fmla="*/ 14 h 64"/>
                <a:gd name="T46" fmla="*/ 12 w 76"/>
                <a:gd name="T47" fmla="*/ 8 h 64"/>
                <a:gd name="T48" fmla="*/ 18 w 76"/>
                <a:gd name="T49" fmla="*/ 4 h 64"/>
                <a:gd name="T50" fmla="*/ 24 w 76"/>
                <a:gd name="T51" fmla="*/ 2 h 64"/>
                <a:gd name="T52" fmla="*/ 32 w 76"/>
                <a:gd name="T53" fmla="*/ 0 h 64"/>
                <a:gd name="T54" fmla="*/ 38 w 76"/>
                <a:gd name="T55" fmla="*/ 0 h 64"/>
                <a:gd name="T56" fmla="*/ 38 w 76"/>
                <a:gd name="T57" fmla="*/ 0 h 64"/>
                <a:gd name="T58" fmla="*/ 46 w 76"/>
                <a:gd name="T59" fmla="*/ 0 h 64"/>
                <a:gd name="T60" fmla="*/ 54 w 76"/>
                <a:gd name="T61" fmla="*/ 2 h 64"/>
                <a:gd name="T62" fmla="*/ 60 w 76"/>
                <a:gd name="T63" fmla="*/ 4 h 64"/>
                <a:gd name="T64" fmla="*/ 66 w 76"/>
                <a:gd name="T65" fmla="*/ 8 h 64"/>
                <a:gd name="T66" fmla="*/ 70 w 76"/>
                <a:gd name="T67" fmla="*/ 14 h 64"/>
                <a:gd name="T68" fmla="*/ 74 w 76"/>
                <a:gd name="T69" fmla="*/ 20 h 64"/>
                <a:gd name="T70" fmla="*/ 76 w 76"/>
                <a:gd name="T71" fmla="*/ 26 h 64"/>
                <a:gd name="T72" fmla="*/ 76 w 76"/>
                <a:gd name="T73" fmla="*/ 32 h 64"/>
                <a:gd name="T74" fmla="*/ 76 w 76"/>
                <a:gd name="T75" fmla="*/ 32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64"/>
                <a:gd name="T116" fmla="*/ 76 w 7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64">
                  <a:moveTo>
                    <a:pt x="76" y="32"/>
                  </a:moveTo>
                  <a:lnTo>
                    <a:pt x="76" y="32"/>
                  </a:lnTo>
                  <a:lnTo>
                    <a:pt x="76" y="38"/>
                  </a:lnTo>
                  <a:lnTo>
                    <a:pt x="74" y="44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54" y="62"/>
                  </a:lnTo>
                  <a:lnTo>
                    <a:pt x="46" y="64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4" y="62"/>
                  </a:lnTo>
                  <a:lnTo>
                    <a:pt x="18" y="58"/>
                  </a:lnTo>
                  <a:lnTo>
                    <a:pt x="12" y="54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4"/>
                  </a:lnTo>
                  <a:lnTo>
                    <a:pt x="74" y="20"/>
                  </a:lnTo>
                  <a:lnTo>
                    <a:pt x="76" y="26"/>
                  </a:lnTo>
                  <a:lnTo>
                    <a:pt x="7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88" name="Freeform 155"/>
            <p:cNvSpPr>
              <a:spLocks/>
            </p:cNvSpPr>
            <p:nvPr/>
          </p:nvSpPr>
          <p:spPr bwMode="auto">
            <a:xfrm>
              <a:off x="4950" y="2183"/>
              <a:ext cx="76" cy="64"/>
            </a:xfrm>
            <a:custGeom>
              <a:avLst/>
              <a:gdLst>
                <a:gd name="T0" fmla="*/ 76 w 76"/>
                <a:gd name="T1" fmla="*/ 32 h 64"/>
                <a:gd name="T2" fmla="*/ 76 w 76"/>
                <a:gd name="T3" fmla="*/ 32 h 64"/>
                <a:gd name="T4" fmla="*/ 74 w 76"/>
                <a:gd name="T5" fmla="*/ 38 h 64"/>
                <a:gd name="T6" fmla="*/ 72 w 76"/>
                <a:gd name="T7" fmla="*/ 44 h 64"/>
                <a:gd name="T8" fmla="*/ 68 w 76"/>
                <a:gd name="T9" fmla="*/ 50 h 64"/>
                <a:gd name="T10" fmla="*/ 64 w 76"/>
                <a:gd name="T11" fmla="*/ 54 h 64"/>
                <a:gd name="T12" fmla="*/ 58 w 76"/>
                <a:gd name="T13" fmla="*/ 58 h 64"/>
                <a:gd name="T14" fmla="*/ 52 w 76"/>
                <a:gd name="T15" fmla="*/ 62 h 64"/>
                <a:gd name="T16" fmla="*/ 44 w 76"/>
                <a:gd name="T17" fmla="*/ 64 h 64"/>
                <a:gd name="T18" fmla="*/ 38 w 76"/>
                <a:gd name="T19" fmla="*/ 64 h 64"/>
                <a:gd name="T20" fmla="*/ 38 w 76"/>
                <a:gd name="T21" fmla="*/ 64 h 64"/>
                <a:gd name="T22" fmla="*/ 30 w 76"/>
                <a:gd name="T23" fmla="*/ 64 h 64"/>
                <a:gd name="T24" fmla="*/ 22 w 76"/>
                <a:gd name="T25" fmla="*/ 62 h 64"/>
                <a:gd name="T26" fmla="*/ 16 w 76"/>
                <a:gd name="T27" fmla="*/ 58 h 64"/>
                <a:gd name="T28" fmla="*/ 10 w 76"/>
                <a:gd name="T29" fmla="*/ 54 h 64"/>
                <a:gd name="T30" fmla="*/ 6 w 76"/>
                <a:gd name="T31" fmla="*/ 50 h 64"/>
                <a:gd name="T32" fmla="*/ 2 w 76"/>
                <a:gd name="T33" fmla="*/ 44 h 64"/>
                <a:gd name="T34" fmla="*/ 0 w 76"/>
                <a:gd name="T35" fmla="*/ 38 h 64"/>
                <a:gd name="T36" fmla="*/ 0 w 76"/>
                <a:gd name="T37" fmla="*/ 32 h 64"/>
                <a:gd name="T38" fmla="*/ 0 w 76"/>
                <a:gd name="T39" fmla="*/ 32 h 64"/>
                <a:gd name="T40" fmla="*/ 0 w 76"/>
                <a:gd name="T41" fmla="*/ 26 h 64"/>
                <a:gd name="T42" fmla="*/ 2 w 76"/>
                <a:gd name="T43" fmla="*/ 20 h 64"/>
                <a:gd name="T44" fmla="*/ 6 w 76"/>
                <a:gd name="T45" fmla="*/ 14 h 64"/>
                <a:gd name="T46" fmla="*/ 10 w 76"/>
                <a:gd name="T47" fmla="*/ 8 h 64"/>
                <a:gd name="T48" fmla="*/ 16 w 76"/>
                <a:gd name="T49" fmla="*/ 4 h 64"/>
                <a:gd name="T50" fmla="*/ 22 w 76"/>
                <a:gd name="T51" fmla="*/ 2 h 64"/>
                <a:gd name="T52" fmla="*/ 30 w 76"/>
                <a:gd name="T53" fmla="*/ 0 h 64"/>
                <a:gd name="T54" fmla="*/ 38 w 76"/>
                <a:gd name="T55" fmla="*/ 0 h 64"/>
                <a:gd name="T56" fmla="*/ 38 w 76"/>
                <a:gd name="T57" fmla="*/ 0 h 64"/>
                <a:gd name="T58" fmla="*/ 44 w 76"/>
                <a:gd name="T59" fmla="*/ 0 h 64"/>
                <a:gd name="T60" fmla="*/ 52 w 76"/>
                <a:gd name="T61" fmla="*/ 2 h 64"/>
                <a:gd name="T62" fmla="*/ 58 w 76"/>
                <a:gd name="T63" fmla="*/ 4 h 64"/>
                <a:gd name="T64" fmla="*/ 64 w 76"/>
                <a:gd name="T65" fmla="*/ 8 h 64"/>
                <a:gd name="T66" fmla="*/ 68 w 76"/>
                <a:gd name="T67" fmla="*/ 14 h 64"/>
                <a:gd name="T68" fmla="*/ 72 w 76"/>
                <a:gd name="T69" fmla="*/ 20 h 64"/>
                <a:gd name="T70" fmla="*/ 74 w 76"/>
                <a:gd name="T71" fmla="*/ 26 h 64"/>
                <a:gd name="T72" fmla="*/ 76 w 76"/>
                <a:gd name="T73" fmla="*/ 32 h 64"/>
                <a:gd name="T74" fmla="*/ 76 w 76"/>
                <a:gd name="T75" fmla="*/ 32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64"/>
                <a:gd name="T116" fmla="*/ 76 w 7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64">
                  <a:moveTo>
                    <a:pt x="76" y="32"/>
                  </a:moveTo>
                  <a:lnTo>
                    <a:pt x="76" y="32"/>
                  </a:lnTo>
                  <a:lnTo>
                    <a:pt x="74" y="38"/>
                  </a:lnTo>
                  <a:lnTo>
                    <a:pt x="72" y="44"/>
                  </a:lnTo>
                  <a:lnTo>
                    <a:pt x="68" y="50"/>
                  </a:lnTo>
                  <a:lnTo>
                    <a:pt x="64" y="54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4" y="64"/>
                  </a:lnTo>
                  <a:lnTo>
                    <a:pt x="38" y="64"/>
                  </a:lnTo>
                  <a:lnTo>
                    <a:pt x="30" y="64"/>
                  </a:lnTo>
                  <a:lnTo>
                    <a:pt x="22" y="62"/>
                  </a:lnTo>
                  <a:lnTo>
                    <a:pt x="16" y="58"/>
                  </a:lnTo>
                  <a:lnTo>
                    <a:pt x="10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68" y="14"/>
                  </a:lnTo>
                  <a:lnTo>
                    <a:pt x="72" y="20"/>
                  </a:lnTo>
                  <a:lnTo>
                    <a:pt x="74" y="26"/>
                  </a:lnTo>
                  <a:lnTo>
                    <a:pt x="7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48" name="AutoShape 156"/>
          <p:cNvSpPr>
            <a:spLocks noChangeArrowheads="1"/>
          </p:cNvSpPr>
          <p:nvPr/>
        </p:nvSpPr>
        <p:spPr bwMode="auto">
          <a:xfrm>
            <a:off x="6781800" y="3505200"/>
            <a:ext cx="363538" cy="169863"/>
          </a:xfrm>
          <a:prstGeom prst="rightArrow">
            <a:avLst>
              <a:gd name="adj1" fmla="val 50000"/>
              <a:gd name="adj2" fmla="val 9323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>
              <a:solidFill>
                <a:srgbClr val="0000FF"/>
              </a:solidFill>
              <a:latin typeface="Calibri" charset="0"/>
            </a:endParaRPr>
          </a:p>
        </p:txBody>
      </p:sp>
      <p:pic>
        <p:nvPicPr>
          <p:cNvPr id="153" name="Picture 15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8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Przykłady List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18" descr="cute-to-do-list-template.gif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8" r="-720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Content Placeholder 20" descr="129_1-3-5_todo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0" r="-3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44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Organizacja Wzrokowa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12" descr="organizetoysbyusingpicturesharvardhomemaker_1270_777_l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4" b="-30564"/>
          <a:stretch>
            <a:fillRect/>
          </a:stretch>
        </p:blipFill>
        <p:spPr/>
      </p:pic>
      <p:pic>
        <p:nvPicPr>
          <p:cNvPr id="8" name="Content Placeholder 16" descr="organizelaundrysortlaundryusecolorcodedtagsforkids_39411_l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48" b="-30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59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Zaznaczona Kolejka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zaznaczenie podlogi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59" r="-86459"/>
          <a:stretch>
            <a:fillRect/>
          </a:stretch>
        </p:blipFill>
        <p:spPr>
          <a:xfrm>
            <a:off x="457200" y="1755072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37092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035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Produkt Końcowy</a:t>
            </a:r>
          </a:p>
        </p:txBody>
      </p:sp>
      <p:pic>
        <p:nvPicPr>
          <p:cNvPr id="6" name="Content Placeholder 5" descr="sypialnia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2" r="15942"/>
          <a:stretch>
            <a:fillRect/>
          </a:stretch>
        </p:blipFill>
        <p:spPr/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1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88213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FASD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296"/>
            <a:ext cx="8229600" cy="4840830"/>
          </a:xfrm>
        </p:spPr>
        <p:txBody>
          <a:bodyPr>
            <a:noAutofit/>
          </a:bodyPr>
          <a:lstStyle/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800" dirty="0">
                <a:solidFill>
                  <a:srgbClr val="CDCFDD"/>
                </a:solidFill>
              </a:rPr>
              <a:t>Organiczne uszkodzenie mózgu</a:t>
            </a:r>
          </a:p>
          <a:p>
            <a:pPr marL="1026450" lvl="1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Zaburzenia strukturalne i funkcjonalne mózgu</a:t>
            </a:r>
          </a:p>
          <a:p>
            <a:pPr marL="1026450" lvl="1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Mózg = Zachowanie</a:t>
            </a:r>
          </a:p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800" dirty="0">
                <a:solidFill>
                  <a:srgbClr val="CDCFDD"/>
                </a:solidFill>
              </a:rPr>
              <a:t>Niewidzialna wada rozwojowa</a:t>
            </a:r>
          </a:p>
          <a:p>
            <a:pPr marL="1026450" lvl="1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Zaburzenia rozwojowe np. rozwój mowy, rozwój fizyczny, emocjonalny,  integracja sensoryczna</a:t>
            </a:r>
          </a:p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800" dirty="0">
                <a:solidFill>
                  <a:srgbClr val="CDCFDD"/>
                </a:solidFill>
              </a:rPr>
              <a:t>Problem medyczny</a:t>
            </a:r>
          </a:p>
          <a:p>
            <a:pPr marL="1026450" lvl="1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Fizyczne wady wrodzone, osłabiony układ odpornościowy</a:t>
            </a:r>
          </a:p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800" dirty="0">
                <a:solidFill>
                  <a:srgbClr val="CDCFDD"/>
                </a:solidFill>
              </a:rPr>
              <a:t>Problem społeczny, ekonomiczny</a:t>
            </a:r>
            <a:endParaRPr lang="pl-PL" sz="2400" dirty="0">
              <a:solidFill>
                <a:srgbClr val="CDCFDD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2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Historyjki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900"/>
            <a:ext cx="8229600" cy="3607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Krótkie historyjki, napisane specjalnie dla dziecka, zawierające  istotną treści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Częste czytanie i dyskutowanie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Ćwicz jedną rzecz w jednym czasie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Przedstaw informacje w sposób jaki dziecko lubi (kolor, naklejki)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503" y="4405052"/>
            <a:ext cx="1771200" cy="22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323" y="4405052"/>
            <a:ext cx="2789851" cy="209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0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Co NIE Skutkuje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130"/>
            <a:ext cx="8229600" cy="41619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Krytykowanie, zawstydzanie, ciągłe poprawianie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Używanie przymusu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Izolacja, wykluczanie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Odebranie zabawek, przywilejów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Nagrody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Naturalne i logiczne konsekwencje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Debatowanie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Zmniejszenie nadzoru i rozluźnienie rutyny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8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tx2">
                    <a:lumMod val="90000"/>
                  </a:schemeClr>
                </a:solidFill>
              </a:rPr>
              <a:t>Bibliografia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93670"/>
            <a:ext cx="8229600" cy="445048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90000"/>
                  </a:schemeClr>
                </a:solidFill>
              </a:rPr>
              <a:t>Chudley, A.E., Conry, J., Cook, J.I., Loock, C., Rosales, T., LeBlanc, N., Fetal alcohol spectrum disorder: Canadian guidelines for diagnosis. CMAJ March 1, 2005 vol.172 no.5</a:t>
            </a:r>
            <a:r>
              <a:rPr lang="en-CA" sz="2200" dirty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90000"/>
                  </a:schemeClr>
                </a:solidFill>
              </a:rPr>
              <a:t>Cook, J.L., Green, C.R., Lilley, C.M., Anderson, S.M., Baldwin, Me., Lutke, J., Mallon, B.F., McFarlane, A.A., Temple, V., Rosales, T., Fetal alcohol spectrum disorder: a guideline for diagnosis across the life span. CMJ1 2015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90000"/>
                  </a:schemeClr>
                </a:solidFill>
              </a:rPr>
              <a:t>Malbin, D., Trying Differently Rather Than Harder, 2</a:t>
            </a:r>
            <a:r>
              <a:rPr lang="en-US" sz="2200" baseline="30000" dirty="0">
                <a:solidFill>
                  <a:schemeClr val="tx2">
                    <a:lumMod val="90000"/>
                  </a:schemeClr>
                </a:solidFill>
              </a:rPr>
              <a:t>nd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</a:rPr>
              <a:t> edition, 2002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chemeClr val="tx2">
                    <a:lumMod val="90000"/>
                  </a:schemeClr>
                </a:solidFill>
              </a:rPr>
              <a:t>Washington State FAS Diagnostic and Prevenetion Network FAS DPN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021" y="612588"/>
            <a:ext cx="3869851" cy="1380386"/>
          </a:xfrm>
        </p:spPr>
        <p:txBody>
          <a:bodyPr>
            <a:normAutofit/>
          </a:bodyPr>
          <a:lstStyle/>
          <a:p>
            <a:pPr algn="r"/>
            <a:r>
              <a:rPr lang="pl-PL" sz="7000" b="1" dirty="0">
                <a:solidFill>
                  <a:srgbClr val="FFE54F"/>
                </a:solidFill>
              </a:rPr>
              <a:t>Pytania</a:t>
            </a:r>
            <a:r>
              <a:rPr lang="pl-PL" sz="6800" b="1" dirty="0">
                <a:solidFill>
                  <a:srgbClr val="FFE54F"/>
                </a:solidFill>
              </a:rPr>
              <a:t>?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2" y="2132330"/>
            <a:ext cx="7726680" cy="25450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37499" y="5414795"/>
            <a:ext cx="46863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E54F"/>
                </a:solidFill>
              </a:rPr>
              <a:t>                    </a:t>
            </a:r>
            <a:r>
              <a:rPr lang="en-US" sz="2200" b="1" dirty="0">
                <a:solidFill>
                  <a:srgbClr val="FFE54F"/>
                </a:solidFill>
              </a:rPr>
              <a:t>Małgorzata Tomanik, M.Ed.</a:t>
            </a:r>
          </a:p>
          <a:p>
            <a:pPr algn="r"/>
            <a:r>
              <a:rPr lang="en-US" dirty="0">
                <a:solidFill>
                  <a:srgbClr val="FFE54F"/>
                </a:solidFill>
              </a:rPr>
              <a:t>malgosia@parentingparadigm.ca</a:t>
            </a:r>
          </a:p>
          <a:p>
            <a:pPr algn="r"/>
            <a:r>
              <a:rPr lang="en-US" dirty="0">
                <a:solidFill>
                  <a:srgbClr val="FFE54F"/>
                </a:solidFill>
              </a:rPr>
              <a:t>                                778.387.1418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7192" y="4569506"/>
            <a:ext cx="686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2F5FEF"/>
                </a:solidFill>
              </a:rPr>
              <a:t>Home Based Support &amp; Consultation</a:t>
            </a:r>
          </a:p>
        </p:txBody>
      </p:sp>
    </p:spTree>
    <p:extLst>
      <p:ext uri="{BB962C8B-B14F-4D97-AF65-F5344CB8AC3E}">
        <p14:creationId xmlns:p14="http://schemas.microsoft.com/office/powerpoint/2010/main" val="28770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482" b="-33482"/>
          <a:stretch>
            <a:fillRect/>
          </a:stretch>
        </p:blipFill>
        <p:spPr bwMode="auto">
          <a:xfrm>
            <a:off x="1570318" y="215692"/>
            <a:ext cx="6438900" cy="3541140"/>
          </a:xfrm>
          <a:prstGeom prst="rect">
            <a:avLst/>
          </a:prstGeom>
          <a:noFill/>
          <a:ln>
            <a:noFill/>
          </a:ln>
          <a:effectLst>
            <a:reflection stA="50000" endPos="75000" dist="12700" dir="5400000" sy="-100000" algn="bl" rotWithShape="0"/>
          </a:effectLst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35" y="3354617"/>
            <a:ext cx="7797032" cy="70852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E54F"/>
                </a:solidFill>
                <a:latin typeface="+mn-lt"/>
              </a:rPr>
              <a:t>Home Based Support &amp; Consultation</a:t>
            </a:r>
            <a:r>
              <a:rPr lang="en-US" sz="3200" dirty="0">
                <a:solidFill>
                  <a:srgbClr val="FFE54F"/>
                </a:solidFill>
              </a:rPr>
              <a:t/>
            </a:r>
            <a:br>
              <a:rPr lang="en-US" sz="3200" dirty="0">
                <a:solidFill>
                  <a:srgbClr val="FFE54F"/>
                </a:solidFill>
              </a:rPr>
            </a:br>
            <a:endParaRPr lang="en-US" sz="3200" dirty="0">
              <a:solidFill>
                <a:srgbClr val="FFE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674"/>
            <a:ext cx="8229600" cy="441047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Wyjaśnia trudności w zachowaniu i uczeniu się spowodowane organicznym uszkodzeniem mózgu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Polepsza dostęp do odpowiednich zespołów terapeutyczno-interwencyjnych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Wczesna diagnoza -&gt; wczesna interwencja specjalistyczna -&gt; brak objawów wtórnych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Zwiększa świadomość  problemu w społeczeństwie –&gt; rodzice, system edukacyjny, medyczny, prawny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Wyklucza inne potencjalne przyczyny np. zaburzenia psychiatryczne, genetyczne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786962"/>
            <a:ext cx="8229599" cy="337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itchFamily="34" charset="0"/>
              <a:buNone/>
            </a:pPr>
            <a:endParaRPr lang="pl-PL" sz="3000" dirty="0">
              <a:solidFill>
                <a:srgbClr val="CDCFDD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4800"/>
          </a:xfrm>
        </p:spPr>
        <p:txBody>
          <a:bodyPr/>
          <a:lstStyle/>
          <a:p>
            <a:r>
              <a:rPr lang="pl-PL" dirty="0">
                <a:solidFill>
                  <a:srgbClr val="CDCFDD"/>
                </a:solidFill>
              </a:rPr>
              <a:t>Wczesna Diagnoza</a:t>
            </a:r>
          </a:p>
        </p:txBody>
      </p:sp>
    </p:spTree>
    <p:extLst>
      <p:ext uri="{BB962C8B-B14F-4D97-AF65-F5344CB8AC3E}">
        <p14:creationId xmlns:p14="http://schemas.microsoft.com/office/powerpoint/2010/main" val="38708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4800"/>
          </a:xfrm>
        </p:spPr>
        <p:txBody>
          <a:bodyPr/>
          <a:lstStyle/>
          <a:p>
            <a:r>
              <a:rPr lang="pl-PL" dirty="0">
                <a:solidFill>
                  <a:srgbClr val="CDCFDD"/>
                </a:solidFill>
              </a:rPr>
              <a:t>Wczesna Diagnoza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468"/>
            <a:ext cx="8229600" cy="467468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Diagnoza przed ukończeniem 6 roku życia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 Tylko 11% dzieci jest zdiagnozowanych przed ukończeniem 6 roku życia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Średnia wieku  9.5 la</a:t>
            </a:r>
            <a:r>
              <a:rPr lang="pl-PL" sz="2400" dirty="0">
                <a:solidFill>
                  <a:srgbClr val="E9EAF0"/>
                </a:solidFill>
              </a:rPr>
              <a:t>t </a:t>
            </a:r>
            <a:r>
              <a:rPr lang="pl-PL" sz="1500" dirty="0">
                <a:solidFill>
                  <a:srgbClr val="FFE54F"/>
                </a:solidFill>
              </a:rPr>
              <a:t>(Washington State FAS Diagnostic and Prevenetion Network FAS DPN)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Potrzeba dalszej standaryzacji procesu diagnostycznego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Edukacji środowiska medycznego, edukacyjnego, pomocy społecznej, policji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Diagnoza powinna dać adekwatny obraz rozwoju i funkcjonowania dziecka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6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10 Obszarów/Funkcji Mózgu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Anatomia -&gt; funkcjonowanie mózgu</a:t>
            </a:r>
          </a:p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Funkcje intelektualne</a:t>
            </a:r>
          </a:p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Komunikacja</a:t>
            </a:r>
          </a:p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Motoryka</a:t>
            </a:r>
          </a:p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Uwaga/Impulsywność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6C74A-E1ED-2440-8207-6398F0C0A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43855"/>
          </a:xfrm>
        </p:spPr>
        <p:txBody>
          <a:bodyPr/>
          <a:lstStyle/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Pamięć</a:t>
            </a:r>
          </a:p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Osiągniecia szkolne</a:t>
            </a:r>
          </a:p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Funkcje wykonawcze</a:t>
            </a:r>
          </a:p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Zachowania adaptacyjne, społeczne</a:t>
            </a:r>
          </a:p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Regulacja emocji</a:t>
            </a:r>
          </a:p>
          <a:p>
            <a:pPr marL="626400" indent="-403200">
              <a:lnSpc>
                <a:spcPct val="100000"/>
              </a:lnSpc>
              <a:spcBef>
                <a:spcPts val="672"/>
              </a:spcBef>
              <a:spcAft>
                <a:spcPts val="600"/>
              </a:spcAft>
            </a:pPr>
            <a:r>
              <a:rPr lang="pl-PL" sz="1200" dirty="0">
                <a:solidFill>
                  <a:srgbClr val="FFD561"/>
                </a:solidFill>
              </a:rPr>
              <a:t>Canadian FASD Diagnostic Guidelines, 2015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7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3719"/>
            <a:ext cx="8229600" cy="3939639"/>
          </a:xfrm>
        </p:spPr>
        <p:txBody>
          <a:bodyPr>
            <a:noAutofit/>
          </a:bodyPr>
          <a:lstStyle/>
          <a:p>
            <a:pPr marL="324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Często zaburzenia we wszystkich 10 obszarach mózgu</a:t>
            </a:r>
          </a:p>
          <a:p>
            <a:pPr marL="324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Trudności w uczeniu się</a:t>
            </a:r>
          </a:p>
          <a:p>
            <a:pPr marL="324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Zaburzenia w zachowaniu </a:t>
            </a:r>
          </a:p>
          <a:p>
            <a:pPr marL="324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Różnica między wiekiem chronologicznym a rozwojowym</a:t>
            </a:r>
          </a:p>
          <a:p>
            <a:pPr marL="324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Zaburzenia funkcji wykonawczych -&gt; kontrola impulsów, pamięć robocza i elastyczność psychiczna </a:t>
            </a:r>
            <a:r>
              <a:rPr lang="pl-PL" sz="1000" dirty="0">
                <a:solidFill>
                  <a:srgbClr val="FFD561"/>
                </a:solidFill>
              </a:rPr>
              <a:t>(Harward University)</a:t>
            </a:r>
          </a:p>
          <a:p>
            <a:pPr marL="324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Przyczyna neurologiczna-&gt; organiczne uszkodzenie mózgu</a:t>
            </a:r>
          </a:p>
          <a:p>
            <a:pPr marL="72405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CDCFDD"/>
                </a:solidFill>
              </a:rPr>
              <a:t>Zachowanie nie jest celowe ani też z wyboru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6143625"/>
            <a:ext cx="19383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8212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Profil Dziecka </a:t>
            </a:r>
          </a:p>
        </p:txBody>
      </p:sp>
    </p:spTree>
    <p:extLst>
      <p:ext uri="{BB962C8B-B14F-4D97-AF65-F5344CB8AC3E}">
        <p14:creationId xmlns:p14="http://schemas.microsoft.com/office/powerpoint/2010/main" val="416279894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4800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CDCFDD"/>
                </a:solidFill>
              </a:rPr>
              <a:t>Specjalistyczne Działania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80043"/>
            <a:ext cx="8229601" cy="48695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dirty="0">
                <a:solidFill>
                  <a:srgbClr val="CDCFDD"/>
                </a:solidFill>
              </a:rPr>
              <a:t>Medyczne -&gt; Wczesna diagnoza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dirty="0">
                <a:solidFill>
                  <a:srgbClr val="CDCFDD"/>
                </a:solidFill>
              </a:rPr>
              <a:t>Terapeutyczne -&gt; Terapia w zakresie wyrównywaniu deficytów rozwojowych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dirty="0">
                <a:solidFill>
                  <a:srgbClr val="CDCFDD"/>
                </a:solidFill>
              </a:rPr>
              <a:t>Interwencja psychologiczna – przywiązanie, trauma, depresja, PTSD  (terapia przez zabawę, muzykę, zajęcia plastyczne, terapia relacji dziecko-rodzic)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dirty="0">
                <a:solidFill>
                  <a:srgbClr val="CDCFDD"/>
                </a:solidFill>
              </a:rPr>
              <a:t>Interwencja  w zakresie poprawy zachowania dziecka oparta na teorii neurorozwojowej np. akomodacje środowiskowe, relacja dziecko-rodzic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dirty="0">
                <a:solidFill>
                  <a:srgbClr val="CDCFDD"/>
                </a:solidFill>
              </a:rPr>
              <a:t>Specyficzne treningi – nauki czytania, matematyki, pamięci, powstrzymanie impulsywności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dirty="0">
                <a:solidFill>
                  <a:srgbClr val="CDCFDD"/>
                </a:solidFill>
              </a:rPr>
              <a:t>Wsparcie w przedszkolu, szkole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dirty="0">
                <a:solidFill>
                  <a:srgbClr val="CDCFDD"/>
                </a:solidFill>
              </a:rPr>
              <a:t>Praca z rodziną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9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04868"/>
          </a:xfrm>
        </p:spPr>
        <p:txBody>
          <a:bodyPr>
            <a:noAutofit/>
          </a:bodyPr>
          <a:lstStyle/>
          <a:p>
            <a:r>
              <a:rPr lang="pl-PL" sz="4800" dirty="0">
                <a:solidFill>
                  <a:srgbClr val="CDCFDD"/>
                </a:solidFill>
              </a:rPr>
              <a:t>Podstawowe Zasady Pracy z Dzieckiem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6068"/>
            <a:ext cx="8229600" cy="42747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Wspieranie silnych stron rozwojowych dziecka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Przestrzeganie rutyny dnia, zmiany, czas na odpoczynek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Dostosowanie oczekiwań i wymagań do wieku rozwojowego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Dostosowanie stylu nauczania do stylu uczenia się dziecka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Wspieranie samodzielności poprzez „intra-samodzielność”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Wzmacnianie więzi emocjonalnej z dzieckiem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2400" dirty="0">
                <a:solidFill>
                  <a:srgbClr val="CDCFDD"/>
                </a:solidFill>
              </a:rPr>
              <a:t>Pozytywne podejście do trudnego zachowania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9" y="6144151"/>
            <a:ext cx="1938066" cy="65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6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8575</TotalTime>
  <Words>1188</Words>
  <Application>Microsoft Office PowerPoint</Application>
  <PresentationFormat>Pokaz na ekranie (4:3)</PresentationFormat>
  <Paragraphs>205</Paragraphs>
  <Slides>34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Corbel</vt:lpstr>
      <vt:lpstr>Noteworthy Light</vt:lpstr>
      <vt:lpstr>Wingdings</vt:lpstr>
      <vt:lpstr>Twilight</vt:lpstr>
      <vt:lpstr>Parenting Paradigm prezentuje Pomoc Dzieciom z FASD</vt:lpstr>
      <vt:lpstr>Dziecko z FASD w Systemie Edukacyjnym</vt:lpstr>
      <vt:lpstr>FASD</vt:lpstr>
      <vt:lpstr>Wczesna Diagnoza</vt:lpstr>
      <vt:lpstr>Wczesna Diagnoza</vt:lpstr>
      <vt:lpstr>10 Obszarów/Funkcji Mózgu</vt:lpstr>
      <vt:lpstr>Profil Dziecka </vt:lpstr>
      <vt:lpstr>Specjalistyczne Działania</vt:lpstr>
      <vt:lpstr>Podstawowe Zasady Pracy z Dzieckiem</vt:lpstr>
      <vt:lpstr>Prezentacja programu PowerPoint</vt:lpstr>
      <vt:lpstr>Podejście Opiekuńcz0-Wychowawcze</vt:lpstr>
      <vt:lpstr>Teoria Neurorozwojowa</vt:lpstr>
      <vt:lpstr>Zmiana Naszego Myślenia</vt:lpstr>
      <vt:lpstr>Zmiana Naszego Myślenia</vt:lpstr>
      <vt:lpstr>Zmiana Naszego Myślenia</vt:lpstr>
      <vt:lpstr>Analogia „Dodatkowego Mózgu”</vt:lpstr>
      <vt:lpstr>Akomodacja Środowiska</vt:lpstr>
      <vt:lpstr>Akomodacja Środowiska</vt:lpstr>
      <vt:lpstr>Akomodacja Środowiska</vt:lpstr>
      <vt:lpstr>Plan Dnia</vt:lpstr>
      <vt:lpstr>Przykład Pomocy Wzrokowych </vt:lpstr>
      <vt:lpstr>Czas na Przygodę!</vt:lpstr>
      <vt:lpstr>Czas na Przygodę!</vt:lpstr>
      <vt:lpstr>Mniej Jest Lepiej</vt:lpstr>
      <vt:lpstr>Step-by-Step Instructions</vt:lpstr>
      <vt:lpstr>Przykłady List</vt:lpstr>
      <vt:lpstr>Organizacja Wzrokowa</vt:lpstr>
      <vt:lpstr>Zaznaczona Kolejka</vt:lpstr>
      <vt:lpstr>Produkt Końcowy</vt:lpstr>
      <vt:lpstr>Historyjki</vt:lpstr>
      <vt:lpstr>Co NIE Skutkuje</vt:lpstr>
      <vt:lpstr>Bibliografia</vt:lpstr>
      <vt:lpstr>Pytania?</vt:lpstr>
      <vt:lpstr>Home Based Support &amp; Consultation </vt:lpstr>
    </vt:vector>
  </TitlesOfParts>
  <Company>Parenting Paradigm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Wczesna Diagnoza</dc:title>
  <dc:creator>Malgosia Tomanik</dc:creator>
  <cp:lastModifiedBy>Kochanowski Maciej</cp:lastModifiedBy>
  <cp:revision>403</cp:revision>
  <cp:lastPrinted>2014-05-07T04:06:00Z</cp:lastPrinted>
  <dcterms:created xsi:type="dcterms:W3CDTF">2014-04-13T14:57:11Z</dcterms:created>
  <dcterms:modified xsi:type="dcterms:W3CDTF">2020-09-30T15:41:29Z</dcterms:modified>
</cp:coreProperties>
</file>