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42" r:id="rId3"/>
    <p:sldMasterId id="2147483754" r:id="rId4"/>
    <p:sldMasterId id="2147483766" r:id="rId5"/>
    <p:sldMasterId id="2147483822" r:id="rId6"/>
  </p:sldMasterIdLst>
  <p:notesMasterIdLst>
    <p:notesMasterId r:id="rId42"/>
  </p:notesMasterIdLst>
  <p:handoutMasterIdLst>
    <p:handoutMasterId r:id="rId43"/>
  </p:handoutMasterIdLst>
  <p:sldIdLst>
    <p:sldId id="346" r:id="rId7"/>
    <p:sldId id="366" r:id="rId8"/>
    <p:sldId id="453" r:id="rId9"/>
    <p:sldId id="414" r:id="rId10"/>
    <p:sldId id="494" r:id="rId11"/>
    <p:sldId id="395" r:id="rId12"/>
    <p:sldId id="397" r:id="rId13"/>
    <p:sldId id="476" r:id="rId14"/>
    <p:sldId id="456" r:id="rId15"/>
    <p:sldId id="400" r:id="rId16"/>
    <p:sldId id="446" r:id="rId17"/>
    <p:sldId id="477" r:id="rId18"/>
    <p:sldId id="492" r:id="rId19"/>
    <p:sldId id="493" r:id="rId20"/>
    <p:sldId id="415" r:id="rId21"/>
    <p:sldId id="368" r:id="rId22"/>
    <p:sldId id="455" r:id="rId23"/>
    <p:sldId id="479" r:id="rId24"/>
    <p:sldId id="480" r:id="rId25"/>
    <p:sldId id="474" r:id="rId26"/>
    <p:sldId id="468" r:id="rId27"/>
    <p:sldId id="469" r:id="rId28"/>
    <p:sldId id="491" r:id="rId29"/>
    <p:sldId id="481" r:id="rId30"/>
    <p:sldId id="482" r:id="rId31"/>
    <p:sldId id="483" r:id="rId32"/>
    <p:sldId id="484" r:id="rId33"/>
    <p:sldId id="485" r:id="rId34"/>
    <p:sldId id="486" r:id="rId35"/>
    <p:sldId id="487" r:id="rId36"/>
    <p:sldId id="488" r:id="rId37"/>
    <p:sldId id="489" r:id="rId38"/>
    <p:sldId id="490" r:id="rId39"/>
    <p:sldId id="426" r:id="rId40"/>
    <p:sldId id="347" r:id="rId41"/>
  </p:sldIdLst>
  <p:sldSz cx="10945813" cy="6858000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79" autoAdjust="0"/>
  </p:normalViewPr>
  <p:slideViewPr>
    <p:cSldViewPr>
      <p:cViewPr varScale="1">
        <p:scale>
          <a:sx n="110" d="100"/>
          <a:sy n="110" d="100"/>
        </p:scale>
        <p:origin x="432" y="114"/>
      </p:cViewPr>
      <p:guideLst>
        <p:guide orient="horz" pos="2160"/>
        <p:guide pos="3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heme" Target="theme/theme1.xml"/><Relationship Id="rId20" Type="http://schemas.openxmlformats.org/officeDocument/2006/relationships/slide" Target="slides/slide14.xml"/><Relationship Id="rId41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404328B-3319-4EC1-98F8-D3D20569CC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BD158F5-EFD7-432D-BB52-B0245CF049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30F6B68-BE8C-40EF-A341-45B413BA73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pl-PL"/>
              <a:t>Regionalna Izba Obrachunkowa w Gdańsku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BE0598E-301A-4D64-BA1A-1CF678B83C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FF4728D-A2B2-420D-9F35-C36771FADCA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3CEB550-CBFC-4D25-96FD-EE5E0B98AB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DB35D24-6113-419D-83BF-99682FA4F5E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512661FF-C3F3-4714-8E32-57518EF2E2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744538"/>
            <a:ext cx="59404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58DAD325-8DBC-4DF9-B76E-7F2F41FBD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C71172E-5586-4AAD-9295-16D2C27FD5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pl-PL"/>
              <a:t>Regionalna Izba Obrachunkowa w Gdańsku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E515748-0B20-473A-A0C0-19B5B40BB5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4EA63F1-A01E-42E3-8F24-7D1D0339680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>
            <a:extLst>
              <a:ext uri="{FF2B5EF4-FFF2-40B4-BE49-F238E27FC236}">
                <a16:creationId xmlns:a16="http://schemas.microsoft.com/office/drawing/2014/main" id="{5018655E-EA35-4396-86C2-1D492BD9EF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Symbol zastępczy notatek 2">
            <a:extLst>
              <a:ext uri="{FF2B5EF4-FFF2-40B4-BE49-F238E27FC236}">
                <a16:creationId xmlns:a16="http://schemas.microsoft.com/office/drawing/2014/main" id="{22CED005-B95A-4138-B543-46AC991FDD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9F83B1-06E9-469F-87DE-FF153D640F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/>
                </a:solidFill>
              </a:rPr>
              <a:t>Regionalna Izba Obrachunkowa w Gdańsku</a:t>
            </a:r>
          </a:p>
        </p:txBody>
      </p:sp>
      <p:sp>
        <p:nvSpPr>
          <p:cNvPr id="6" name="Symbol zastępczy daty 5">
            <a:extLst>
              <a:ext uri="{FF2B5EF4-FFF2-40B4-BE49-F238E27FC236}">
                <a16:creationId xmlns:a16="http://schemas.microsoft.com/office/drawing/2014/main" id="{D4211162-944C-45F7-80E4-5AD9EBF4F1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obrazu slajdu 1">
            <a:extLst>
              <a:ext uri="{FF2B5EF4-FFF2-40B4-BE49-F238E27FC236}">
                <a16:creationId xmlns:a16="http://schemas.microsoft.com/office/drawing/2014/main" id="{6C1F80A3-DB0C-4BFC-9E5C-B8AE2C2078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ymbol zastępczy notatek 2">
            <a:extLst>
              <a:ext uri="{FF2B5EF4-FFF2-40B4-BE49-F238E27FC236}">
                <a16:creationId xmlns:a16="http://schemas.microsoft.com/office/drawing/2014/main" id="{BFAE1195-1712-49AC-A4D8-CCACE1B4E2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4DE808-A052-4A55-A02B-053E99BDA3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Regionalna Izba Obrachunkowa w Gdańsku</a:t>
            </a:r>
          </a:p>
        </p:txBody>
      </p:sp>
      <p:sp>
        <p:nvSpPr>
          <p:cNvPr id="6" name="Symbol zastępczy daty 5">
            <a:extLst>
              <a:ext uri="{FF2B5EF4-FFF2-40B4-BE49-F238E27FC236}">
                <a16:creationId xmlns:a16="http://schemas.microsoft.com/office/drawing/2014/main" id="{C2246EB0-C9CA-44FB-9C1F-D19C2C5B43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obrazu slajdu 1">
            <a:extLst>
              <a:ext uri="{FF2B5EF4-FFF2-40B4-BE49-F238E27FC236}">
                <a16:creationId xmlns:a16="http://schemas.microsoft.com/office/drawing/2014/main" id="{2271B6CC-B58D-4A21-B1DF-9B9B335C85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Symbol zastępczy notatek 2">
            <a:extLst>
              <a:ext uri="{FF2B5EF4-FFF2-40B4-BE49-F238E27FC236}">
                <a16:creationId xmlns:a16="http://schemas.microsoft.com/office/drawing/2014/main" id="{F1E12B99-2AF0-44ED-BCE5-ABD593C42C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FCCC16-B5F4-4EAD-B48E-84242BAA9A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/>
                </a:solidFill>
              </a:rPr>
              <a:t>Regionalna Izba Obrachunkowa w Gdańsku</a:t>
            </a:r>
          </a:p>
        </p:txBody>
      </p:sp>
      <p:sp>
        <p:nvSpPr>
          <p:cNvPr id="6" name="Symbol zastępczy daty 5">
            <a:extLst>
              <a:ext uri="{FF2B5EF4-FFF2-40B4-BE49-F238E27FC236}">
                <a16:creationId xmlns:a16="http://schemas.microsoft.com/office/drawing/2014/main" id="{286025BF-1B9C-4631-B00B-B3F65B37F9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936" y="1905010"/>
            <a:ext cx="9030296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935" y="4572000"/>
            <a:ext cx="7735042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B3F6E07-FE79-4556-8C2B-1E6D6F8B0D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5AA8E-038A-481A-8827-A2DB69449C6D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83D17-9701-4D49-B6A6-CE6643C06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4600099-ADBB-4441-829E-CF44937F6E6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EEE78-60A1-4C4B-8E26-FCAE9A123C28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223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474E26-D8C5-4BA9-A4E0-5D7A1E35CC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AC25E-AB08-4844-8F1D-7656900600AD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81782-7598-44E8-84B4-780C1BD9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7FBF14B-4471-4A61-8BB9-7D931B713CB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21AC-40D9-4F39-823D-4D46C55FA71A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67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5719" y="274648"/>
            <a:ext cx="2097947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7291" y="274648"/>
            <a:ext cx="7205994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FDC39D-01EC-4D20-B6A1-AA5201FD77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F15C6-481E-4F07-8C72-70BEDE11BAC1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47465-CE3C-41B8-9DD2-3C4FA122D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2C6F48A-8458-42D0-80B4-CE3197117A7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0376-27E2-40E7-8135-70F2A1360333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413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936" y="1905008"/>
            <a:ext cx="9030296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935" y="4572000"/>
            <a:ext cx="7735042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1FE7488-699E-455A-AB7E-96C91C487B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76CC1-F0E1-43A5-BF6A-56867341B8E8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70CF1-2A88-42EE-B4E7-C4649A56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E702B3-038D-4C8B-BEC9-45A67F1FEF3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55924-0A0F-41D9-84F3-CC0AD79CAE03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9662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1A2B7F-09BE-4E9D-B57C-9BEB0FA59D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894F0-D792-4BEA-A5D4-A26139E28E48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FE00-79DC-4BD4-9CED-05D07C0A6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A35AD8-9E5A-4FCD-92E5-6C210095063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36E2-01AA-4A9D-A5C8-E676D94AF6D6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9571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644" y="5486400"/>
            <a:ext cx="9169018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648" y="3852863"/>
            <a:ext cx="73447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F32794-B8D9-4DB3-B824-5BD3AEE160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DBB86-A8D8-47E7-844C-E664FD684523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73E0A-149A-40B4-B0D0-9B44C0DC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BC6B364-4FED-4F57-B031-53AC828D05A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4B99E-48ED-4ECF-A752-744220AAA46A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1895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294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480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C0BC8DD-92C4-4B6C-A6B4-EBCDCFC396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4360C-22F8-41A2-BD53-2B206129CEC7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40F392-DA70-4DE2-B11B-190712DC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E9FB078-69CF-4ED3-AB12-423B3B7933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A1FA1-EDC7-4178-A74F-0090705702E8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3635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294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9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0480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048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E9E1D4-0187-4FE3-A012-654E7A0C79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8A867-54F3-4E0C-A7CE-9B18D2A76A33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FDE1F01-511C-4BEC-BCFE-70311888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38722A4-25B8-439F-A018-3E622D10B1E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1F0D-335A-41AD-9AF9-FBF46AAE500C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8202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C6EFE63-1311-4AA0-884F-33DBD11330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BF9C7-4BCC-433B-BA8B-4AB065FE3BC3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77A20A-F91B-447F-8A3C-2FB78482A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F47387-9EDF-4C09-B48B-BEC2C9DEE8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5B851-3D22-448C-B6D8-A76EC7AFCDDD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3135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5F0E19E-B034-41DF-AA39-DD17CB6F9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9048A-116E-4DCE-B5C1-465E9E528C04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A0E593-A453-4981-B02C-D8E4AC00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C98A3-1BEE-410D-A7CC-3228AD06978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32E3-47D6-4A83-AB2D-21FF62BEBB59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2676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65" y="5495544"/>
            <a:ext cx="9303941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4863" y="6096000"/>
            <a:ext cx="9303943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4864" y="381000"/>
            <a:ext cx="9303941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97A4D2A-61E4-4563-B843-32B21CC689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374E7-FBB8-4980-9C24-6702FFA08D1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17EA38-FD07-4F27-96FF-E3A79A2EFA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D387F6-D24A-4226-885D-A2C3F997183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0652-7B44-4749-86CF-1F73A2AE6C91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410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5CA994-4241-49FB-B7CB-B429759DC2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2C03A-8FDA-4414-84E5-948B7A4F232D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2313A-FCEE-4250-A9B2-42695B46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F233794-EC6F-4EC3-AB1D-F5136F3C3CA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259B-20B3-4350-97BD-136F232AA459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5985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216" y="5495278"/>
            <a:ext cx="9303941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" y="0"/>
            <a:ext cx="10124877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216" y="6096000"/>
            <a:ext cx="9303941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257FC04-2FFE-46EB-AD85-CC4F9289C0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2C219-B97E-4C11-AC3F-3BB5B51DC860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3A255F-302F-4E88-929E-7F2B33397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103CCF-E685-420D-A3BB-273FEFEAD5A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CA9FA-87AB-4A84-A731-B4CB291F3F41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741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49A6652-D412-41CB-8791-EFC49D0EC1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D9F8A-330C-45A0-AA49-D10C22E596F3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A337F-B135-415D-A9DF-F5B1740A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1680B0-8B5B-4096-9848-0746A0DD73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1431-8EEF-4423-8DE6-F4220CBF5891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9346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5718" y="274646"/>
            <a:ext cx="2097947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7291" y="274646"/>
            <a:ext cx="7205994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ACE471-88A1-4F6C-8E12-BD3E9A6211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453EA-44F0-4C12-91A3-1B6B5D9F8F2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41B45-9077-484A-820B-E1A2CF3D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88B7A66-7F3A-43A0-B091-DCE8B3B565E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CDB1-C63A-461C-9C46-5C1BCDA14F6E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19112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936" y="1905010"/>
            <a:ext cx="9030296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935" y="4572000"/>
            <a:ext cx="7735042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3BE60E-3D2F-4F6C-8638-249E2390D8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1286E-3A0C-40F6-A8F1-046573762102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8372C-7473-4C04-8669-C0FA6E35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CA91FCA-FBBD-4AD3-B2A4-A5F4CF90E0C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BB15A-0FCD-42A2-A620-6C813B28EC8F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6023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BAFCA4E-3E8F-4F8B-8233-42CDEC5D34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981BB-2E55-4E53-8C97-C6A0477099E2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4C331-94A5-4D0E-B972-BBCB72492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1887EC1-77D9-4905-BAF3-FB71E1F27BA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C8945-DC57-4793-BD3E-3C310FCFAD30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94588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644" y="5486400"/>
            <a:ext cx="9169018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649" y="3852863"/>
            <a:ext cx="73447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522FD4-6F9C-4772-B3F6-A5304AD363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BDB6D-F299-4A37-8317-9C45E4867C22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23A23-B432-448F-9ED4-F362D305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59E6173-5DD0-4034-9A73-C20EAAAFE38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9F414-4405-4C99-9C35-93DD741375B3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6266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295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481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939E869-58DD-4190-B54E-AE901D8CC6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DBA33-65F1-47BE-8A01-BDEC769AEBE8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FBBA52-32EE-4B26-A7D2-23222781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E91B92F-5EBD-4811-94A1-27D230F7A6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03D9-5BE1-4995-B604-C3A11442624E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858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295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9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0481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0481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00BF0C-8D9F-40A7-8C4E-89F5C1A42F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F8935-AEC6-4742-AFE3-3085EB3A2A4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5771AF-B578-4E49-A1E9-0DD38274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7179073-E3CF-47B8-8993-92A58B2FC4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A8C22-C304-4FF2-9231-57ACA373AE43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41718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106DE05-8D37-4BF2-BB71-7B65672CF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C0EC0-CB28-4797-9339-37893924D1C6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DB02C74-F256-4E02-82C2-5AC03D216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37B6F2-FDD8-4204-B8D4-FBCB7B8F8A9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8B19-8BD1-4040-89A1-CBAE72B8A515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4937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AB44EDF2-C930-4A41-8685-990C92FB9E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05EE3-BC9B-464B-AF01-E134DFD214E5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0203F78-1FE2-45C9-BABF-C5D14793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50770-1C90-41E5-A70C-CCE4EAC5D77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8359-C48D-4743-8F45-03DCA868F879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626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644" y="5486400"/>
            <a:ext cx="9169018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649" y="3852863"/>
            <a:ext cx="73447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B9A365B-CACE-47FA-BD29-79BE2E25C8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04C47-CA49-4A89-865E-D7A1035C7FD5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69C97-2934-4137-AE7D-E31447B3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D38EDF9-FF1B-4C0C-8259-F1C29D708E2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F5B5-1F48-4871-AF21-E5560912582D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999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66" y="5495544"/>
            <a:ext cx="9303941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4864" y="6096000"/>
            <a:ext cx="9303943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4865" y="381000"/>
            <a:ext cx="9303941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A9F2CB-D1EB-48E0-8CB8-13159111759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DCC97-B958-4859-AC19-C0FC9A7D1D2D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7D4B73-AF2E-4A01-98C3-5501DE4D25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D10F60D-80B2-4295-8C39-6D20CC92D9B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C6F38-D109-4B41-9ED2-9A6EE32B1660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68997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217" y="5495278"/>
            <a:ext cx="9303941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" y="0"/>
            <a:ext cx="10124877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217" y="6096000"/>
            <a:ext cx="9303941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054289-FFB4-407B-B3C8-AAEFD3F858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ADE48-2714-48F7-9B46-79D52766F59F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CA6285-9B4E-4532-B9DA-D2B3164B8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3328F5-CCB5-410A-86FE-3D2CD23E7C9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567D-6EE8-4F46-A8CC-EB73302BB231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5734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E97C02-62B0-4C54-9AB3-8AD5B6218B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3EA73-22FF-43E4-95E2-A5225A49159E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852E3-FED4-459C-8BC5-36DC9E67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0C7F7E1-F86B-4FCD-8011-4BD3E12404F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9A48-E992-4293-AB99-A6165AC3DE87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56886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5719" y="274648"/>
            <a:ext cx="2097947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7291" y="274648"/>
            <a:ext cx="7205994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DA36D1-D99B-4570-A594-34D7F76117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31F64-EB4A-45AA-ACCE-9F7D397A0757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88A99-3A50-4542-8D9F-5A39A608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CD60AF2-42BE-4E87-B334-B26C175A15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0E09-E7F7-475D-B48F-631658158212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62858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936" y="1905008"/>
            <a:ext cx="9030296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935" y="4572000"/>
            <a:ext cx="7735042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D8C0C77-E64F-444D-B73F-EA63722DCB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FBCA2-D5E7-4C6D-B17C-0976784EE64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BF594-B6EE-4048-A179-164F7EF40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6DE3D81-55C5-4BA5-A66C-83944135AD8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86EC-68DE-454D-B68F-5B04DA6BAAEC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6146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13471E-F25E-4CCD-B1EC-D877FCBC8B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8D849-7660-47BF-95C6-379AFA59601B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F087F-248C-4E5E-8C02-2E7FD3B3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C27AA80-3D57-4FB6-9A6F-61FCC4269BA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16B5D-AC6E-485C-8EFD-03202F176628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1736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644" y="5486400"/>
            <a:ext cx="9169018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648" y="3852863"/>
            <a:ext cx="73447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A7E9595-CDB2-4584-96FB-CC8FBAB69D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4621F-010B-47D6-82D3-6DF7F12BE585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1061-58B6-4C07-91D1-BDC3F1BB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25D62A-7A2A-42C1-B41F-D319065567E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CF58A-2310-44B5-8B7B-B01C5262D5DC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994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294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480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1C04CC-F640-46F4-82D7-2FA7305D5B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24D5F-1346-4A08-80BA-738F034AC1AF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03075-5DF8-43EA-96C5-4E887C51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A6027-D21B-4AA9-AE5C-6C358016B5C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5420A-3E36-41AF-8B22-149DA2AFD6C9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55686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294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9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0480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048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271B7A-BC10-41DD-A709-2C265A1611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B5525-B133-4F10-BA2F-D960F05F6ACF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8BE0C8-3240-4031-B8D8-60B286D5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1FD69AB-3649-477F-8549-2CF6C6EE91E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3DD3F-8EA8-4971-857B-AF78777EDE5D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41653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9911D24-E021-4423-A919-671872959A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9FE2F-8060-44CE-9C36-1CB052CB0581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59AA4FF-ADDD-4990-A0E8-FE22B9BB5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2C0FE6-D901-4280-953E-946E16EA139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F39C-1860-446F-AA06-2DB818D71839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667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295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481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F911222-5DBD-420B-B58E-077C4EA061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775C6-D275-444F-9EBB-EDA2FCA13166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98F6D7-540A-4E29-B2C7-F72D576C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1B091C8-914A-45AF-AC7F-60D62561BB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D7F49-3E0D-49E0-B279-DB6B28E13A1C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86134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8FA6403-E3A0-4E57-BF5B-E20C7803E6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5C478-62F3-4742-92DF-6C41792BE3EA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0EFE285-FD19-4BB0-BA9B-205BBF6D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68931-6DE4-4D32-B2B0-3D33FE69FBB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1FA1-0C1F-4827-82AB-AB32581856CF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57372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65" y="5495544"/>
            <a:ext cx="9303941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4863" y="6096000"/>
            <a:ext cx="9303943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4864" y="381000"/>
            <a:ext cx="9303941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295606-3308-4D13-9AF5-8C226F7549E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62A55-DE2E-4A7C-BBAD-C703A8BE239A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B1A13F-50AC-4466-93B8-163E3A7C5C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46F9B4-876A-4C52-A49F-4FEDB14FD4B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902B2-543E-4266-8665-422B794F42F8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10561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216" y="5495278"/>
            <a:ext cx="9303941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" y="0"/>
            <a:ext cx="10124877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216" y="6096000"/>
            <a:ext cx="9303941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B269B87-67AF-448D-8ED0-B1B023574F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F73A5-ED76-4B70-B6FE-F7A6B256CC4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1D0C82-59AA-47CF-BFF7-FCDB252D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4CE1A7-2CA2-481C-AC72-FF58FBBC352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A54E4-FF59-4FD9-AC95-6281D75A0307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53780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62E9D6-A3FC-4445-AD62-9A07AB189D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C2584-E392-4AC9-853C-0E651207A1E0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7AE93-58BF-47D2-94A9-6544F71A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877E72F-BF8D-46ED-A5E3-2D746105769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A2175-6DC5-418F-9E6E-20E107C6FBF3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9300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5718" y="274646"/>
            <a:ext cx="2097947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7291" y="274646"/>
            <a:ext cx="7205994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F517CC-94A4-4BF6-AB8D-7DAA7816CC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FC6A5-1757-44D6-94E3-C4FAF3D0A8B4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4CF32-233D-45AD-B584-87635220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2C14E98-082B-4E59-9286-B935165927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B55A-7CDB-4857-85CE-7FA6C5D6F06E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27782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936" y="1905002"/>
            <a:ext cx="9030296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935" y="4572000"/>
            <a:ext cx="7735042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5D67A1-B180-45D3-BC5E-E2FCCD443B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F4791-ADE8-4F9D-88D2-13ACCC37A7D4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229A-F879-4DFD-8F42-3D8DB09B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E37CB68-746C-4695-9EA8-1C978E88A6A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EB285-F239-4159-8656-4E4987735E7D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7542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0AD920-BA68-45BE-889E-DC1691B86E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AA4E6-871E-46BC-A897-17BE20D0FF29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573F3-FF54-4572-95D4-C2A5C464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84499D7-7BCC-49E2-8ADC-9646483B64B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5861B-6337-4A4E-B614-D378A44ADB3D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59955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644" y="5486400"/>
            <a:ext cx="9169018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645" y="3852863"/>
            <a:ext cx="73447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E196CF-2644-450A-A6B5-800F9B0AE2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7620C-D200-483A-97D6-3571685A0478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86BD5-B0DF-46BA-9006-78C490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90B96BE-FA9C-4F51-88B9-1A4BCE9F892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07FD-79EF-4D8E-A509-0265342FD261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58618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291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477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4B7D67C-8D43-4066-B73E-1068CFD73B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5C91E-37E2-4344-879B-CF0F6C1A1AEF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CBC94-64B0-42C9-9C63-E9A8080E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762DD4-F59A-4EB5-BA7D-B82AA47816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B4EF7-732D-4D41-8098-932A8E5E1EB7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6356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291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91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0477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0477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6550F9-5726-4BA6-8104-4E551441F0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8FB38-7A07-4212-8F84-6BC8FF2FDD8E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E1D763A-9EC3-40AB-914F-9110F166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E3A1859-C386-4D59-ABEA-CBF6F6E1D3C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B5E90-C6EF-4326-83CD-4F84F88106FD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724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295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9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0481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0481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C38E81-9DBA-4D3A-85E7-B211E0A7F0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A32F5-0B0E-4984-BE90-6292CD873732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A57474-193C-4FD9-A482-6D76682D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F089578-88AF-49C7-9F37-66F10A2F30B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7A390-703B-4908-83F3-973F546ED8AF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47181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095D381-97EA-46EC-AB78-0FA8D270D1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A9C97-699E-49CE-9E8A-223807FFBC1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79B4F2-E089-4EC2-97C9-A22E1464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9E1976-AFFE-41AB-86F6-E01DBB6778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66EE-E799-449B-8B09-BEF29F10E19E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29237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4A2C134-EC05-4F4D-853C-49E37B515E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FB0EE-A692-4B42-B11F-7932DE2FAB1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36D404-E32D-4C20-97ED-EEA9511A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6CB32-EE0F-4D42-B716-2C8012A18A3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247A-46AA-40FD-831F-865F48314FA0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44027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62" y="5495544"/>
            <a:ext cx="9303941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4860" y="6096000"/>
            <a:ext cx="9303943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4861" y="381000"/>
            <a:ext cx="9303941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37B26B-A0F9-425A-AFE5-25466A3342A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D8A8E-BD04-4F02-9C46-0D73A4DC70BE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55561B-F402-4898-9E73-679326FD1B4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A0462B-5EC5-41D4-8639-ECEF852253A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2BA1-FEF2-42AC-8F4B-8E25614971AB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76324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213" y="5495278"/>
            <a:ext cx="9303941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10124877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213" y="6096000"/>
            <a:ext cx="9303941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FF89210-471F-4546-8D2D-92D3981812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E2B64-5B7D-4953-8A3A-14B13B9D0CF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7C9812-9252-4051-9E88-1FA12774D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7AD5CD-8712-46CB-8453-6BCC344CFBA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F98F8-D914-491F-9E81-181E037BB79E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73956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752C06B-CC1D-435D-BDD3-6DF85173F9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7AE62-FF38-4283-893B-5583C78D1818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01D4A-0AE4-4666-BABE-85A9EDB1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0C88A25-2E21-4376-8843-9C1D8427287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2E24A-F152-4A94-B6A5-CE5BB8226C6C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03009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5715" y="274640"/>
            <a:ext cx="2097947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7291" y="274640"/>
            <a:ext cx="7205994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A3A2D5B-2DC8-49F8-AEEA-52F165E189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80E32-58FB-49EC-87CE-98CC7AD9E1B6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BA17A-F06E-4762-ACD7-59371B542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73F8C44-0412-44A8-9C8C-15AA127CCD3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E10D-7186-4597-829F-0F03BEA268E2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6691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936" y="1905008"/>
            <a:ext cx="9030296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935" y="4572000"/>
            <a:ext cx="7735042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365CE2E-0434-42E5-9327-7E54B8B00F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F9EAF-AB2D-4B87-AF9C-206BAE993229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2E657-E343-4157-80A0-A1449FC3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78B494A-40D0-421E-B6DA-31566FDAB15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92DB8-CFF7-429C-843F-D9F3871B7B32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0626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55FEA9-0CD2-4D4C-B00D-7008014EF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5A30E-51E7-4664-A33C-37C5283A287B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DF0EE-AD35-4E3B-8CFC-FFACE81B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1B0DB14-407E-45A1-9FC5-677D8DEFCFC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03EC-E6C8-49A7-A277-5C1AC3282073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24576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644" y="5486400"/>
            <a:ext cx="9169018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648" y="3852863"/>
            <a:ext cx="73447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1604C0-2027-489F-BADB-FFDDADE5FB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4B2F0-3C4E-45F5-A83E-B59460712524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5D6D8-D3C3-47C9-84AE-9FF62D39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45BDEB3-BFEF-4154-B18A-8FDEFC1BB18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35C82-0FC2-421B-896F-EF2EACFA5F77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5775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294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0480" y="1536192"/>
            <a:ext cx="4378325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98C616-5E6C-4637-97C9-CC38363C86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A86AE-31E9-4865-B5F5-8478CCDF39F1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6C9348-70B3-4437-9AF2-53B0C0A6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DD14517-6318-4E06-908D-EABA13C7F77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665A-0FD6-4EB2-A378-3D1702A225B2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879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3EFC361-00A6-4E77-A161-46DA1746A5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4F58F-7ECA-46B2-B33D-6E29074A2B66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6D3B39E-2BB6-40F7-8236-75A47957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8E9A2A-03FE-4391-BB67-B004AB7B5CA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0031-423C-40D4-9A1A-4FD32F6E6D98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18038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294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9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0480" y="1535113"/>
            <a:ext cx="437832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048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F7F16C-4D73-44AB-95DE-AF0183FBF6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0A0C9-D535-4744-937C-106ED945094F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E6F651-2EF7-4BB6-8F19-C76C6AEA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00A6F81-63B1-4295-AAFF-B335404BE3F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3A69-1E32-40BC-BC39-757F07814A06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45360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9B903F6-EBA5-483C-B237-316477836B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13060-C814-42D6-BC7E-0DE5058E8B9E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AFDDEB-F7B4-4DE4-A0A4-52DD9CDF9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DFF819-D55F-4585-AF21-2A74C2B2FBD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5E34-052C-4D38-899F-4E74AB8E5192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0413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405B310-B80B-41CF-BF60-6876510617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7B274-AE22-4B71-B1F7-47CF880C9229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3960E9E-BC90-408F-A525-92A246733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9A597-456B-4FF9-B807-1C88E5DE35C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73E0-D48E-4852-BA27-D996E29E366A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58645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65" y="5495544"/>
            <a:ext cx="9303941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4863" y="6096000"/>
            <a:ext cx="9303943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4864" y="381000"/>
            <a:ext cx="9303941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87BACA-9493-45DB-9BFF-7C79F59CBF5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88998-C76D-4F28-BEF5-0FA073773287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FF94BE-3F45-4A6B-9A62-C9EA51FDFD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1C6F2A-E1B9-4F79-A32D-DA60550F75A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CA18B-69D9-4A8B-B010-238CCC7F3FD1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54844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216" y="5495278"/>
            <a:ext cx="9303941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" y="0"/>
            <a:ext cx="10124877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216" y="6096000"/>
            <a:ext cx="9303941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F6164A7-02CC-41A2-BAA1-50C7FBCE55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FDFA3-06C0-4AB7-89F3-55AA3EBD9299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FAB948-204F-43A8-99C9-BA056470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8AA5956-7151-4558-9E20-D4773D90649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5776-95EB-4D93-96E0-9A377E1C2F07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86564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7845E86-B90F-4443-8C53-B35B8A7AA3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5CE3F-6E15-417B-B453-0C82C844287D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A8D3D-5F14-4EC8-BF30-C8E8CF2C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239A5A2-303B-41EE-9FBB-650CC33CDE2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3D10-C371-4E2B-94EA-3D35AABF02F3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26365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5718" y="274646"/>
            <a:ext cx="2097947" cy="58515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7291" y="274646"/>
            <a:ext cx="7205994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141D3-3CDD-474D-9DE0-6BEA818116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ACCF8-5E72-420C-B67C-B5A62AF3C203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23E57-214D-43A3-A7BE-AFAD881C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CC6668-1969-4E30-BE39-645EE06B324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762A3-C173-43C0-9898-D1335F22F143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119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4106605-B301-49A4-9F7C-D81F99163D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B131A-73CF-4A0C-92A5-741D9BED7532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DB6962D-734A-4026-9AA6-EB3A1A42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6FA7B-441E-419E-87A7-F985C50E27D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405-02A2-4AA1-9696-865E1F9F7A5D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624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66" y="5495544"/>
            <a:ext cx="9303941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4864" y="6096000"/>
            <a:ext cx="9303943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4865" y="381000"/>
            <a:ext cx="9303941" cy="494284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262D8F4-1779-4481-8956-68278C1A33F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9CF59-BEE5-4242-AB8D-9819F81BDACA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4419A1-F275-47ED-B536-2F13D434F45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D2B522F-A997-4EDA-B87D-6E4CA9F8C86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0102A-8C25-4BE8-A74A-2FCCC51E800E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903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217" y="5495278"/>
            <a:ext cx="9303941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" y="0"/>
            <a:ext cx="10124877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217" y="6096000"/>
            <a:ext cx="9303941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B9C19D-9277-448C-8A21-384B0CACF1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9CA4F-E69D-49BE-91C1-73E3CFDB9090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150330-4406-475B-8217-13C29B95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D3F92C-F523-427E-BD3E-FBAA70DF2BB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7920A-4E4E-46A1-B9A2-38076A022EB0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454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EF41AC-5F80-4158-A9C1-01B25A639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274638"/>
            <a:ext cx="91217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F1CBFD2-4CD9-4702-A49A-FA9ABE9194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7688" y="1600200"/>
            <a:ext cx="91217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74A14A-5314-47C8-9DAB-473991DBA477}"/>
              </a:ext>
            </a:extLst>
          </p:cNvPr>
          <p:cNvSpPr/>
          <p:nvPr/>
        </p:nvSpPr>
        <p:spPr>
          <a:xfrm>
            <a:off x="10125075" y="0"/>
            <a:ext cx="820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EDDBD4-E463-4544-BC83-181758C0C8A8}"/>
              </a:ext>
            </a:extLst>
          </p:cNvPr>
          <p:cNvSpPr/>
          <p:nvPr/>
        </p:nvSpPr>
        <p:spPr>
          <a:xfrm>
            <a:off x="10125075" y="5486400"/>
            <a:ext cx="82073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2D3D7-1AAE-4D2F-B7A5-4243F58B4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12388" y="5648325"/>
            <a:ext cx="65722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fld id="{AA20FB82-3E24-4178-BA19-EFB4DA228A46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E9B6F-17C4-4288-9935-22F4E48DE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9314656" y="4012407"/>
            <a:ext cx="2366963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E2823-DFAD-4D59-8EA5-8BD54AD81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9278938" y="1609725"/>
            <a:ext cx="24384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fld id="{25941057-7125-4BA9-AA55-86D9C8DC2BDD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24E5B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518540-38D0-40FE-9EFA-3C492B78C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274638"/>
            <a:ext cx="91217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B133437-6BE1-4260-9172-A494393ED6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7688" y="1600200"/>
            <a:ext cx="91217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DF0E13-C069-4898-B49F-B0BAC5FBED13}"/>
              </a:ext>
            </a:extLst>
          </p:cNvPr>
          <p:cNvSpPr/>
          <p:nvPr/>
        </p:nvSpPr>
        <p:spPr>
          <a:xfrm>
            <a:off x="10125075" y="0"/>
            <a:ext cx="820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2E1BCF-E1D0-4F60-9F6F-38F41979FB3D}"/>
              </a:ext>
            </a:extLst>
          </p:cNvPr>
          <p:cNvSpPr/>
          <p:nvPr/>
        </p:nvSpPr>
        <p:spPr>
          <a:xfrm>
            <a:off x="10125075" y="5486400"/>
            <a:ext cx="82073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4B991-7B73-4110-A233-0865EA7E4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12388" y="5648325"/>
            <a:ext cx="65722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fld id="{6A768EEC-51ED-4400-91C9-0EE5A54FF7FA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91BBF-BF3B-4570-B9A4-C73200810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9314656" y="4012407"/>
            <a:ext cx="2366963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95F9B-4239-434F-A680-F799AE733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9278938" y="1609725"/>
            <a:ext cx="24384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fld id="{41897E6E-3324-4F0D-AC31-ABB550BC7C4C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24E5B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C17242-E95A-4A14-86E7-A3F673F1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274638"/>
            <a:ext cx="91217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C4EF9C16-F7BD-4371-87BC-8F1BB35788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7688" y="1600200"/>
            <a:ext cx="91217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70C32E-A60E-42C3-83B7-942AF1A3E24C}"/>
              </a:ext>
            </a:extLst>
          </p:cNvPr>
          <p:cNvSpPr/>
          <p:nvPr/>
        </p:nvSpPr>
        <p:spPr>
          <a:xfrm>
            <a:off x="10125075" y="0"/>
            <a:ext cx="820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D9185B-2BFA-4B48-9B0C-9331C05A02FA}"/>
              </a:ext>
            </a:extLst>
          </p:cNvPr>
          <p:cNvSpPr/>
          <p:nvPr/>
        </p:nvSpPr>
        <p:spPr>
          <a:xfrm>
            <a:off x="10125075" y="5486400"/>
            <a:ext cx="82073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4001F-5128-4DCC-8F7B-3459C04FB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12388" y="5648325"/>
            <a:ext cx="65722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fld id="{2CDB0C23-2A23-4113-8045-684DC570F860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5AE7D-89D3-4CE7-89AA-2AE47A66C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9314656" y="4012407"/>
            <a:ext cx="2366963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9079A-AFE9-418F-8B8C-E3199C1AA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9278938" y="1609725"/>
            <a:ext cx="24384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fld id="{84F457D5-3131-4341-8F56-D73A3CB7EA6A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24E5B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8187B4-0722-4E56-822A-D4F7A71C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274638"/>
            <a:ext cx="91217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4D5AEFD7-D982-44EF-A234-A0567C7638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7688" y="1600200"/>
            <a:ext cx="91217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45ECD0-BC1E-41A3-BBEA-51A381D636CD}"/>
              </a:ext>
            </a:extLst>
          </p:cNvPr>
          <p:cNvSpPr/>
          <p:nvPr/>
        </p:nvSpPr>
        <p:spPr>
          <a:xfrm>
            <a:off x="10125075" y="0"/>
            <a:ext cx="820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A5A695-6968-4994-8234-C6E711CE2E35}"/>
              </a:ext>
            </a:extLst>
          </p:cNvPr>
          <p:cNvSpPr/>
          <p:nvPr/>
        </p:nvSpPr>
        <p:spPr>
          <a:xfrm>
            <a:off x="10125075" y="5486400"/>
            <a:ext cx="82073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9F8F4-764D-408F-91E4-53E9033AE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12388" y="5648325"/>
            <a:ext cx="65722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fld id="{EC6EB16F-9B67-48AC-B3FC-0302148AFE44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541D1-2C6C-49F6-BAB8-0B0B0D76A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9314656" y="4012407"/>
            <a:ext cx="2366963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5D11F-975A-4FE4-AF60-1F319DC90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9278938" y="1609725"/>
            <a:ext cx="24384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fld id="{13CAB238-EE85-41CB-986C-9FAE06EB111B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24E5B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683B02-6540-4A84-BFA0-F357C6DA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274638"/>
            <a:ext cx="91217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8268673B-1290-448C-B5AB-D6973EE45A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7688" y="1600200"/>
            <a:ext cx="91217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616C30-A895-4C16-A929-AA5CF47C6947}"/>
              </a:ext>
            </a:extLst>
          </p:cNvPr>
          <p:cNvSpPr/>
          <p:nvPr/>
        </p:nvSpPr>
        <p:spPr>
          <a:xfrm>
            <a:off x="10125075" y="0"/>
            <a:ext cx="820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BE002C-9C67-48E0-A9F8-961BBD8591ED}"/>
              </a:ext>
            </a:extLst>
          </p:cNvPr>
          <p:cNvSpPr/>
          <p:nvPr/>
        </p:nvSpPr>
        <p:spPr>
          <a:xfrm>
            <a:off x="10125075" y="5486400"/>
            <a:ext cx="82073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08DFE-A580-4F6F-9061-5F553075EE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12388" y="5648325"/>
            <a:ext cx="65722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fld id="{F7CAAA79-8B02-4C98-9F1B-F7146A780447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32A42-8F89-4DAC-8FAF-6DC38C548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9314656" y="4012407"/>
            <a:ext cx="2366963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4AF9-A5D9-4369-8881-E82D2B326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9278938" y="1609725"/>
            <a:ext cx="24384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C705C2AD-E5C8-41AB-AB11-D2C89C4D1ADF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24E5B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F6999-D317-4921-9A7E-D9F6ACBC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274638"/>
            <a:ext cx="91217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387BD8A1-AE14-40EB-B55C-62FD00919C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7688" y="1600200"/>
            <a:ext cx="91217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9FE37-060E-45D1-B1CD-82D17D205FDE}"/>
              </a:ext>
            </a:extLst>
          </p:cNvPr>
          <p:cNvSpPr/>
          <p:nvPr/>
        </p:nvSpPr>
        <p:spPr>
          <a:xfrm>
            <a:off x="10125075" y="0"/>
            <a:ext cx="820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E582E5-A7CA-4BA5-98C8-1F7504AD4375}"/>
              </a:ext>
            </a:extLst>
          </p:cNvPr>
          <p:cNvSpPr/>
          <p:nvPr/>
        </p:nvSpPr>
        <p:spPr>
          <a:xfrm>
            <a:off x="10125075" y="5486400"/>
            <a:ext cx="82073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405C5-2846-4AAD-9DC5-6D92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12388" y="5648325"/>
            <a:ext cx="65722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fld id="{84346C73-029F-4BF8-B4C1-A7B327196F07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DF856-F1E0-424E-8FD9-3E450B8D4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9314656" y="4012407"/>
            <a:ext cx="2366963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02C3B-EB22-44C0-9FE1-3F3C21161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9278938" y="1609725"/>
            <a:ext cx="243840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DEDEE0"/>
                </a:solidFill>
                <a:latin typeface="Arial" charset="0"/>
              </a:defRPr>
            </a:lvl1pPr>
          </a:lstStyle>
          <a:p>
            <a:pPr>
              <a:defRPr/>
            </a:pPr>
            <a:fld id="{F85278AA-4493-470D-8995-F842D831C25D}" type="datetime1">
              <a:rPr lang="pl-PL"/>
              <a:pPr>
                <a:defRPr/>
              </a:pPr>
              <a:t>28.06.2019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635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AC956E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8DA9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24E5B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.gdansk.rio.gov.pl/?c=222" TargetMode="External"/><Relationship Id="rId2" Type="http://schemas.openxmlformats.org/officeDocument/2006/relationships/hyperlink" Target="http://www.bip.gdansk.rio.gov.pl/" TargetMode="Externa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://www.bip.gdansk.rio.gov.pl/?c=565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53CB48-B6C4-4FB3-911A-8935E3A2A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263" y="3141662"/>
            <a:ext cx="9274175" cy="3095650"/>
          </a:xfrm>
        </p:spPr>
        <p:txBody>
          <a:bodyPr/>
          <a:lstStyle/>
          <a:p>
            <a:pPr algn="ctr">
              <a:defRPr/>
            </a:pP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 kontrolna</a:t>
            </a:r>
            <a:b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Regionalnej Izby Obrachunkowej w Gdańsku</a:t>
            </a:r>
            <a:b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zakresie zlecania i rozliczania</a:t>
            </a:r>
            <a:b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zadań publicznych</a:t>
            </a:r>
            <a:b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organizacjom pozarządowym</a:t>
            </a:r>
            <a:b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latach 2017 – 2018</a:t>
            </a:r>
            <a:b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czerwca 2019 r.</a:t>
            </a:r>
          </a:p>
        </p:txBody>
      </p:sp>
      <p:sp>
        <p:nvSpPr>
          <p:cNvPr id="6148" name="Symbol zastępczy numeru slajdu 3">
            <a:extLst>
              <a:ext uri="{FF2B5EF4-FFF2-40B4-BE49-F238E27FC236}">
                <a16:creationId xmlns:a16="http://schemas.microsoft.com/office/drawing/2014/main" id="{2F5F1D02-852D-48BF-84B6-BB3B86A7D6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9D68EB-24A2-45A7-B465-FCD79A1E5C00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6149" name="Obraz 5">
            <a:extLst>
              <a:ext uri="{FF2B5EF4-FFF2-40B4-BE49-F238E27FC236}">
                <a16:creationId xmlns:a16="http://schemas.microsoft.com/office/drawing/2014/main" id="{66FE212A-B0C2-4D9B-9A26-6B9143D24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1089025"/>
            <a:ext cx="64801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>
            <a:extLst>
              <a:ext uri="{FF2B5EF4-FFF2-40B4-BE49-F238E27FC236}">
                <a16:creationId xmlns:a16="http://schemas.microsoft.com/office/drawing/2014/main" id="{ED351D4F-2A2C-49B5-8AE1-16A0A41ED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333375"/>
            <a:ext cx="9121775" cy="6067425"/>
          </a:xfrm>
        </p:spPr>
        <p:txBody>
          <a:bodyPr/>
          <a:lstStyle/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Nieustalenie do zwrotu części dotacji udzielonych organizacjom pożytku publicznego, pomimo wykorzystania przez nie części środków niezgodnie z zawartą umową, a mianowicie dotacja udzielona Klubowi Sportowemu w kwocie 80.000 zł:</a:t>
            </a:r>
          </a:p>
          <a:p>
            <a:pPr marL="114300" indent="0" algn="just">
              <a:spcBef>
                <a:spcPts val="0"/>
              </a:spcBef>
              <a:buNone/>
              <a:defRPr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 części została wydatkowana z przekroczeniem poszczególnych pozycji kosztorysu (kwota 2.979,76 zł to wydatki przekraczające poszczególne pozycje kosztorysu ponad dopuszczalne ich zwiększenie o 30%);</a:t>
            </a:r>
          </a:p>
          <a:p>
            <a:pPr marL="114300" indent="0" algn="just">
              <a:spcBef>
                <a:spcPts val="0"/>
              </a:spcBef>
              <a:buNone/>
              <a:defRPr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 części została wykorzystana niezgodnie z przeznaczeniem (kwotę 2.700,00 zł wydano na: opłatę za treningi drużyny „junior E-1” oraz upomnienia zawodników /kary/, które nie zostały przewidziane w kosztorysie, natomiast ujęto je </a:t>
            </a:r>
            <a:b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sprawozdaniu z realizacji zadania).</a:t>
            </a:r>
          </a:p>
          <a:p>
            <a:pPr marL="114300" indent="0">
              <a:buNone/>
              <a:defRPr/>
            </a:pPr>
            <a:endParaRPr lang="pl-PL" altLang="pl-PL" sz="1000" dirty="0"/>
          </a:p>
        </p:txBody>
      </p:sp>
      <p:sp>
        <p:nvSpPr>
          <p:cNvPr id="13315" name="Symbol zastępczy numeru slajdu 3">
            <a:extLst>
              <a:ext uri="{FF2B5EF4-FFF2-40B4-BE49-F238E27FC236}">
                <a16:creationId xmlns:a16="http://schemas.microsoft.com/office/drawing/2014/main" id="{8F10C9EF-AD81-4DEB-887B-41F31D87E2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DC2CFB-0392-4F13-86C6-A5EDA7524B28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ymbol zastępczy zawartości 2">
            <a:extLst>
              <a:ext uri="{FF2B5EF4-FFF2-40B4-BE49-F238E27FC236}">
                <a16:creationId xmlns:a16="http://schemas.microsoft.com/office/drawing/2014/main" id="{BF3A06E7-8D6C-432C-9601-30594165C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476250"/>
            <a:ext cx="9648825" cy="6048375"/>
          </a:xfrm>
        </p:spPr>
        <p:txBody>
          <a:bodyPr/>
          <a:lstStyle/>
          <a:p>
            <a:pPr marL="114300" indent="0" algn="just" eaLnBrk="1" hangingPunct="1">
              <a:buFont typeface="Arial" charset="0"/>
              <a:buNone/>
              <a:defRPr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Stowarzyszenie pismem z dnia 17 października 2017 r. wystąpiło o dokonanie, w związku z poczynionymi oszczędnościami, zmian preliminarza wydatków poprzez zwiększenie środków pochodzących z dotacji: na zakup sprzętu, na składki członkowskie oraz na wydatki związane z utrzymaniem boiska – pismo nie zawierało wyszczególnienia kwot, w związku z czym brak możliwości ustalenia o jakie oszczędności chodzi, czy też ustalenia wysokości przesunięć, o jakie wnosi Stowarzyszenie. Ponadto pismo zostało podpisane jednoosobowo przez Prezesa Stowarzyszenia.</a:t>
            </a:r>
          </a:p>
          <a:p>
            <a:pPr marL="114300" indent="0" algn="just" eaLnBrk="1" hangingPunct="1">
              <a:buFont typeface="Arial" charset="0"/>
              <a:buNone/>
              <a:defRPr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§ 16 ust. 1 ww. umowy wszelkie zmiany, uzupełnienia i oświadczenia składane w związku z niniejszą umową wymagają formy pisemnej pod rygorem nieważności.</a:t>
            </a:r>
          </a:p>
          <a:p>
            <a:pPr marL="114300" indent="0" algn="just" eaLnBrk="1" hangingPunct="1">
              <a:buFont typeface="Arial" charset="0"/>
              <a:buNone/>
              <a:defRPr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 kolei § 31 Statutu tego Stowarzyszenia stanowi, że dla ważności oświadczeń woli w zakresie praw, podejmowania zobowiązań majątkowych oraz udzielania pełnomocnictw, wymagane są podpisy co najmniej dwóch upoważnionych członków zarządu, w tym Prezesa lub Sekretarza.</a:t>
            </a:r>
          </a:p>
          <a:p>
            <a:pPr marL="114300" indent="0" algn="just" eaLnBrk="1" hangingPunct="1">
              <a:buFont typeface="Arial" charset="0"/>
              <a:buNone/>
              <a:defRPr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 treści § 6 pkt 1 i 2 ww. umowy wynika natomiast, że jeżeli dany wydatek finansowany z dotacji wykazany w sprawozdaniu z realizacji zadania publicznego nie jest równy odpowiedniemu kosztowi określonemu w umowie, to uznaje się go za zgodny z umową, wtedy gdy nie nastąpiło zwiększenie tego wydatku o więcej niż 30%. Naruszenie tego postanowienia uważa się za pobranie części dotacji w nadmiernej wysokości.</a:t>
            </a:r>
          </a:p>
          <a:p>
            <a:pPr marL="114300" indent="0" algn="just" eaLnBrk="1" hangingPunct="1">
              <a:buFont typeface="Arial" charset="0"/>
              <a:buNone/>
              <a:defRPr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 związku z powyższym doszło do naruszenia art. 60 pkt 1 w zw. z art. 61 ust. 1 pkt 4 oraz art. 251 ust. 4 i art. 252 ust. 1 pkt 1 i ust. 5 ustawy o finansach publicznych oraz wskazanych wyżej postanowień zawartych umów.</a:t>
            </a:r>
          </a:p>
          <a:p>
            <a:pPr marL="114300" indent="0" algn="just" eaLnBrk="1" hangingPunct="1">
              <a:buFont typeface="Arial" charset="0"/>
              <a:buNone/>
              <a:defRPr/>
            </a:pPr>
            <a:endParaRPr lang="pl-PL" altLang="pl-PL" sz="1800" dirty="0"/>
          </a:p>
        </p:txBody>
      </p:sp>
      <p:sp>
        <p:nvSpPr>
          <p:cNvPr id="14339" name="Symbol zastępczy numeru slajdu 1">
            <a:extLst>
              <a:ext uri="{FF2B5EF4-FFF2-40B4-BE49-F238E27FC236}">
                <a16:creationId xmlns:a16="http://schemas.microsoft.com/office/drawing/2014/main" id="{26993B51-B89A-4A65-ACFA-5E472948AD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2FFC11-9F8A-4CCD-9F8F-EEDD9A256864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D66D3D-91E9-4C21-A451-3766EEA8A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04813"/>
            <a:ext cx="9121775" cy="5995987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Nieustalenie do zwrotu części dotacji udzielonej Klubowi Sportowemu (dotacja w kwocie 21.000 zł udzielona na mocy umowy Nr 2/2016 z dnia 24 lutego 2016 r.), która w części została wykorzystana niezgodnie z przeznaczeniem poprzez dokonanie wydatku w wysokości 1.955,39 zł na zakup sprzętu, butów i odzieży sportowej [w kosztorysie przewidziano na zakup sprzętu z dotacji kwotę 100 zł (którą można było zwiększyć/zmniejszyć o 10%), natomiast w rozliczeniu Klub wskazał w tej pozycji wydatki poniesione na sprzęt sportowy, buty i odzież sportową w łącznej wysokości 2.065,39 zł), czym naruszono art. 251 ust. 4 i art. 252 ust. 1 pkt 1 i ust. 5 w zw. z art. 61 ust. 1 pkt 4 oraz art. 60 pkt 1 ustawy o finansach publicznych.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treścią art. 251 ust. 4 i art. 252 ust. 1 pkt 1 i ust. 5 w/w ustawy wykorzystanie dotacji następuje w szczególności przez zapłatę za zrealizowane zadania, na które dotacja była udzielona, a dotacje wykorzystane niezgodnie z przeznaczeniem, podlegają zwrotowi do budżetu wraz z odsetkami w wysokości określonej jak dla zaległości podatkowych, w ciągu 15 dni od dnia stwierdzenia w/w nieprawidłowości. Zwrotowi do budżetu jednostki samorządu terytorialnego podlega ta część dotacji, która została wykorzystana niezgodnie z przeznaczeniem.</a:t>
            </a:r>
          </a:p>
          <a:p>
            <a:pPr marL="114300" indent="0" algn="ctr">
              <a:buClrTx/>
              <a:buNone/>
              <a:defRPr/>
            </a:pPr>
            <a:endParaRPr lang="pl-PL" sz="1000" dirty="0"/>
          </a:p>
        </p:txBody>
      </p:sp>
      <p:sp>
        <p:nvSpPr>
          <p:cNvPr id="17411" name="Symbol zastępczy numeru slajdu 3">
            <a:extLst>
              <a:ext uri="{FF2B5EF4-FFF2-40B4-BE49-F238E27FC236}">
                <a16:creationId xmlns:a16="http://schemas.microsoft.com/office/drawing/2014/main" id="{BAE9D414-8495-4520-AAFF-4023F66AFA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342B3D-1BF4-4ECA-B6B8-4FB0C02A05EA}" type="slidenum">
              <a:rPr lang="pl-PL" altLang="pl-PL">
                <a:solidFill>
                  <a:srgbClr val="FFFFFF"/>
                </a:solidFill>
              </a:rPr>
              <a:pPr/>
              <a:t>12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D66D3D-91E9-4C21-A451-3766EEA8A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04813"/>
            <a:ext cx="9121775" cy="5995987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Nieustalenie do zwrotu dotacji udzielonych organizacjom pożytku publicznego pomimo wykorzystania przez nie części środków niezgodnie z zawartymi umowami, a mianowicie: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Ognisku Towarzystwa Krzewienia Kultury Fizycznej – mimo, że dotacja w kwocie 61.700 zł w części została wykorzystana niezgodnie z przeznaczeniem (kwotę 800 zł wydano na badania lekarskie, które nie zostały przewidziane w kosztorysie, natomiast ujęto je w sprawozdaniu z realizacji zadania), 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Klubowi Sportowemu – mimo, że dotacja w kwocie 47.350,00 zł w części (w kwocie 5.210,69 zł) została wykorzystana niezgodnie z przeznaczeniem (tj. z przekroczeniem limitów określonych w umowie), 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Klubowi Sportowemu – mimo że dotacja w kwocie 23.500,00 zł w części (w kwocie 2.986,83 zł) została wykorzystana niezgodnie z przeznaczeniem (tj. z przekroczeniem limitów określonych w umowie), a ponadto część wydatków w łącznej kwocie 93,49 zł dotyczyła okresu poprzedzającego okres realizacji zadania określony umową (zadanie było realizowane w okresie od 1 stycznia do 31 grudnia 2016 r., a wydatki dotyczyły roku 2015), </a:t>
            </a:r>
          </a:p>
        </p:txBody>
      </p:sp>
      <p:sp>
        <p:nvSpPr>
          <p:cNvPr id="17411" name="Symbol zastępczy numeru slajdu 3">
            <a:extLst>
              <a:ext uri="{FF2B5EF4-FFF2-40B4-BE49-F238E27FC236}">
                <a16:creationId xmlns:a16="http://schemas.microsoft.com/office/drawing/2014/main" id="{BAE9D414-8495-4520-AAFF-4023F66AFA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342B3D-1BF4-4ECA-B6B8-4FB0C02A05EA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909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D66D3D-91E9-4C21-A451-3766EEA8A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04813"/>
            <a:ext cx="9121775" cy="5995987"/>
          </a:xfrm>
        </p:spPr>
        <p:txBody>
          <a:bodyPr/>
          <a:lstStyle/>
          <a:p>
            <a:pPr lvl="0"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Klubowi Sportowemu – mimo iż dotacja w kwocie 37.100 zł w części (w kwocie 1.868,26 zł) została wykorzystana niezgodnie z przeznaczeniem (tj. z przekroczeniem limitów określonych w umowie), a ponadto część wydatków w łącznej kwocie 1.057,44 zł dotyczyła okresu poprzedzającego okres realizacji zadania określony umową (zadanie było realizowane w okresie od 1 stycznia do 31 grudnia 2016 r., a wydatki dotyczyły roku 2015), </a:t>
            </a:r>
          </a:p>
          <a:p>
            <a:pPr marL="114300" lvl="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Stowarzyszeniu Sportowemu - mimo iż dotacja w kwocie 14.100 zł w części (w kwocie 2.037,07 zł) została wykorzystana niezgodnie z przeznaczeniem (tj. z przekroczeniem limitów określonych w umowie), </a:t>
            </a:r>
          </a:p>
          <a:p>
            <a:pPr marL="114300" lvl="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czym naruszono art. 251 ust. 4 w zw. z art. 252 ust. 1 pkt 1 i ust. 5 ustawy o finansach publicznych oraz postanowienia zawartej z beneficjentem umowy.</a:t>
            </a:r>
          </a:p>
          <a:p>
            <a:pPr marL="114300" lvl="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z przedmiotowymi umowami jeżeli dany koszt finansowany z dotacji wykazany </a:t>
            </a:r>
            <a:b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sprawozdaniu z realizacji zadania publicznego nie jest równy z kosztem określonym w danej pozycji kosztorysu, to uznaje się go za zgodny z kosztorysem wtedy gdy nie nastąpiło jego zwiększenie o więcej niż 10%.</a:t>
            </a:r>
          </a:p>
          <a:p>
            <a:pPr marL="114300" indent="0" algn="ctr">
              <a:buClrTx/>
              <a:buNone/>
              <a:defRPr/>
            </a:pPr>
            <a:endParaRPr lang="pl-PL" sz="1000" dirty="0"/>
          </a:p>
        </p:txBody>
      </p:sp>
      <p:sp>
        <p:nvSpPr>
          <p:cNvPr id="17411" name="Symbol zastępczy numeru slajdu 3">
            <a:extLst>
              <a:ext uri="{FF2B5EF4-FFF2-40B4-BE49-F238E27FC236}">
                <a16:creationId xmlns:a16="http://schemas.microsoft.com/office/drawing/2014/main" id="{BAE9D414-8495-4520-AAFF-4023F66AFA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342B3D-1BF4-4ECA-B6B8-4FB0C02A05EA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85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>
            <a:extLst>
              <a:ext uri="{FF2B5EF4-FFF2-40B4-BE49-F238E27FC236}">
                <a16:creationId xmlns:a16="http://schemas.microsoft.com/office/drawing/2014/main" id="{E8861FEA-EAD3-48AE-AA51-21F0526E8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04813"/>
            <a:ext cx="9121775" cy="5995987"/>
          </a:xfrm>
        </p:spPr>
        <p:txBody>
          <a:bodyPr/>
          <a:lstStyle/>
          <a:p>
            <a:pPr marL="114300" indent="0" algn="just">
              <a:spcBef>
                <a:spcPct val="0"/>
              </a:spcBef>
              <a:buClrTx/>
              <a:buNone/>
              <a:defRPr/>
            </a:pPr>
            <a:endParaRPr lang="pl-PL" altLang="pl-PL" sz="2000" dirty="0">
              <a:cs typeface="Times New Roman" panose="02020603050405020304" pitchFamily="18" charset="0"/>
            </a:endParaRPr>
          </a:p>
          <a:p>
            <a:pPr marL="114300" indent="0" algn="just">
              <a:spcBef>
                <a:spcPct val="0"/>
              </a:spcBef>
              <a:buClrTx/>
              <a:buNone/>
              <a:defRPr/>
            </a:pPr>
            <a:endParaRPr lang="pl-PL" altLang="pl-PL" sz="2000" dirty="0"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Organizacje pożytku publicznego nieterminowo składały sprawozdania końcowe </a:t>
            </a:r>
            <a:b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wykonania zadań publicznych (w 6 przypadkach na 16 poddanych kontroli opóźnienia wyniosły odpowiednio: 1, 2, 3, 11, 17 i 72 dni), co naruszyło art. 18 </a:t>
            </a:r>
            <a:b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ust. 1 ustawy o działalności pożytku publicznego i o wolontariacie.</a:t>
            </a:r>
          </a:p>
          <a:p>
            <a:pPr marL="114300" indent="0" algn="just">
              <a:lnSpc>
                <a:spcPct val="125000"/>
              </a:lnSpc>
              <a:spcBef>
                <a:spcPct val="0"/>
              </a:spcBef>
              <a:buNone/>
              <a:defRPr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ct val="0"/>
              </a:spcBef>
              <a:buNone/>
              <a:defRPr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treścią wskazanego przepisu sprawozdanie z wykonania zadania publicznego określonego w umowie należy sporządzić w terminie 30 dni od dnia zakończenia realizacji zadania publicznego.</a:t>
            </a:r>
          </a:p>
          <a:p>
            <a:pPr marL="114300" indent="0"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2000" dirty="0">
              <a:cs typeface="Times New Roman" panose="02020603050405020304" pitchFamily="18" charset="0"/>
            </a:endParaRPr>
          </a:p>
        </p:txBody>
      </p:sp>
      <p:sp>
        <p:nvSpPr>
          <p:cNvPr id="16387" name="Symbol zastępczy numeru slajdu 3">
            <a:extLst>
              <a:ext uri="{FF2B5EF4-FFF2-40B4-BE49-F238E27FC236}">
                <a16:creationId xmlns:a16="http://schemas.microsoft.com/office/drawing/2014/main" id="{782F0318-E11D-4A52-90DA-7E4160EDCC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12093-6826-4A2B-9553-4CFE1178B251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zawartości 2">
            <a:extLst>
              <a:ext uri="{FF2B5EF4-FFF2-40B4-BE49-F238E27FC236}">
                <a16:creationId xmlns:a16="http://schemas.microsoft.com/office/drawing/2014/main" id="{10CF58D3-20BC-433B-B264-F8C673616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04813"/>
            <a:ext cx="9121775" cy="5995987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Sprawozdania z wykorzystania udzielonych dotacji zostały sprawdzone i przyjęte bez uwag mimo, że nie były wewnętrznie spójne, tj. dane wynikające z zestawienia faktur i rachunków, stanowiących integralną część danego sprawozdania, były niezgodne z danymi wynikającymi z pozostałych części tego sprawozdania.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myśl art. 17 pkt 3 i 4 ustawy o działalności pożytku publicznego i wolontariacie gmina – działając jako organ administracji publicznej zlecający realizację zadania publicznego – może dokonywać kontroli i oceny realizacji zadania, w szczególności: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prawidłowości wykorzystania środków publicznych otrzymanych na realizację zadania,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prowadzenia dokumentacji związanej z realizowanym zadaniem.</a:t>
            </a:r>
          </a:p>
          <a:p>
            <a:pPr marL="114300" lvl="0" indent="0" algn="ctr">
              <a:lnSpc>
                <a:spcPct val="125000"/>
              </a:lnSpc>
              <a:spcBef>
                <a:spcPts val="0"/>
              </a:spcBef>
              <a:buClrTx/>
              <a:buNone/>
            </a:pPr>
            <a:endParaRPr lang="pl-PL" altLang="pl-PL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Określenie w trzech umowach na realizację zadań publicznych terminów złożenia sprawozdań z wykonania zadań publicznych dłuższych, niż 30-dniowy, czym naruszono art. 18 ust. 1 cyt. ustawy </a:t>
            </a:r>
            <a:r>
              <a:rPr lang="pl-PL" alt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działalności pożytku publicznego i o wolontariacie</a:t>
            </a:r>
          </a:p>
          <a:p>
            <a:pPr marL="114300" lvl="0" indent="0" algn="just">
              <a:lnSpc>
                <a:spcPct val="125000"/>
              </a:lnSpc>
              <a:spcBef>
                <a:spcPts val="0"/>
              </a:spcBef>
              <a:buClrTx/>
              <a:buNone/>
            </a:pPr>
            <a:r>
              <a:rPr lang="pl-PL" alt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Zgodnie z przywołanym przepisem sprawozdanie z wykonania zadania publicznego określonego w umowie, należy sporządzić w terminie 30 dni od dnia zakończenia realizacji zadania publicznego. </a:t>
            </a:r>
          </a:p>
          <a:p>
            <a:pPr marL="114300" indent="0">
              <a:buNone/>
              <a:defRPr/>
            </a:pP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Symbol zastępczy numeru slajdu 3">
            <a:extLst>
              <a:ext uri="{FF2B5EF4-FFF2-40B4-BE49-F238E27FC236}">
                <a16:creationId xmlns:a16="http://schemas.microsoft.com/office/drawing/2014/main" id="{5E23D3AD-E4DB-45FC-B37B-1B3BAC65F3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545B21-342A-4C1F-8C03-54EB2FFB5025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Wsparcie klubu sportowego poprzez udzielenie pomocy rzeczowej (o wartości 4.188 zł) z pominięciem art. 221 ust. 1 i 2 ustawy o finansach publicznych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zw. z postanowieniami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o działalności pożytku publicznego </a:t>
            </a:r>
            <a:b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 wolontariacie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czym naruszono art. 28 ustawy o sporcie.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Tworzenie warunków, w tym organizacyjnych, sprzyjających rozwojowi sportu stanowi zadanie własne jednostki samorządu terytorialnego. Jednostka samorządu terytorialnego może określić w drodze uchwały, warunki i tryb finansowania ww. zadania własnego. Warunkiem koniecznym do wydania takiej uchwały jest jednak wskazanie w niej celu publicznego z zakresu sportu, który jednostka ta zamierza osiągnąć. Jednym z elementów określonych w uchwale może być wysokość stypendiów, nagród i wyróżnień. Powinna ona jednak zależeć od znaczenia danego sportu dla gminy, jak również osiągniętego wyniku sportowego.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Kluby sportowe działające na obszarze danej jednostki samorządu terytorialnego niedziałające w celu osiągnięcia zysku i niezaliczone do sektora finansów publicznych, winny być wspierane w drodze dotacji udzielanej z budżetu tej jednostki, z zastosowaniem przepisów ustawy o finansach publicznych – stosownie do treści art. 28 ustawy o sporcie. W myśl przepisów art. 221 ust 1 i 2 ustawy o finansach publicznych podmioty niezaliczone do sektora finansów publicznych i niedziałające w celu osiągnięcia zysku mogą otrzymywać dotacje na cele publiczne związane z realizacją zadań tej jednostki, a zlecenie zadań i udzielenie dotacji winno nastąpić zgodnie z przepisami ustawy o działalności pożytku publicznego i o wolontariacie.</a:t>
            </a:r>
          </a:p>
          <a:p>
            <a:pPr marL="114300" indent="0">
              <a:buNone/>
              <a:defRPr/>
            </a:pP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FEA47C-5194-4C87-94ED-E48F18BA0893}" type="slidenum">
              <a:rPr lang="pl-PL" altLang="pl-PL">
                <a:solidFill>
                  <a:srgbClr val="FFFFFF"/>
                </a:solidFill>
              </a:rPr>
              <a:pPr/>
              <a:t>17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Wsparcie 12 klubów sportowych na mocy uchwały Rady Gminy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 XXXV/371/2014 z dnia 28 stycznia 2014 r. w sprawie określenia warunków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trybu finansowania zadań z zakresu wspierania rozwoju sportu w Gminie (…) bez przeprowadzenia otwartego konkursu ofert – udzielono wsparcia w kwocie ogółem 251.997 zł z pominięciem trybu i zasad określonych w art. 28 ustawy o sporcie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zw. z art. 221 ust. 1 i ust. 2 ustawy o finansach publicznych w zw. z art. 11 ust. 2 ustawy o działalności pożytku publicznego i o wolontariacie.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treści art. 28 ustawy o sporcie wynika, że kluby sportowe, działające na obszarze danej jednostki samorządu terytorialnego, niedziałające w celu osiągnięcia zysku, mogą otrzymywać dotację celową z budżetu tej jednostki, z zastosowaniem przepisów ustawy o finansach publicznych w zakresie udzielania dotacji celowych dla podmiotów niezaliczanych do sektora finansów publicznych i niedziałających w celu osiągnięcia zysku.</a:t>
            </a:r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FEA47C-5194-4C87-94ED-E48F18BA0893}" type="slidenum">
              <a:rPr lang="pl-PL" altLang="pl-PL">
                <a:solidFill>
                  <a:srgbClr val="FFFFFF"/>
                </a:solidFill>
              </a:rPr>
              <a:pPr/>
              <a:t>18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894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Udzielenie dotacji 6 jednostkom Ochotniczej Straży Pożarnej oraz Towarzystwu Opieki Paliatywnej (w kwocie ogółem 10.134,28 zł) w trybie pozakonkursowym, z uchybieniem procedury ich udzielania, tj. nie opublikowano wniosków o dotację, czym naruszono art. 19a ust. 3-5 ustawy o działalności pożytku publicznego i o wolontariacie.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myśl art. 19a ust. 1 w/w ustawy na podstawie oferty realizacji zadania publicznego, o której mowa w art. 14 tej ustawy, złożonej przez organizacje pozarządowe lub podmioty wymienione w art. 3 ust. 3 ustawy, organ wykonawczy jednostki samorządu terytorialnego uznając celowość realizacji tego zadania, może zlecić organizacji pozarządowej lub podmiotom wymienionym w art. 3 ust. 3 ustawy, z pominięciem otwartego konkursu ofert, realizację zadania publicznego o charakterze lokalnym lub regionalnym, spełniającego łącznie następujące warunki: 1) wysokość dofinansowania lub finansowania zadania publicznego nie przekracza kwoty 10 000 zł; 2) zadanie publiczne ma być realizowane w okresie nie dłuższym niż 90 dni.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Powyższe dotacje mogły być udzielone na zasadach określonych w art. 19a ust. 1 w/w ustawy.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natomiast z art. 19a ust. 3 tej ustawy w terminie nie dłuższym niż 7 dni roboczych od dnia wpłynięcia oferty, organ wykonawczy jednostki samorządu terytorialnego winien zamieścić ofertę na okres 7 dni: 1) w Biuletynie Informacji Publicznej; 2) w siedzibie organu jednostki samorządu terytorialnego w miejscu przeznaczonym na zamieszczanie ogłoszeń; 3) na stronie internetowej organu jednostki samorządu terytorialnego. Każdy, w terminie 7 dni od dnia zamieszczenia oferty w sposób, o którym mowa w ust. 3, może zgłosić uwagi dotyczące oferty (ust. 4 tego artykułu).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upływie terminu, o którym mowa w ust. 4, oraz po rozpatrzeniu uwag, organ wykonawczy jednostki samorządu terytorialnego niezwłocznie zawiera umowę o wsparcie realizacji zadania publicznego lub o powierzenie realizacji zadania publicznego. Oferta, o której mowa w ust. 2, stanowi załącznik do umowy (ust. 5 tego artykułu).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20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zawartości 2">
            <a:extLst>
              <a:ext uri="{FF2B5EF4-FFF2-40B4-BE49-F238E27FC236}">
                <a16:creationId xmlns:a16="http://schemas.microsoft.com/office/drawing/2014/main" id="{2D7A8D1D-A7E9-4CFD-9F01-18F07A110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3" y="333375"/>
            <a:ext cx="9121775" cy="6067425"/>
          </a:xfrm>
        </p:spPr>
        <p:txBody>
          <a:bodyPr/>
          <a:lstStyle/>
          <a:p>
            <a:pPr marL="114300" indent="0" algn="just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ustawą z dnia 7 października 1992 r. o regionalnych izbach obrachunkowych </a:t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(Dz. U z 2016 r. poz. 561 z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regionalne izby obrachunkowe są państwowymi organami nadzoru i kontroli gospodarki.</a:t>
            </a:r>
          </a:p>
          <a:p>
            <a:pPr marL="114300" indent="0" algn="just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Izby sprawują nadzór nad działalnością jednostek samorządu terytorialnego w zakresie spraw finansowych oraz dokonują kontroli gospodarki finansowej i zamówień publicznych:</a:t>
            </a:r>
          </a:p>
          <a:p>
            <a:pPr marL="114300" indent="0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jednostek samorządu terytorialnego;</a:t>
            </a:r>
          </a:p>
          <a:p>
            <a:pPr marL="114300" indent="0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1a) związków metropolitalnych;</a:t>
            </a:r>
          </a:p>
          <a:p>
            <a:pPr marL="114300" indent="0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związków międzygminnych;</a:t>
            </a:r>
          </a:p>
          <a:p>
            <a:pPr marL="114300" indent="0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stowarzyszeń gmin oraz stowarzyszeń gmin i powiatów;</a:t>
            </a:r>
          </a:p>
          <a:p>
            <a:pPr marL="114300" indent="0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związków powiatów;</a:t>
            </a:r>
          </a:p>
          <a:p>
            <a:pPr marL="114300" indent="0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4a) związków powiatowo-gminnych;</a:t>
            </a:r>
          </a:p>
          <a:p>
            <a:pPr marL="114300" indent="0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stowarzyszeń powiatów;</a:t>
            </a:r>
          </a:p>
          <a:p>
            <a:pPr marL="114300" indent="0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samorządowych jednostek organizacyjnych, w tym samorządowych osób prawnych;</a:t>
            </a:r>
          </a:p>
          <a:p>
            <a:pPr marL="114300" indent="0" algn="just" eaLnBrk="1" hangingPunct="1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innych podmiotów, w zakresie wykorzystywania przez nie dotacji przyznawanych z budżetów jednostek samorządu terytorialnego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 eaLnBrk="1" hangingPunct="1">
              <a:lnSpc>
                <a:spcPct val="115000"/>
              </a:lnSpc>
              <a:buClrTx/>
              <a:buSzPts val="1400"/>
              <a:defRPr/>
            </a:pPr>
            <a:endParaRPr lang="pl-PL" altLang="pl-PL" sz="2000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171" name="Symbol zastępczy numeru slajdu 3">
            <a:extLst>
              <a:ext uri="{FF2B5EF4-FFF2-40B4-BE49-F238E27FC236}">
                <a16:creationId xmlns:a16="http://schemas.microsoft.com/office/drawing/2014/main" id="{BD2C092F-541F-403E-B738-2A6F4AC731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0F62AF-9968-4E3A-99A6-C8FC4E4BD8EF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zawartości 2">
            <a:extLst>
              <a:ext uri="{FF2B5EF4-FFF2-40B4-BE49-F238E27FC236}">
                <a16:creationId xmlns:a16="http://schemas.microsoft.com/office/drawing/2014/main" id="{A0D715B5-A8D4-4C8C-8105-87D6FDC82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76250"/>
            <a:ext cx="9121775" cy="5924550"/>
          </a:xfrm>
        </p:spPr>
        <p:txBody>
          <a:bodyPr/>
          <a:lstStyle/>
          <a:p>
            <a:pPr marL="114300" indent="0" algn="ctr">
              <a:buFont typeface="Arial" panose="020B0604020202020204" pitchFamily="34" charset="0"/>
              <a:buNone/>
            </a:pPr>
            <a:endParaRPr lang="pl-PL" altLang="pl-PL" sz="3600" dirty="0"/>
          </a:p>
          <a:p>
            <a:pPr marL="114300" indent="0" algn="ctr">
              <a:buFont typeface="Arial" panose="020B0604020202020204" pitchFamily="34" charset="0"/>
              <a:buNone/>
            </a:pPr>
            <a:endParaRPr lang="pl-PL" altLang="pl-PL" sz="3600" dirty="0"/>
          </a:p>
          <a:p>
            <a:pPr marL="114300" indent="0" algn="ctr">
              <a:buNone/>
            </a:pP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</a:t>
            </a:r>
            <a:b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dnia 17 grudnia 2004 r. </a:t>
            </a:r>
            <a:b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odpowiedzialności za naruszenie dyscypliny finansów publicznych </a:t>
            </a:r>
            <a:b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(tj. Dz.U. z 2018 r. poz. 1458 z </a:t>
            </a:r>
            <a:r>
              <a:rPr lang="pl-PL" altLang="pl-PL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</a:p>
        </p:txBody>
      </p:sp>
      <p:sp>
        <p:nvSpPr>
          <p:cNvPr id="48131" name="Symbol zastępczy numeru slajdu 3">
            <a:extLst>
              <a:ext uri="{FF2B5EF4-FFF2-40B4-BE49-F238E27FC236}">
                <a16:creationId xmlns:a16="http://schemas.microsoft.com/office/drawing/2014/main" id="{5627AC89-18B5-4871-B367-9C3E482CCD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FD18DF-5333-4788-977E-54335D367BBF}" type="slidenum">
              <a: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7E3138-DDA0-4B06-903D-034CA44B7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l-P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8 </a:t>
            </a:r>
            <a:br>
              <a:rPr lang="pl-P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Naruszeniem dyscypliny finansów publicznych jest: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E3B630-9831-4484-9FB9-DFB131A40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3712" indent="-457200" eaLnBrk="1" fontAlgn="auto" hangingPunct="1">
              <a:spcBef>
                <a:spcPts val="400"/>
              </a:spcBef>
              <a:spcAft>
                <a:spcPts val="600"/>
              </a:spcAft>
              <a:buClrTx/>
              <a:buSzPct val="68000"/>
              <a:buFont typeface="Wingdings" panose="05000000000000000000" pitchFamily="2" charset="2"/>
              <a:buChar char="ü"/>
              <a:defRPr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eaLnBrk="1" fontAlgn="auto" hangingPunct="1">
              <a:spcBef>
                <a:spcPts val="400"/>
              </a:spcBef>
              <a:spcAft>
                <a:spcPts val="600"/>
              </a:spcAft>
              <a:buClrTx/>
              <a:buSzPct val="68000"/>
              <a:buNone/>
              <a:defRPr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przekazanie lub udzielenie dotacji z naruszeniem zasad lub trybu przekazywania lub udzielania dotacji;</a:t>
            </a:r>
          </a:p>
          <a:p>
            <a:pPr marL="493712" indent="-457200" eaLnBrk="1" fontAlgn="auto" hangingPunct="1">
              <a:spcBef>
                <a:spcPts val="400"/>
              </a:spcBef>
              <a:spcAft>
                <a:spcPts val="600"/>
              </a:spcAft>
              <a:buClrTx/>
              <a:buSzPct val="68000"/>
              <a:buFont typeface="Wingdings" panose="05000000000000000000" pitchFamily="2" charset="2"/>
              <a:buChar char="ü"/>
              <a:defRPr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eaLnBrk="1" fontAlgn="auto" hangingPunct="1">
              <a:spcBef>
                <a:spcPts val="400"/>
              </a:spcBef>
              <a:spcAft>
                <a:spcPts val="600"/>
              </a:spcAft>
              <a:buClrTx/>
              <a:buSzPct val="68000"/>
              <a:buNone/>
              <a:defRPr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niezatwierdzenie w terminie przedstawionego rozliczenia dotacji;</a:t>
            </a:r>
          </a:p>
          <a:p>
            <a:pPr marL="493712" indent="-457200" eaLnBrk="1" fontAlgn="auto" hangingPunct="1">
              <a:spcBef>
                <a:spcPts val="400"/>
              </a:spcBef>
              <a:spcAft>
                <a:spcPts val="600"/>
              </a:spcAft>
              <a:buClrTx/>
              <a:buSzPct val="68000"/>
              <a:buFont typeface="Wingdings" panose="05000000000000000000" pitchFamily="2" charset="2"/>
              <a:buChar char="ü"/>
              <a:defRPr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 eaLnBrk="1" fontAlgn="auto" hangingPunct="1">
              <a:spcBef>
                <a:spcPts val="400"/>
              </a:spcBef>
              <a:spcAft>
                <a:spcPts val="600"/>
              </a:spcAft>
              <a:buClrTx/>
              <a:buSzPct val="68000"/>
              <a:buNone/>
              <a:defRPr/>
            </a:pP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nieustalenie kwoty dotacji podlegającej zwrotowi do budżetu.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51204" name="Symbol zastępczy numeru slajdu 3">
            <a:extLst>
              <a:ext uri="{FF2B5EF4-FFF2-40B4-BE49-F238E27FC236}">
                <a16:creationId xmlns:a16="http://schemas.microsoft.com/office/drawing/2014/main" id="{CF1C61EF-CA8F-45A3-A902-FC2746D5BA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73CF2D-FB2B-468C-82FE-400BBB5EA739}" type="slidenum">
              <a: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1087FB-597A-4C8A-9742-DF590C2D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38" y="260350"/>
            <a:ext cx="9121775" cy="1143000"/>
          </a:xfrm>
        </p:spPr>
        <p:txBody>
          <a:bodyPr/>
          <a:lstStyle/>
          <a:p>
            <a:pPr algn="ctr">
              <a:defRPr/>
            </a:pP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 </a:t>
            </a:r>
            <a:b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Naruszeniem dyscypliny finansów publicznych jest: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D664CE-BFC2-4525-B40A-5263F28AD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wydatkowanie dotacji niezgodnie z przeznaczeniem określonym przez udzielającego dotację;</a:t>
            </a:r>
          </a:p>
          <a:p>
            <a:pPr>
              <a:defRPr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nierozliczenie w terminie otrzymanej dotacji;</a:t>
            </a:r>
          </a:p>
          <a:p>
            <a:pPr>
              <a:defRPr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niedokonanie w terminie zwrotu dotacji w należnej wysokości.</a:t>
            </a:r>
          </a:p>
        </p:txBody>
      </p:sp>
      <p:sp>
        <p:nvSpPr>
          <p:cNvPr id="52228" name="Symbol zastępczy numeru slajdu 3">
            <a:extLst>
              <a:ext uri="{FF2B5EF4-FFF2-40B4-BE49-F238E27FC236}">
                <a16:creationId xmlns:a16="http://schemas.microsoft.com/office/drawing/2014/main" id="{7EA39E44-9C4B-4E74-8988-CE58085AC0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E0408D-D91D-47E4-A082-43CD62F32115}" type="slidenum">
              <a: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Regionalna Izba Obrachunkowa w Gdańsku zawiadamia </a:t>
            </a:r>
            <a:b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okolicznościach wskazujących na naruszenie dyscypliny finansów publicznych, na podstawie art. 93 ust. 1 pkt 5 </a:t>
            </a: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17 grudnia 2004 r. </a:t>
            </a: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odpowiedzialności za naruszenie dyscypliny finansów publicznych </a:t>
            </a: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(tekst jedn.: Dz. U. z 2018 r. poz. 1458 z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zm.).</a:t>
            </a: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2400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906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kontroli kompleksowej przeprowadzonej w Urzędzie Miasta ujawniono okoliczności wskazujące na naruszenie dyscypliny finansów publicznych przez Parafię (…) polegające na nieterminowym rozliczeniu otrzymanej dotacji w kwocie 4.000 zł na podstawie umowy OKS.032.21.2017 z dnia 19 stycznia 2017 r. (z terminem realizacji zadania od dnia 1 czerwca </a:t>
            </a:r>
            <a:b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 r. do dnia 31 sierpnia 2017 r.) poprzez złożenie sprawozdania z realizacji zadania publicznego pn. „Sportowy festyn rodzinny …” z opóźnieniem wynoszącym 151 dni, czym naruszono postanowienia § 10 ust. 4 w/w umowy oraz art. 18 ust. 1 ustawy o działalności pożytku publicznego i o wolontariacie.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art. 18 ust. 1 w/w ustawy sprawozdanie z wykonania zadania publicznego określonego w umowie należy sporządzić w terminie 30 dni od dnia zakończenia realizacji zadania publicznego. Również w § 10 ust. 4 przywołanej umowy wskazano, że sprawozdanie końcowe z wykonania zadania publicznego powinno zostać sporządzone w terminie 30 dni od dnia zakończenia jego realizacji.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Nierozliczenie w terminie w/w dotacji wyczerpało znamiona naruszenia dyscypliny finansów publicznych określone w art. 9 pkt 2 ustawy o odpowiedzialności za naruszenie dyscypliny finansów publicznych.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359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kontroli kompleksowej przeprowadzonej w Urzędzie Gminy ujawniono okoliczności wskazujące na naruszenie dyscypliny finansów publicznych przez Stowarzyszenie Sportowe polegające na wykorzystaniu niezgodnie z przeznaczeniem części dotacji otrzymanej w kwocie 73.000 zł udzielonej na mocy umowy z dnia 16 lutego 2016 r. poprzez: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dokonanie wydatków z przekroczeniem limitów poszczególnych rodzajów kosztów określonych w umowie dotyczących: usług transportowych, zakupu odzieży i sprzętu sportowego, opłat sędziowskich, opieki medycznej i badań lekarskich w łącznej wysokości 10.665,11 zł,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dokonanie wydatków na zakup środków czystości, wody mineralnej oraz tuszu do drukarki w kwocie 604,45 zł, które nie zostały przewidziane w kosztorysie, natomiast ujęto je w sprawozdaniu z realizacji zadania,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czym naruszono art. 251 ust. 4 ustawy z dnia 27 sierpnia 2009 r. o finansach publicznych (tekst jedn.: Dz. U. z 2017 r. poz. 2077) w zw. z art. 16 ust. 1 ustawy o działalności pożytku publicznego i o wolontariacie.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treścią art. 251 ust. 4 ustawy o finansach publicznych wykorzystanie dotacji następuje w szczególności przez zapłatę za zrealizowane zadania, na które dotacja była udzielona.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Stosownie natomiast do brzmienia art. 16 ust. 1 ustawy o działalności pożytku publicznego i o wolontariacie organizacje pozarządowe lub inne podmioty mogące prowadzić działalność pożytku publicznego, przyjmując zlecenie realizacji zadania publicznego w trybach określonych ta ustawą, zobowiązują się do wykonania zadania publicznego w zakresie i na zasadach określonych w umowie odpowiednio o wsparcie realizacji zadania publicznego lub o powierzenie realizacji zadania publicznego, sporządzonej z uwzględnieniem stosownych przepisów ustawy o finansach publicznych oraz przepisów ustawy o działalności pożytku publicznego i o wolontariacie.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Wydatkowanie dotacji niezgodnie z przeznaczeniem określonym przez udzielającego dotację wyczerpało znamiona naruszenia dyscypliny finansów publicznych określone w art. 9 pkt 1 ustawy o odpowiedzialności za naruszenie dyscypliny finansów publicznych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sz="1600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978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kontroli kompleksowej przeprowadzonej w Urzędzie Gminy ujawniono okoliczności wskazujące na naruszenia dyscypliny finansów publicznych polegające na udzieleniu w dniach 11, 15 i 18 stycznia 2016 r. 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stowarzyszeniom, tj. (…) dotacji celowych w kwocie ogółem 251.997 zł na wspieranie rozwoju sportu w gminie na mocy uchwały Rady Gminy w sprawie określenia warunków i trybu finansowania zadań z zakresu wspierania rozwoju sportu w Gminie – bez przeprowadzenia otwartego konkursu ofert, tj. z pominięciem trybu i zasad określonych w art. 28 ustawy o sporcie w zw. z art. 221 ust. 1 i ust. 2 ustawy o finansach publicznych w zw. z art. 11 ust. 2 ustawy o działalności pożytku publicznego i o wolontariacie tj. z naruszeniem zasad i trybu udzielania dotacji.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treści art. 28 ustawy o sporcie wynika, że kluby sportowe, działające na obszarze danej jednostki samorządu terytorialnego, niedziałające w celu osiągnięcia zysku, mogą otrzymywać dotację celową z budżetu tej jednostki, z zastosowaniem przepisów ustawy o finansach publicznych w zakresie udzielania dotacji celowych dla podmiotów niezaliczanych do sektora finansów publicznych i niedziałających w celu osiągnięcia zysku.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 kolei z przepisów wskazanej ustawy o finansach publicznych (art. 221 ust. 1 i 2) wynika, że podmioty niezaliczane do sektora finansów publicznych i niedziałające w celu osiągnięcia zysku mogą otrzymywać z budżetu jednostki samorządu terytorialnego dotacje celowe na cele publiczne, związane z realizacją zadań tej jednostki, a także na dofinansowanie inwestycji związanych z realizacją tych zadań. Zlecanie tych zadań i udzielanie dotacji następuje zgodnie z przepisami ustawy o działalności pożytku publicznego i o wolontariacie, a jeżeli dotyczy ono innych zadań niż określone w tej ustawie - na podstawie właściwej uchwały jednostki samorządu terytorialnego.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art. 11 ust. 2 ustawy o działalności pożytku publicznego i o wolontariacie wspieranie realizacji zadań publicznych lub powierzanie takich zadań organizacjom pozarządowym lub podmiotom wymienionym w art. 3 ust. 3 tej ustawy odbywa się po przeprowadzeniu otwartego konkursu ofert, chyba że przepisy odrębne przewidują inny tryb zlecania.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Udzielenie dotacji z naruszeniem zasad lub trybu udzielania dotacji wyczerpało znamiona naruszenia dyscypliny finansów publicznych określone w art. 8 pkt 1 ustawy odpowiedzialności za naruszenie dyscypliny finansów publicznych.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750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kontroli kompleksowej przeprowadzonej w Urzędzie Gminy ujawniono okoliczności wskazujące na naruszenie dyscypliny finansów publicznych polegające na nieustaleniu w 2017 r. do zwrotu części dotacji celowych przez: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Ognisko Towarzystwa Krzewienia Kultury Fizycznej – dotacja w kwocie 61.700 zł udzielona na mocy umowy w części została wykorzystana niezgodnie z przeznaczeniem (kwotę 800 zł wydano na badania lekarskie, które nie zostały przewidziane w kosztorysie, natomiast ujęto je w sprawozdaniu z realizacji zadania);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Klub Sportowy – dotacja w kwocie 47.350 zł udzielona na mocy umowy – w części (w kwocie 5.210,69 zł) została wykorzystana niezgodnie z przeznaczeniem (tj. z przekroczeniem limitów określonych w umowie);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Klub Sportowy – dotacja w kwocie 23.500 zł udzielona na mocy umowy – w części (w kwocie 2.986,83 zł) została wykorzystana niezgodnie z przeznaczeniem (tj. z przekroczeniem limitów określonych w umowie);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Klub Sportowy – dotacja w kwocie 37.100 zł udzielona na mocy umowy – w części (w kwocie 1.868,26 zł) została wykorzystana niezgodnie z przeznaczeniem (tj. z przekroczeniem limitów określonych w umowie);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Stowarzyszenie Sportowe – mimo, że dotacja w kwocie 14.100 zł udzielona na mocy umowy – w części (w kwocie 2.037,07 zł) została wykorzystana niezgodnie z przeznaczeniem (tj. z przekroczeniem limitów określonych w umowie);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czym naruszono art. 61 ust.1 pkt 2 w zw. z art. 60 pkt 1, art. 251 ust. 4 i art. 252 ust. 1 pkt 1 ustawy o finansach publicznych oraz postanowienia zawartej z beneficjentami umów.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64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w/w umowami jeżeli dany koszt finansowany z dotacji wykazany w sprawozdaniu z realizacji zadania publicznego nie jest równy z kosztem określonym w danej pozycji kosztorysu, to uznaje się go za zgodny z kosztorysem wtedy gdy nie nastąpiło jego zwiększenie o więcej niż 10%.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myśl art. 251 ust. 4 cyt. ustawy wykorzystanie dotacji następuje w szczególności przez zapłatę za zrealizowane zadania, na które dotacja była udzielona.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treścią art. 252 ust. 1 pkt 1 ustawy o finansach publicznych dotacje udzielone z budżetu jednostki samorządu terytorialnego wykorzystane niezgodnie z przeznaczeniem podlegają zwrotowi do budżetu wraz z odsetkami w wysokości określonej jak dla zaległości podatkowych, w ciągu 15 dni od dnia stwierdzenia nieprawidłowości.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Stosownie do brzmienia art. 60 pkt 1 cyt. ustawy środkami publicznymi stanowiącymi niepodatkowe należności budżetowe o charakterze publiczno-prawnym są kwoty dotacji podlegające zwrotowi w przypadkach określonych w w/w ustawie. Natomiast z art. 61 ust. 1 pkt 2 ustawy wynika, że organami pierwszej instancji właściwymi do wydawania decyzji w stosunku do należności budżetów jednostek samorządu terytorialnego są wójt, burmistrz, prezydent miasta, starosta albo marszałek województwa.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Nieustalenie kwoty dotacji podlegającej zwrotowi do budżetu gminy wyczerpało znamiona naruszenia dyscypliny finansów publicznych określone w art. 8 pkt 3 ustawy odpowiedzialności za naruszenie dyscypliny finansów publicznych.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200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429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podczas kontroli kompleksowej przeprowadzonej w Urzędzie Miejskim ujawniono okoliczności wskazujące na naruszenie dyscypliny finansów publicznych polegające przekazaniu w dniu 16 listopada 2016 r. dotacji celowej Klubowi Sportowemu na zadanie: „(…) – młodzież z klasą” w wysokości 21.000 zł (poprzez zawarcie Aneksu do umowy nr WFE.524.03.03.2015 z dnia 15 lutego 2016 r. przedłużającego czas jej obowiązywania do dnia 30 listopada 2016 r. i zwiększającego kwotę dotacji do 71.000 zł) z pominięciem przepisów ustawy o działalności pożytku publicznego i wolontariacie, czym naruszono art. 11 ust. 2 cyt. ustawy w zw. z art. 221 ust. 2 ustawy o finansach publicznych.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 umowie nr WFE.524.03.03.2015 z dnia 15 lutego 2016 r. termin realizacji zadania ustalono na okres od dnia 1 lutego 2016 r. do dnia 31 sierpnia 2016 r. Następnie w dniu 31 sierpnia 2016 r. zawarto aneks, mocą którego przedłużono termin realizacji w/w zadania do dnia 30 września 2016 r.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Aneks z dnia 16 listopada 2016 r. podpisano do umowy, która już wygasła w związku z jej prawidłowym wykonaniem oraz upływem czasu jej obowiązywania z dniem 30 września 2016 r. Ponadto aneks ten określił kolejną kwotę przekazanej przez gminę klubowi dotacji (21.000 zł) na nowy okres (od dnia 1 października 2016 r. do dnia 30 listopada 2016 r.).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Poprzez podpisanie w dniu 16 listopada  2016 r. gmina udzieliła w/w Klubowi nowej dotacji bez przeprowadzenia postępowania, które winno poprzedzić jej przyznanie.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11 ust. 2 ustawy o działalności pożytku publicznego i o wolontariacie wspieranie realizacji zadań publicznych lub powierzanie takich zadań organizacjom pozarządowym lub podmiotom wymienionym w art. 3 ust. 3 tej ustawy odbywa się po przeprowadzeniu otwartego konkursu ofert, albo w trybach określonych w art. 11a – 11c lub art. 19a w/w ustawy.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Stosownie zaś do treści art. 221 ust. 2 ustawy o finansach publicznych zlecenie zadania i udzielenie dotacji następuje zgodnie z przepisami ustawy o działalności pożytku publicznego i o wolontariacie, a jeżeli dotyczy ono innych zadań niż określone w tej ustawie - na podstawie umowy jednostki samorządu terytorialnego z podmiotem niezaliczanym do sektora finansów publicznych i niedziałającym w celu osiągnięcia.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Poprzez przekazanie dotacji z naruszeniem zasad lub trybu jej przekazywania wyczerpano znamiona naruszenia dyscypliny finansów publicznych określone w art. 8 pkt 1 ustawy o odpowiedzialności za naruszenie dyscypliny finansów publicznych.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31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037AF2-2D98-4BFE-9846-88AAE3B6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04813"/>
            <a:ext cx="9121775" cy="5995987"/>
          </a:xfrm>
        </p:spPr>
        <p:txBody>
          <a:bodyPr/>
          <a:lstStyle/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Funkcja kontrolna izb polega na wykonywaniu kontroli kompleksowych, problemowych i doraźnych.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zaistnienia potrzeb, prezesi izb mogą zarządzić odrębną kontrolę, której przedmiotem jest sprawdzenie wykonania wniosków pokontrolnych wydanych po uprzednio przeprowadzonych kontrolach.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Regionalne izby obrachunkowe przeprowadzają kontrole gospodarki finansowej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zamówień publicznych j.s.t. i ich jednostek organizacyjnych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zastosowaniem kryteriów legalności oraz zgodności dokumentacji ze stanem faktycznym.</a:t>
            </a:r>
          </a:p>
          <a:p>
            <a:pPr marL="114300" indent="0" algn="just">
              <a:buFont typeface="Arial" panose="020B0604020202020204" pitchFamily="34" charset="0"/>
              <a:buNone/>
              <a:defRPr/>
            </a:pPr>
            <a:endParaRPr lang="pl-PL" dirty="0"/>
          </a:p>
          <a:p>
            <a:pPr>
              <a:defRPr/>
            </a:pPr>
            <a:endParaRPr lang="pl-PL" dirty="0"/>
          </a:p>
        </p:txBody>
      </p:sp>
      <p:sp>
        <p:nvSpPr>
          <p:cNvPr id="8195" name="Symbol zastępczy numeru slajdu 3">
            <a:extLst>
              <a:ext uri="{FF2B5EF4-FFF2-40B4-BE49-F238E27FC236}">
                <a16:creationId xmlns:a16="http://schemas.microsoft.com/office/drawing/2014/main" id="{474B626F-93CD-4D89-BFF3-DA9C6540CE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C23033-EB36-424F-8E3B-C13B4866829C}" type="slidenum">
              <a:rPr lang="pl-PL" altLang="pl-PL">
                <a:solidFill>
                  <a:srgbClr val="FFFFFF"/>
                </a:solidFill>
              </a:rPr>
              <a:pPr/>
              <a:t>3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podczas kontroli kompleksowej przeprowadzonej w Urzędzie Gminy ujawniono okoliczności wskazujące na naruszenie dyscypliny finansów publicznych polegające na przekazaniu środków finansowych podmiotom niezaliczanym do sektora finansów publicznych z naruszeniem przepisów ustawy o działalności pożytku publicznego i o wolontariacie, a mianowicie: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udzielenie w dniu 5 stycznia 2015 r. dotacji celowej Stowarzyszeniu na realizację zadania publicznego „(…)” w wysokości 69.950,98 zł (zwiększonej następnie aneksem nr 1 z dnia 26 marca 2015 r. do kwoty 71.950,98 zł) – termin realizacji zadania ustalono na okres: od dnia zawarcia umowy do dnia 31 marca 2015 r.) z pominięciem przepisów ustawy o działalności pożytku publicznego i wolontariacie, czym naruszono art. 11 ust. 2 cyt. ustawy w zw. z art. 221 ust. 2 ustawy o finansach publicznych.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Udzielenie w dniu 15 lutego 2015 r. dotacji celowej Stowarzyszeniu Miłośników Gminy na realizację zadania publicznego „(…)” w wysokości 8.347,88 zł (termin realizacji zadania: od dnia zawarcia umowy do dnia 30 czerwca 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r.) z pominięciem przepisów ustawy o działalności pożytku publicznego i wolontariacie, czym naruszono art. 11 ust. 2 cyt. ustawy w zw. z art. 221 ust. 2 ustawy o finansach publicznych.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art. 11 ust. 2 ustawy o działalności pożytku publicznego i o wolontariacie wspieranie realizacji zadań publicznych lub powierzanie takich zadań organizacjom pozarządowym lub podmiotom wymienionym w art. 3 ust. 3 tej ustawy odbywa się po przeprowadzeniu otwartego konkursu ofert, albo w trybach określonych w art. 11a–11c lub art. 19a tej ustawy.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Stosownie zaś do treści art. 221 ust. 2 ustawy o finansach publicznych zlecenie zadania i udzielenie dotacji następuje zgodnie z przepisami ustawy o działalności pożytku publicznego i o wolontariacie, a jeżeli dotyczy ono innych zadań niż określone w tej ustawie - na podstawie umowy jednostki samorządu terytorialnego z podmiotem niezaliczanym do sektora finansów publicznych i niedziałającym w celu osiągnięcia zysku.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Udzielenie dotacji z naruszeniem zasad lub trybu jej udzielenia wyczerpało znamiona naruszenia dyscypliny finansów publicznych określone w art. 8 pkt 1 ustawy o odpowiedzialności za naruszenie dyscypliny finansów publicznych.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0108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podczas kontroli kompleksowej przeprowadzonej w Urzędzie Gminy ujawniono okoliczności wskazujące na naruszenie dyscypliny finansów publicznych w stowarzyszeniu (…) polegające na nieterminowym rozliczeniu otrzymanej dotacji w kwocie 11.500 zł poprzez złożenie sprawozdania z realizacji zadania publicznego określonego w umowie nr 1/II/2015/S z dnia 10 kwietnia 2015 r. dotyczącego otrzymania od gminy dotacji celowej na zadanie: „(…)” z opóźnieniem wynoszącym 53 dni, czym naruszono postanowienia § 10 ust. 1 w/w umowy w zw. z art. 18 ust. 1 ustawy o działalności pożytku publicznego i o wolontariacie.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Stosownie do brzemienia art. 18 ust. 1 w/w ustawy sprawozdanie z wykonania zadania publicznego określonego w umowie należy sporządzić w terminie 30 dni od dnia zakończenia realizacji zadania publicznego.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Organizacja złożyła sprawozdanie końcowe z realizacji w/w zadania w dniu 22 grudnia 2015 r., podczas gdy zgodnie z zawartą umową sprawozdanie końcowe należało złożyć do dnia 30 października 2015 r.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Nierozliczenie w terminie w/w dotacji wyczerpało znamiona naruszenia dyscypliny finansów publicznych określone w art. 9 pkt 2 ustawy o odpowiedzialności za naruszenie dyscypliny finansów publicznych.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009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podczas kontroli kompleksowej przeprowadzonej w Urzędzie Gminy ujawniono okoliczności wskazujące na naruszenie dyscypliny finansów publicznych w Stowarzyszeniu (…) polegające na nieterminowym rozliczeniu otrzymanej dotacji w kwocie 8.000 zł poprzez złożenie sprawozdania z realizacji zadania publicznego określonego w umowie nr 3/II/2015/S z dnia 9 czerwca 2015 r. dotyczącego otrzymania od gminy dotacji celowej na zadanie: „(…)” z opóźnieniem wynoszącym 63 dni, czym naruszono postanowienia § 10 ust. 1 w/w umowy w zw. z art. 18 ust. 1 ustawy o działalności pożytku publicznego i o wolontariacie.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Stosownie do brzemienia art. 18 ust. 1 w/w ustawy sprawozdanie z wykonania zadania publicznego określonego w umowie należy sporządzić w terminie 30 dni od dnia zakończenia realizacji zadania publicznego.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Organizacja złożyła sprawozdanie końcowe z realizacji w/w zadania w dniu 16 lutego 2016 r., podczas gdy zgodnie z zawartą umową sprawozdanie końcowe należało złożyć do dnia 15 grudnia 2015 r.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Nierozliczenie w terminie w/w dotacji wyczerpało znamiona naruszenia dyscypliny finansów publicznych określone w art. 9 pkt 2 ustawy o odpowiedzialności za naruszenie dyscypliny finansów publicznych.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399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A19B3-94FE-4880-81CB-762E8699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podczas kontroli kompleksowej przeprowadzonej w Urzędzie Miasta ujawniono okoliczności wskazujące na naruszenie dyscypliny finansów publicznych w Stowarzyszeniu (…) polegające na nieterminowym rozliczeniu otrzymanej dotacji w kwocie 12.000 zł poprzez złożenie sprawozdania z realizacji zadania publicznego – określonego w umowie (…) dotyczącego otrzymania od miasta dotacji celowej na zadanie: (…) – z opóźnieniem wynoszącym 121 dni, czym naruszono postanowienia w/w umowy w zw. art. 18 ust. 1 ustawy o działalności pożytku publicznego i o wolontariacie.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Stosownie do brzmienia art. 18 ust. 1 w/w ustawy sprawozdanie z wykonania zadania publicznego określonego w umowie należy sporządzić w terminie 30 dni od dnia zakończenia realizacji zadania publicznego.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 ramach rozliczenia Zleceniobiorca zobowiązany był do dostarczenia Zleceniodawcy sprawozdania końcowego z wykonania zadania sporządzonego na formularzu wg wzoru stanowiącego załącznik nr 3 do (obowiązującego do dnia 2 września 2016 r.) rozporządzenia Ministra Pracy i Polityki Społecznej z dnia 15 grudnia 2010 r. w sprawie wzoru oferty i ramowego wzoru umowy dotyczących realizacji zadania publicznego oraz wzoru sprawozdania z wykonania tego zadania (Dz. U. z 2011 r. Nr 6, poz. 25) w terminie 30 dni od dnia zakończenia zadania.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Stowarzyszenie złożyło sprawozdania końcowe z realizacji w/w zadania w dniu 29 grudnia 2015 r., podczas gdy zgodnie z w/w umową sprawozdanie końcowe należało złożyć do dnia 30 sierpnia 2015 r. 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Tx/>
              <a:buNone/>
              <a:defRPr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Nierozliczenie w terminie w/w dotacji wyczerpało znamiona naruszenia dyscypliny finansów publicznych określone w art. 9 pkt 2 ustawy o odpowiedzialności za naruszenie dyscypliny finansów publicznych.</a:t>
            </a: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endParaRPr lang="pl-PL" dirty="0"/>
          </a:p>
        </p:txBody>
      </p:sp>
      <p:sp>
        <p:nvSpPr>
          <p:cNvPr id="21507" name="Symbol zastępczy numeru slajdu 3">
            <a:extLst>
              <a:ext uri="{FF2B5EF4-FFF2-40B4-BE49-F238E27FC236}">
                <a16:creationId xmlns:a16="http://schemas.microsoft.com/office/drawing/2014/main" id="{DDB366AA-7C6B-4D8D-997C-D737DE2044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EA47C-5194-4C87-94ED-E48F18BA0893}" type="slidenum">
              <a: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l-PL" alt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827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zawartości 2">
            <a:extLst>
              <a:ext uri="{FF2B5EF4-FFF2-40B4-BE49-F238E27FC236}">
                <a16:creationId xmlns:a16="http://schemas.microsoft.com/office/drawing/2014/main" id="{87545ED5-4E8D-40D7-8C0E-B2079C88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60350"/>
            <a:ext cx="9121775" cy="6140450"/>
          </a:xfrm>
        </p:spPr>
        <p:txBody>
          <a:bodyPr/>
          <a:lstStyle/>
          <a:p>
            <a:pPr marL="114300" lvl="0" indent="0" algn="ctr">
              <a:buClr>
                <a:srgbClr val="B83135"/>
              </a:buClr>
              <a:buNone/>
              <a:defRPr/>
            </a:pPr>
            <a:endParaRPr lang="pl-PL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ctr">
              <a:buClr>
                <a:srgbClr val="B83135"/>
              </a:buClr>
              <a:buNone/>
              <a:defRPr/>
            </a:pPr>
            <a:endParaRPr lang="pl-PL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ctr">
              <a:buClr>
                <a:srgbClr val="B83135"/>
              </a:buClr>
              <a:buNone/>
              <a:defRPr/>
            </a:pP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Biuletyn Informacji Publicznej </a:t>
            </a:r>
          </a:p>
          <a:p>
            <a:pPr marL="114300" lvl="0" indent="0" algn="ctr">
              <a:buClr>
                <a:srgbClr val="B83135"/>
              </a:buClr>
              <a:buNone/>
              <a:defRPr/>
            </a:pP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Regionalnej Izby Obrachunkowej w Gdańsku </a:t>
            </a:r>
          </a:p>
          <a:p>
            <a:pPr lvl="0" algn="ctr">
              <a:buClr>
                <a:srgbClr val="B83135"/>
              </a:buClr>
              <a:defRPr/>
            </a:pPr>
            <a:endParaRPr lang="pl-PL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ctr">
              <a:buClr>
                <a:srgbClr val="B83135"/>
              </a:buClr>
              <a:buNone/>
              <a:defRPr/>
            </a:pPr>
            <a:r>
              <a:rPr lang="pl-PL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www.bip.gdansk.rio.gov.pl</a:t>
            </a:r>
            <a:endParaRPr lang="pl-PL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ctr">
              <a:buClr>
                <a:srgbClr val="B83135"/>
              </a:buClr>
              <a:buNone/>
              <a:defRPr/>
            </a:pPr>
            <a:endParaRPr lang="pl-PL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ctr">
              <a:buClr>
                <a:srgbClr val="B83135"/>
              </a:buClr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 Izby » Działalność kontrolna » Wystąpienia pokontrolne</a:t>
            </a:r>
          </a:p>
          <a:p>
            <a:pPr marL="114300" lvl="0" indent="0" algn="ctr">
              <a:buClr>
                <a:srgbClr val="B83135"/>
              </a:buClr>
              <a:buNone/>
              <a:defRPr/>
            </a:pPr>
            <a:endParaRPr lang="pl-PL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ctr">
              <a:buClr>
                <a:srgbClr val="B83135"/>
              </a:buClr>
              <a:buNone/>
              <a:defRPr/>
            </a:pPr>
            <a:r>
              <a:rPr lang="pl-PL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http://www.bip.gdansk.rio.gov.pl/?c=222</a:t>
            </a:r>
            <a:r>
              <a:rPr lang="pl-PL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14300" lvl="0" indent="0" algn="ctr">
              <a:buClr>
                <a:srgbClr val="B83135"/>
              </a:buClr>
              <a:buNone/>
              <a:defRPr/>
            </a:pPr>
            <a:endParaRPr lang="pl-PL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ctr">
              <a:buClr>
                <a:srgbClr val="B83135"/>
              </a:buClr>
              <a:buNone/>
              <a:defRPr/>
            </a:pPr>
            <a:r>
              <a:rPr lang="pl-PL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Działalność Izby » Wyjaśnienia w sprawach stosowania przepisów o finansach publicznych</a:t>
            </a:r>
          </a:p>
          <a:p>
            <a:pPr marL="114300" lvl="0" indent="0" algn="ctr">
              <a:buClr>
                <a:srgbClr val="B83135"/>
              </a:buClr>
              <a:buNone/>
              <a:defRPr/>
            </a:pPr>
            <a:endParaRPr lang="pl-PL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ctr">
              <a:buClr>
                <a:srgbClr val="B83135"/>
              </a:buClr>
              <a:buNone/>
              <a:defRPr/>
            </a:pPr>
            <a:r>
              <a:rPr lang="pl-PL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http://www.bip.gdansk.rio.gov.pl/?c=565</a:t>
            </a:r>
            <a:r>
              <a:rPr lang="pl-PL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altLang="pl-PL" sz="1800" dirty="0">
              <a:solidFill>
                <a:srgbClr val="C00000"/>
              </a:solidFill>
            </a:endParaRPr>
          </a:p>
        </p:txBody>
      </p:sp>
      <p:sp>
        <p:nvSpPr>
          <p:cNvPr id="22531" name="Symbol zastępczy numeru slajdu 3">
            <a:extLst>
              <a:ext uri="{FF2B5EF4-FFF2-40B4-BE49-F238E27FC236}">
                <a16:creationId xmlns:a16="http://schemas.microsoft.com/office/drawing/2014/main" id="{86B8156F-ABF1-4759-A6DD-784741AFB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63CC6C-637E-45E8-8C3B-7EEDABDFA25E}" type="slidenum">
              <a:rPr lang="pl-PL" altLang="pl-PL">
                <a:solidFill>
                  <a:srgbClr val="FFFFFF"/>
                </a:solidFill>
              </a:rPr>
              <a:pPr/>
              <a:t>34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8EE47A-3A71-4302-9210-DCC47980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800" y="5084763"/>
            <a:ext cx="6480175" cy="8651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9DD156A-1F41-4F6A-94FF-0BD556192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55800" y="3429000"/>
            <a:ext cx="6480175" cy="163353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3200" dirty="0"/>
          </a:p>
        </p:txBody>
      </p:sp>
      <p:sp>
        <p:nvSpPr>
          <p:cNvPr id="56324" name="Symbol zastępczy numeru slajdu 3">
            <a:extLst>
              <a:ext uri="{FF2B5EF4-FFF2-40B4-BE49-F238E27FC236}">
                <a16:creationId xmlns:a16="http://schemas.microsoft.com/office/drawing/2014/main" id="{5277D557-CE04-4792-824A-F2A6BD1A45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DE01477-013C-4F1F-B45B-5B8BF7991885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56325" name="Obraz 4">
            <a:extLst>
              <a:ext uri="{FF2B5EF4-FFF2-40B4-BE49-F238E27FC236}">
                <a16:creationId xmlns:a16="http://schemas.microsoft.com/office/drawing/2014/main" id="{780ABB7A-535A-4B6A-8464-FDBCC34BA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1089025"/>
            <a:ext cx="64801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zawartości 2">
            <a:extLst>
              <a:ext uri="{FF2B5EF4-FFF2-40B4-BE49-F238E27FC236}">
                <a16:creationId xmlns:a16="http://schemas.microsoft.com/office/drawing/2014/main" id="{A7BC2008-30B3-48E1-BF41-4EFB34CE9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333375"/>
            <a:ext cx="9245698" cy="6067425"/>
          </a:xfrm>
        </p:spPr>
        <p:txBody>
          <a:bodyPr/>
          <a:lstStyle/>
          <a:p>
            <a:pPr marL="114300" indent="0" algn="just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Ramowy zakres kontroli kompleksowych prowadzonych przez regionalne izby obrachunkowe obejmuje następujące zagadnienia: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endParaRPr lang="pl-PL" alt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ustalenia </a:t>
            </a:r>
            <a:r>
              <a:rPr lang="pl-PL" altLang="pl-PL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ogólno</a:t>
            </a: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-organizacyjne, w tym wewnętrzne regulacje organizacyjnoprawne,</a:t>
            </a:r>
          </a:p>
          <a:p>
            <a:pPr marL="114300" indent="0">
              <a:spcBef>
                <a:spcPts val="0"/>
              </a:spcBef>
              <a:buClr>
                <a:srgbClr val="B83135"/>
              </a:buClr>
              <a:buNone/>
            </a:pPr>
            <a:endParaRPr lang="pl-PL" alt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księgowość i sprawozdawczość, w tym gospodarkę pieniężną i kontrolę kasy oraz inwentaryzację,</a:t>
            </a:r>
          </a:p>
          <a:p>
            <a:pPr marL="114300" indent="0">
              <a:spcBef>
                <a:spcPts val="0"/>
              </a:spcBef>
              <a:buClr>
                <a:srgbClr val="B83135"/>
              </a:buClr>
              <a:buNone/>
            </a:pPr>
            <a:endParaRPr lang="pl-PL" alt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budżet jednostki samorządu terytorialnego, w szczególności:</a:t>
            </a:r>
          </a:p>
          <a:p>
            <a:pPr marL="72000" indent="0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dochody budżetowe, w tym subwencje i dotacje, dochody z tytułu podatków i opłat, 	dochody z majątku,</a:t>
            </a:r>
          </a:p>
          <a:p>
            <a:pPr marL="72000" indent="0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wydatki budżetowe z uwzględnieniem przepisów o zamówieniach publicznych, w tym 	wydatki bieżące i majątkowe oraz </a:t>
            </a:r>
            <a:r>
              <a:rPr lang="pl-PL" alt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rozliczenie otrzymanych i udzielonych dotacji</a:t>
            </a: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72000" indent="0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– dług publiczny, przychody i rozchody budżetu,</a:t>
            </a:r>
          </a:p>
          <a:p>
            <a:pPr marL="72000" indent="0">
              <a:spcBef>
                <a:spcPts val="0"/>
              </a:spcBef>
              <a:buClr>
                <a:srgbClr val="B83135"/>
              </a:buClr>
              <a:buNone/>
            </a:pPr>
            <a:endParaRPr lang="pl-PL" alt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gospodarkę mieniem komunalnym i Skarbu Państwa,</a:t>
            </a:r>
          </a:p>
          <a:p>
            <a:pPr marL="114300" indent="0">
              <a:spcBef>
                <a:spcPts val="0"/>
              </a:spcBef>
              <a:buClr>
                <a:srgbClr val="B83135"/>
              </a:buClr>
              <a:buNone/>
            </a:pPr>
            <a:endParaRPr lang="pl-PL" alt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None/>
            </a:pPr>
            <a:r>
              <a:rPr lang="pl-PL" alt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rozliczenia jednostki samorządu terytorialnego z jednostkami organizacyjnymi.</a:t>
            </a: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Clr>
                <a:srgbClr val="B83135"/>
              </a:buClr>
              <a:buFont typeface="Arial" panose="020B0604020202020204" pitchFamily="34" charset="0"/>
              <a:buNone/>
            </a:pPr>
            <a:endParaRPr lang="pl-PL" altLang="pl-P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Clr>
                <a:srgbClr val="B83135"/>
              </a:buClr>
              <a:buFont typeface="Arial" panose="020B0604020202020204" pitchFamily="34" charset="0"/>
              <a:buNone/>
            </a:pPr>
            <a:endParaRPr lang="pl-PL" altLang="pl-PL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114300" indent="0">
              <a:buFont typeface="Arial" panose="020B0604020202020204" pitchFamily="34" charset="0"/>
              <a:buNone/>
            </a:pPr>
            <a:endParaRPr lang="pl-PL" altLang="pl-PL" dirty="0"/>
          </a:p>
        </p:txBody>
      </p:sp>
      <p:sp>
        <p:nvSpPr>
          <p:cNvPr id="9219" name="Symbol zastępczy numeru slajdu 3">
            <a:extLst>
              <a:ext uri="{FF2B5EF4-FFF2-40B4-BE49-F238E27FC236}">
                <a16:creationId xmlns:a16="http://schemas.microsoft.com/office/drawing/2014/main" id="{C9DA44A8-C25E-4726-8072-3C64416DA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6F2DA3-5C7E-48ED-BCA8-596C589B11C0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EACCE5-C1F1-4FAE-BBF2-8EE6C2F9F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274638"/>
            <a:ext cx="9121775" cy="2002234"/>
          </a:xfrm>
        </p:spPr>
        <p:txBody>
          <a:bodyPr/>
          <a:lstStyle/>
          <a:p>
            <a:pPr algn="ctr"/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 kontroli to zbadanie i ocena przestrzegania obowiązujących zasad i procedur udzielania przez jednostki samorządu terytorialnego, 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przepisów </a:t>
            </a:r>
            <a:r>
              <a:rPr lang="pl-PL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ustawy o działalności pożytku publicznego i o wolontariacie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dotacji przekazanych z własnych budżetów podmiotom niezaliczanym do sektora finansów </a:t>
            </a:r>
            <a:b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prawidłowości rozliczania udzielonych dotacji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170A87-20A0-4962-A1C8-84EACECFD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2348880"/>
            <a:ext cx="9121775" cy="405192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ü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sposób i tryb przeprowadzenia konkursu ofert na realizacje zadań publicznych,</a:t>
            </a:r>
          </a:p>
          <a:p>
            <a:pPr marL="114300" indent="0">
              <a:buClrTx/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spełnienie przez oferentów wymogów ubiegania się o dotacje na realizację zadań,</a:t>
            </a:r>
          </a:p>
          <a:p>
            <a:pPr marL="114300" indent="0">
              <a:buClrTx/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prawidłowość i rzetelność dokonywania rozliczeń udzielonych dotacji,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prawidłowość realizacji umów, </a:t>
            </a:r>
          </a:p>
          <a:p>
            <a:pPr marL="114300" indent="0">
              <a:buClrTx/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kompletność sprawozdań, w tym rozliczeń finansowych. </a:t>
            </a: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2DABE83-8590-44FC-A25F-01E0E390C8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2C03A-8FDA-4414-84E5-948B7A4F232D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229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>
            <a:extLst>
              <a:ext uri="{FF2B5EF4-FFF2-40B4-BE49-F238E27FC236}">
                <a16:creationId xmlns:a16="http://schemas.microsoft.com/office/drawing/2014/main" id="{1951635B-5E9E-4973-ABE9-C3BC7A75B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404813"/>
            <a:ext cx="9121775" cy="5953125"/>
          </a:xfrm>
        </p:spPr>
        <p:txBody>
          <a:bodyPr/>
          <a:lstStyle/>
          <a:p>
            <a:pPr marL="114300" indent="0" algn="just">
              <a:buNone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Stwierdzane nieprawidłowości związane z udzielaniem dotacji </a:t>
            </a: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ich rozliczaniem to m.in.:</a:t>
            </a: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przestrzeganie określonych w </a:t>
            </a:r>
            <a:r>
              <a:rPr lang="pl-PL" altLang="pl-PL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ustawie o działalności pożytku publicznego </a:t>
            </a:r>
            <a:br>
              <a:rPr lang="pl-PL" altLang="pl-PL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 wolontariacie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wymogów zachowania terminu ogłoszenia </a:t>
            </a: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Clr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jego opublikowania,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rozpatrywanie ofert pomimo, że nie spełniały wymogów określonych  </a:t>
            </a:r>
            <a:b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ogłoszeniach,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wykorzystaniu dotacji niezgodnie  z przeznaczeniem,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zrealizowaniu zadania niezgodnie z umową (szczególnie poprzez nieuprawnione dokonywanie przesunięć wydatków pomiędzy poszczególnymi pozycjami kosztów),</a:t>
            </a:r>
          </a:p>
          <a:p>
            <a:pPr algn="ctr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nieterminowym składaniu sprawozdań z wykonania zadań publicznych. </a:t>
            </a:r>
          </a:p>
          <a:p>
            <a:pPr marL="11430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Symbol zastępczy numeru slajdu 3">
            <a:extLst>
              <a:ext uri="{FF2B5EF4-FFF2-40B4-BE49-F238E27FC236}">
                <a16:creationId xmlns:a16="http://schemas.microsoft.com/office/drawing/2014/main" id="{171F4975-4CF7-48B1-84E9-C66CE18343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5212EA-D976-4769-BF83-4D95344332E1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2">
            <a:extLst>
              <a:ext uri="{FF2B5EF4-FFF2-40B4-BE49-F238E27FC236}">
                <a16:creationId xmlns:a16="http://schemas.microsoft.com/office/drawing/2014/main" id="{8BA65372-41DC-4F8E-B65D-D372F24E5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04813"/>
            <a:ext cx="9121775" cy="5995987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Brak wskazania w uchwale Zarządu Powiatu w sprawie ogłoszenia otwartego konkursu ofert na wsparcie realizacji zadania publicznego z zakresu pomocy społecznej, polegającego na prowadzeniu Domu Pomocy Społecznej, </a:t>
            </a:r>
            <a:b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okresu realizacji tego zadania, czym naruszono art. 13 ust. 2 pkt 4 </a:t>
            </a:r>
            <a:r>
              <a:rPr lang="pl-PL" altLang="pl-PL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ustawy </a:t>
            </a:r>
            <a:br>
              <a:rPr lang="pl-PL" altLang="pl-PL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działalności pożytku publicznego i o wolontariacie</a:t>
            </a: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ClrTx/>
              <a:buNone/>
              <a:defRPr/>
            </a:pP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Zgodnie z treścią wskazanego przepisu ogłoszenie otwartego konkursu ofert powinno zawierać informacje o terminach i warunkach realizacji zadania.</a:t>
            </a:r>
          </a:p>
          <a:p>
            <a:pPr marL="114300" indent="0" algn="just">
              <a:buClrTx/>
              <a:buNone/>
              <a:defRPr/>
            </a:pPr>
            <a:endParaRPr lang="pl-PL" altLang="pl-PL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Tx/>
              <a:buFont typeface="Wingdings" panose="05000000000000000000" pitchFamily="2" charset="2"/>
              <a:buChar char="q"/>
              <a:defRPr/>
            </a:pP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Niezamieszczenie w siedzibie organu administracji publicznej informacji </a:t>
            </a:r>
            <a:b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otwartym konkursie ofert dotyczącym zlecenia realizacji zadań publicznych </a:t>
            </a:r>
            <a:b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formie wsparcia organizacji pozarządowych oraz innych podmiotów uprawnionych, prowadzących działalność pożytku publicznego w 2017 r., czym naruszono art. 13 ust. 3 pkt 2 </a:t>
            </a:r>
            <a:r>
              <a:rPr lang="pl-PL" altLang="pl-PL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ustawy o działalności pożytku publicznego </a:t>
            </a:r>
            <a:br>
              <a:rPr lang="pl-PL" altLang="pl-PL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 wolontariacie</a:t>
            </a: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ClrTx/>
              <a:buNone/>
              <a:defRPr/>
            </a:pP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Zgodnie z art. 13 ust. 3 w/w ustawy otwarty konkurs ofert ogłasza się </a:t>
            </a:r>
            <a:b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Biuletynie Informacji Publicznej, w siedzibie organu administracji publicznej </a:t>
            </a:r>
            <a:b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miejscu przeznaczonym na zamieszczanie ogłoszeń oraz na stronie internetowej organu administracji publicznej.</a:t>
            </a:r>
          </a:p>
          <a:p>
            <a:pPr marL="114300" indent="0" algn="just">
              <a:buClrTx/>
              <a:buNone/>
              <a:defRPr/>
            </a:pPr>
            <a:endParaRPr lang="pl-PL" altLang="pl-PL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ClrTx/>
              <a:buFont typeface="Arial" panose="020B0604020202020204" pitchFamily="34" charset="0"/>
              <a:buNone/>
              <a:defRPr/>
            </a:pPr>
            <a:endParaRPr lang="pl-PL" altLang="pl-PL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267" name="Symbol zastępczy numeru slajdu 3">
            <a:extLst>
              <a:ext uri="{FF2B5EF4-FFF2-40B4-BE49-F238E27FC236}">
                <a16:creationId xmlns:a16="http://schemas.microsoft.com/office/drawing/2014/main" id="{7411C675-ACC3-4B38-823A-E1ED44A098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C956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8DA9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24E5B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C14FDE-F99D-4631-9977-59B115A023D7}" type="slidenum">
              <a:rPr lang="pl-PL" altLang="pl-PL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pl-PL" altLang="pl-PL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>
            <a:extLst>
              <a:ext uri="{FF2B5EF4-FFF2-40B4-BE49-F238E27FC236}">
                <a16:creationId xmlns:a16="http://schemas.microsoft.com/office/drawing/2014/main" id="{3C58FD0B-4736-4BDB-8A66-42D4DAB6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76250"/>
            <a:ext cx="9121775" cy="59245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dotyczące przeprowadzania otwartych konkursów ofert na realizację zadań publicznych, a mianowicie: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niezamieszczenie ogłoszeń o 2 otwartych konkursach oraz wyników 1 z tych konkursów </a:t>
            </a:r>
            <a:b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siedzibie organu administracji publicznej;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niezamieszczenie ogłoszenia o otwartym konkursie ofert w Biuletynie Informacji Publicznej i na stronie internetowej urzędu oraz ogłoszenia o wyniku konkursu w siedzibie organu administracji publicznej,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czym naruszono art. 13 ust. 3 i art. 15 ust. 2j ustawy o działalności pożytku publicznego </a:t>
            </a:r>
            <a:b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 wolontariacie.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Zgodnie z art. 13 ust. 3 w/w ustawy otwarty konkurs ofert ogłasza się: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 Biuletynie Informacji Publicznej;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 siedzibie organu administracji publicznej w miejscu przeznaczonym na  zamieszczanie ogłoszeń;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stronie internetowej organu administracji publicznej.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Natomiast w myśl art. 15 ust. 2j w/w ustawy wyniki otwartego konkursu ofert ogłasza się niezwłocznie po wyborze oferty w sposób określony w art. 13 ust. 3 tej ustawy.</a:t>
            </a:r>
          </a:p>
          <a:p>
            <a:pPr marL="114300" indent="0" algn="ctr">
              <a:buFont typeface="Arial" panose="020B0604020202020204" pitchFamily="34" charset="0"/>
              <a:buNone/>
            </a:pPr>
            <a:endParaRPr lang="pl-PL" altLang="pl-PL" sz="1200" dirty="0"/>
          </a:p>
        </p:txBody>
      </p:sp>
      <p:sp>
        <p:nvSpPr>
          <p:cNvPr id="15363" name="Symbol zastępczy numeru slajdu 3">
            <a:extLst>
              <a:ext uri="{FF2B5EF4-FFF2-40B4-BE49-F238E27FC236}">
                <a16:creationId xmlns:a16="http://schemas.microsoft.com/office/drawing/2014/main" id="{900BE167-26E2-497E-BCD1-8F354E9717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747BD8-E29E-49E6-9476-428A6F72E8A1}" type="slidenum">
              <a:rPr lang="pl-PL" altLang="pl-PL">
                <a:solidFill>
                  <a:srgbClr val="FFFFFF"/>
                </a:solidFill>
              </a:rPr>
              <a:pPr/>
              <a:t>8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A81FDF-010B-4C93-917B-E9A548A9B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476250"/>
            <a:ext cx="9121775" cy="5924550"/>
          </a:xfrm>
        </p:spPr>
        <p:txBody>
          <a:bodyPr/>
          <a:lstStyle/>
          <a:p>
            <a:pPr algn="just">
              <a:lnSpc>
                <a:spcPct val="12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q"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Niewskazanie w Rocznym programie współpracy gminy (…) z organizacjami pozarządowymi oraz podmiotami, o których mowa w art. 3 ust. 3 ustawy </a:t>
            </a:r>
            <a:b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działalności pożytku publicznego i o wolontariacie na 2017 rok, przyjętym uchwałą Rady Gminy kwoty, jaką gmina zamierza przeznaczyć na realizację programu, czym naruszono art. 5a ust. 4 pkt 8 ustawy o działalności pożytku publicznego i o wolontariacie.</a:t>
            </a:r>
          </a:p>
          <a:p>
            <a:pPr marL="114300" indent="0" algn="just">
              <a:lnSpc>
                <a:spcPct val="125000"/>
              </a:lnSpc>
              <a:spcBef>
                <a:spcPts val="0"/>
              </a:spcBef>
              <a:buNone/>
              <a:defRPr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Stosownie do zapisów ww. ustawy organ stanowiący jednostki samorządu terytorialnego uchwala, po konsultacjach z organizacjami pozarządowymi oraz podmiotami wymienionymi w art. 3 ust. 3 w/w ustawy, przeprowadzonych w sposób określony w art. 5 ust. 5 w/w ustawy, roczny program współpracy z organizacjami pozarządowymi oraz podmiotami wymienionymi w art. 3 ust. 3 w/w ustawy. Roczny program współpracy jest uchwalany do dnia 30 listopada roku poprzedzającego okres obowiązywania programu. Roczny program współpracy z organizacjami pozarządowymi oraz podmiotami wymienionymi w art. 3 ust. 3 w/w ustawy zawiera w szczególności wysokość środków planowanych na realizację programu.</a:t>
            </a:r>
          </a:p>
          <a:p>
            <a:pPr marL="114300" indent="0">
              <a:buNone/>
              <a:defRPr/>
            </a:pPr>
            <a:endParaRPr lang="pl-PL" dirty="0"/>
          </a:p>
        </p:txBody>
      </p:sp>
      <p:sp>
        <p:nvSpPr>
          <p:cNvPr id="12291" name="Symbol zastępczy numeru slajdu 3">
            <a:extLst>
              <a:ext uri="{FF2B5EF4-FFF2-40B4-BE49-F238E27FC236}">
                <a16:creationId xmlns:a16="http://schemas.microsoft.com/office/drawing/2014/main" id="{515B45AC-53D3-4525-9BD6-9BD74B5510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AEE050-9A08-4ACB-97EB-8D67F28A3CD4}" type="slidenum">
              <a:rPr lang="pl-PL" altLang="pl-PL">
                <a:solidFill>
                  <a:srgbClr val="FFFFFF"/>
                </a:solidFill>
              </a:rPr>
              <a:pPr/>
              <a:t>9</a:t>
            </a:fld>
            <a:endParaRPr lang="pl-PL" altLang="pl-PL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Niestandardowy 1">
      <a:dk1>
        <a:sysClr val="windowText" lastClr="000000"/>
      </a:dk1>
      <a:lt1>
        <a:sysClr val="window" lastClr="FFFFFF"/>
      </a:lt1>
      <a:dk2>
        <a:srgbClr val="545456"/>
      </a:dk2>
      <a:lt2>
        <a:srgbClr val="DEDEE0"/>
      </a:lt2>
      <a:accent1>
        <a:srgbClr val="B83135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zyleganie">
  <a:themeElements>
    <a:clrScheme name="Niestandardowy 1">
      <a:dk1>
        <a:sysClr val="windowText" lastClr="000000"/>
      </a:dk1>
      <a:lt1>
        <a:sysClr val="window" lastClr="FFFFFF"/>
      </a:lt1>
      <a:dk2>
        <a:srgbClr val="545456"/>
      </a:dk2>
      <a:lt2>
        <a:srgbClr val="DEDEE0"/>
      </a:lt2>
      <a:accent1>
        <a:srgbClr val="B83135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RIO">
  <a:themeElements>
    <a:clrScheme name="Niestandardowy 1">
      <a:dk1>
        <a:sysClr val="windowText" lastClr="000000"/>
      </a:dk1>
      <a:lt1>
        <a:sysClr val="window" lastClr="FFFFFF"/>
      </a:lt1>
      <a:dk2>
        <a:srgbClr val="545456"/>
      </a:dk2>
      <a:lt2>
        <a:srgbClr val="DEDEE0"/>
      </a:lt2>
      <a:accent1>
        <a:srgbClr val="B83135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zyleganie">
  <a:themeElements>
    <a:clrScheme name="Niestandardowy 1">
      <a:dk1>
        <a:sysClr val="windowText" lastClr="000000"/>
      </a:dk1>
      <a:lt1>
        <a:sysClr val="window" lastClr="FFFFFF"/>
      </a:lt1>
      <a:dk2>
        <a:srgbClr val="545456"/>
      </a:dk2>
      <a:lt2>
        <a:srgbClr val="DEDEE0"/>
      </a:lt2>
      <a:accent1>
        <a:srgbClr val="B83135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MotywRIO">
  <a:themeElements>
    <a:clrScheme name="Niestandardowy 1">
      <a:dk1>
        <a:sysClr val="windowText" lastClr="000000"/>
      </a:dk1>
      <a:lt1>
        <a:sysClr val="window" lastClr="FFFFFF"/>
      </a:lt1>
      <a:dk2>
        <a:srgbClr val="545456"/>
      </a:dk2>
      <a:lt2>
        <a:srgbClr val="DEDEE0"/>
      </a:lt2>
      <a:accent1>
        <a:srgbClr val="B83135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Przyleganie">
  <a:themeElements>
    <a:clrScheme name="Niestandardowy 1">
      <a:dk1>
        <a:sysClr val="windowText" lastClr="000000"/>
      </a:dk1>
      <a:lt1>
        <a:sysClr val="window" lastClr="FFFFFF"/>
      </a:lt1>
      <a:dk2>
        <a:srgbClr val="545456"/>
      </a:dk2>
      <a:lt2>
        <a:srgbClr val="DEDEE0"/>
      </a:lt2>
      <a:accent1>
        <a:srgbClr val="B83135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MotywRIO</Template>
  <TotalTime>7317</TotalTime>
  <Words>2663</Words>
  <Application>Microsoft Office PowerPoint</Application>
  <PresentationFormat>Niestandardowy</PresentationFormat>
  <Paragraphs>265</Paragraphs>
  <Slides>35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35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Przyleganie</vt:lpstr>
      <vt:lpstr>1_Przyleganie</vt:lpstr>
      <vt:lpstr>MotywRIO</vt:lpstr>
      <vt:lpstr>2_Przyleganie</vt:lpstr>
      <vt:lpstr>1_MotywRIO</vt:lpstr>
      <vt:lpstr>3_Przyleganie</vt:lpstr>
      <vt:lpstr>Działalność kontrolna Regionalnej Izby Obrachunkowej w Gdańsku w zakresie zlecania i rozliczania zadań publicznych organizacjom pozarządowym w latach 2017 – 2018  18 czerwca 2019 r.</vt:lpstr>
      <vt:lpstr>Prezentacja programu PowerPoint</vt:lpstr>
      <vt:lpstr>Prezentacja programu PowerPoint</vt:lpstr>
      <vt:lpstr>Prezentacja programu PowerPoint</vt:lpstr>
      <vt:lpstr>Cele kontroli to zbadanie i ocena przestrzegania obowiązujących zasad i procedur udzielania przez jednostki samorządu terytorialnego,  na podstawie przepisów ustawy o działalności pożytku publicznego i o wolontariacie,  dotacji przekazanych z własnych budżetów podmiotom niezaliczanym do sektora finansów  oraz prawidłowości rozliczania udzielonych dotacji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Art. 8  Naruszeniem dyscypliny finansów publicznych jest:</vt:lpstr>
      <vt:lpstr>Art. 9  Naruszeniem dyscypliny finansów publicznych jest: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Sprawozdawczość budżetowa jednostek podległych jednostce samorządu terytorialnego na koniec IV kwartału i 2010 roku</dc:title>
  <dc:creator>user</dc:creator>
  <cp:lastModifiedBy>Rutkowski Jarosław</cp:lastModifiedBy>
  <cp:revision>594</cp:revision>
  <cp:lastPrinted>2014-03-20T08:13:50Z</cp:lastPrinted>
  <dcterms:created xsi:type="dcterms:W3CDTF">2010-11-28T18:13:33Z</dcterms:created>
  <dcterms:modified xsi:type="dcterms:W3CDTF">2019-06-28T08:14:27Z</dcterms:modified>
</cp:coreProperties>
</file>