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1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31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1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1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31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2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3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2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2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2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26"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28"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329"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3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3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3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334"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36"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337"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338"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339"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340"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341"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4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47"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4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350"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5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55"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356"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5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35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6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6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6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64"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66"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367"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6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37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371"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372"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74"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375"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376"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377"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378"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379"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4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4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4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4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5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5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5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5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5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5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6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6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6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6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6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7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7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7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7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7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7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7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8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8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8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8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8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9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9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9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9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9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9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0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10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0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0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0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106"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0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10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11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111"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11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113"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1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19"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2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2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2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2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12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3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3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3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3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3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36"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38"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139"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4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4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4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144"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46"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147"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148"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149"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150"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151"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5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57"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5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60"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6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65"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166"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6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6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7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7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7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74"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76"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177"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7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8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81"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182"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84"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185"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186"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187"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188"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189"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9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9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9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9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0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0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20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0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20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0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1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1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1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1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21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1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1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1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22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2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22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22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22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22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22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3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3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3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23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4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4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24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4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24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4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4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4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5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5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25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5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5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5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25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6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26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26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26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26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26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6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7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7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27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7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7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l-PL" sz="3200" b="0" strike="noStrike" spc="-1">
              <a:latin typeface="Arial"/>
            </a:endParaRPr>
          </a:p>
        </p:txBody>
      </p:sp>
      <p:sp>
        <p:nvSpPr>
          <p:cNvPr id="28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8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l-PL" sz="3200" b="0" strike="noStrike" spc="-1">
              <a:latin typeface="Arial"/>
            </a:endParaRPr>
          </a:p>
        </p:txBody>
      </p:sp>
      <p:sp>
        <p:nvSpPr>
          <p:cNvPr id="28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8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8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8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8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9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l-PL" sz="3200" b="0" strike="noStrike" spc="-1">
              <a:latin typeface="Arial"/>
            </a:endParaRPr>
          </a:p>
        </p:txBody>
      </p:sp>
      <p:sp>
        <p:nvSpPr>
          <p:cNvPr id="29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9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l-PL" sz="3200" b="0" strike="noStrike" spc="-1">
              <a:latin typeface="Arial"/>
            </a:endParaRPr>
          </a:p>
        </p:txBody>
      </p:sp>
      <p:sp>
        <p:nvSpPr>
          <p:cNvPr id="29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l-PL" sz="3200" b="0" strike="noStrike" spc="-1">
              <a:latin typeface="Arial"/>
            </a:endParaRPr>
          </a:p>
        </p:txBody>
      </p:sp>
      <p:sp>
        <p:nvSpPr>
          <p:cNvPr id="29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pl-PL" sz="3200" b="0" strike="noStrike" spc="-1">
              <a:latin typeface="Arial"/>
            </a:endParaRPr>
          </a:p>
        </p:txBody>
      </p:sp>
      <p:sp>
        <p:nvSpPr>
          <p:cNvPr id="296"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29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l-PL" sz="3200" b="0" strike="noStrike" spc="-1">
              <a:latin typeface="Arial"/>
            </a:endParaRPr>
          </a:p>
        </p:txBody>
      </p:sp>
      <p:sp>
        <p:nvSpPr>
          <p:cNvPr id="29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l-PL" sz="3200" b="0" strike="noStrike" spc="-1">
              <a:latin typeface="Arial"/>
            </a:endParaRPr>
          </a:p>
        </p:txBody>
      </p:sp>
      <p:sp>
        <p:nvSpPr>
          <p:cNvPr id="30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l-PL" sz="3200" b="0" strike="noStrike" spc="-1">
              <a:latin typeface="Arial"/>
            </a:endParaRPr>
          </a:p>
        </p:txBody>
      </p:sp>
      <p:sp>
        <p:nvSpPr>
          <p:cNvPr id="301"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pl-PL" sz="3200" b="0" strike="noStrike" spc="-1">
              <a:latin typeface="Arial"/>
            </a:endParaRPr>
          </a:p>
        </p:txBody>
      </p:sp>
      <p:sp>
        <p:nvSpPr>
          <p:cNvPr id="30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l-PL" sz="3200" b="0" strike="noStrike" spc="-1">
              <a:latin typeface="Arial"/>
            </a:endParaRPr>
          </a:p>
        </p:txBody>
      </p:sp>
      <p:sp>
        <p:nvSpPr>
          <p:cNvPr id="303"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0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l-PL" sz="4400" b="0" strike="noStrike" spc="-1">
              <a:latin typeface="Arial"/>
            </a:endParaRPr>
          </a:p>
        </p:txBody>
      </p:sp>
      <p:sp>
        <p:nvSpPr>
          <p:cNvPr id="309"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4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34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39"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77"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115"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15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191"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229"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267"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305"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9.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9.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9.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9.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9.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9.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9.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9.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9.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9.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7.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9.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9.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9.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9.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9.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9.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9.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9.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9.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9.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9.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9.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09.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9.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9.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9.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09.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09.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09.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09.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09.xml"/></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09.xml"/></Relationships>
</file>

<file path=ppt/slides/_rels/slide7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504000" y="-866160"/>
            <a:ext cx="9070560" cy="7491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t/>
            </a:r>
            <a:br/>
            <a:r>
              <a:t/>
            </a:r>
            <a:br/>
            <a:r>
              <a:t/>
            </a:r>
            <a:br/>
            <a:r>
              <a:rPr lang="pl-PL" sz="4800" b="1" strike="noStrike" spc="-1">
                <a:solidFill>
                  <a:srgbClr val="000000"/>
                </a:solidFill>
                <a:latin typeface="Arial"/>
                <a:ea typeface="DejaVu Sans"/>
              </a:rPr>
              <a:t>Alternatywne sieci żywności</a:t>
            </a:r>
            <a:r>
              <a:rPr lang="pl-PL" sz="4800" b="0" strike="noStrike" spc="-1">
                <a:solidFill>
                  <a:srgbClr val="000000"/>
                </a:solidFill>
                <a:latin typeface="Arial"/>
                <a:ea typeface="DejaVu Sans"/>
              </a:rPr>
              <a:t>.</a:t>
            </a:r>
            <a:r>
              <a:t/>
            </a:r>
            <a:br/>
            <a:r>
              <a:rPr lang="pl-PL" sz="4800" b="0" strike="noStrike" spc="-1">
                <a:solidFill>
                  <a:srgbClr val="000000"/>
                </a:solidFill>
                <a:latin typeface="Arial"/>
                <a:ea typeface="DejaVu Sans"/>
              </a:rPr>
              <a:t> </a:t>
            </a:r>
            <a:r>
              <a:t/>
            </a:r>
            <a:br/>
            <a:r>
              <a:t/>
            </a:r>
            <a:br/>
            <a:r>
              <a:t/>
            </a:r>
            <a:br/>
            <a:r>
              <a:t/>
            </a:r>
            <a:br/>
            <a:endParaRPr lang="pl-PL" sz="4800" b="0" strike="noStrike" spc="-1">
              <a:latin typeface="Arial"/>
            </a:endParaRPr>
          </a:p>
          <a:p>
            <a:pPr algn="ctr">
              <a:lnSpc>
                <a:spcPct val="100000"/>
              </a:lnSpc>
            </a:pPr>
            <a:endParaRPr lang="pl-PL" sz="4800" b="0" strike="noStrike" spc="-1">
              <a:latin typeface="Arial"/>
            </a:endParaRPr>
          </a:p>
          <a:p>
            <a:pPr algn="ctr">
              <a:lnSpc>
                <a:spcPct val="100000"/>
              </a:lnSpc>
            </a:pPr>
            <a:endParaRPr lang="pl-PL" sz="4800" b="0" strike="noStrike" spc="-1">
              <a:latin typeface="Arial"/>
            </a:endParaRPr>
          </a:p>
          <a:p>
            <a:pPr algn="ctr">
              <a:lnSpc>
                <a:spcPct val="100000"/>
              </a:lnSpc>
            </a:pPr>
            <a:r>
              <a:rPr lang="pl-PL" sz="4800" b="0" strike="noStrike" spc="-1">
                <a:solidFill>
                  <a:srgbClr val="000000"/>
                </a:solidFill>
                <a:latin typeface="Arial"/>
                <a:ea typeface="DejaVu Sans"/>
              </a:rPr>
              <a:t>Perspektywa. Stowarzyszenie na rzecz oparcia społecznego i rozwoju.</a:t>
            </a:r>
            <a:endParaRPr lang="pl-PL" sz="4800" b="0" strike="noStrike" spc="-1">
              <a:latin typeface="Arial"/>
            </a:endParaRPr>
          </a:p>
        </p:txBody>
      </p:sp>
      <p:pic>
        <p:nvPicPr>
          <p:cNvPr id="381" name="Obraz 380"/>
          <p:cNvPicPr/>
          <p:nvPr/>
        </p:nvPicPr>
        <p:blipFill>
          <a:blip r:embed="rId2"/>
          <a:stretch/>
        </p:blipFill>
        <p:spPr>
          <a:xfrm>
            <a:off x="0" y="2160000"/>
            <a:ext cx="9738000" cy="1674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864000" y="-679320"/>
            <a:ext cx="8710920" cy="463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Bef>
                <a:spcPts val="1417"/>
              </a:spcBef>
            </a:pPr>
            <a:endParaRPr lang="pl-PL" sz="1800" b="0" strike="noStrike" spc="-1">
              <a:latin typeface="Arial"/>
            </a:endParaRPr>
          </a:p>
          <a:p>
            <a:pPr algn="ctr">
              <a:lnSpc>
                <a:spcPct val="100000"/>
              </a:lnSpc>
              <a:spcBef>
                <a:spcPts val="1417"/>
              </a:spcBef>
            </a:pPr>
            <a:r>
              <a:rPr lang="pl-PL" sz="3600" b="1" strike="noStrike" spc="-1">
                <a:solidFill>
                  <a:srgbClr val="000000"/>
                </a:solidFill>
                <a:latin typeface="Arial"/>
                <a:ea typeface="DejaVu Sans"/>
              </a:rPr>
              <a:t>Kooperatywizm</a:t>
            </a:r>
            <a:endParaRPr lang="pl-PL" sz="3600" b="0" strike="noStrike" spc="-1">
              <a:latin typeface="Arial"/>
            </a:endParaRPr>
          </a:p>
          <a:p>
            <a:pPr algn="ctr">
              <a:lnSpc>
                <a:spcPct val="100000"/>
              </a:lnSpc>
              <a:spcBef>
                <a:spcPts val="1417"/>
              </a:spcBef>
            </a:pPr>
            <a:r>
              <a:rPr lang="pl-PL" sz="2600" b="0" strike="noStrike" spc="-1">
                <a:solidFill>
                  <a:srgbClr val="000000"/>
                </a:solidFill>
                <a:latin typeface="Arial"/>
                <a:ea typeface="DejaVu Sans"/>
              </a:rPr>
              <a:t> (fr.coopératisme„spółdzielczość” z łac.cooperari „współpracować”) – doktryna społeczna upatrująca w organizowaniu spółdzielni w ramach których środki produkcji stają się wspólną własnością wszystkich jej członków, drogę do wyzwolenia społecznego i ewolucyjnego wyeliminowania kapitalizmu</a:t>
            </a:r>
            <a:endParaRPr lang="pl-PL" sz="2600" b="0" strike="noStrike" spc="-1">
              <a:latin typeface="Arial"/>
            </a:endParaRPr>
          </a:p>
          <a:p>
            <a:pPr algn="ctr">
              <a:lnSpc>
                <a:spcPct val="100000"/>
              </a:lnSpc>
              <a:spcBef>
                <a:spcPts val="1417"/>
              </a:spcBef>
            </a:pPr>
            <a:endParaRPr lang="pl-PL" sz="2600" b="0" strike="noStrike" spc="-1">
              <a:latin typeface="Arial"/>
            </a:endParaRPr>
          </a:p>
        </p:txBody>
      </p:sp>
      <p:pic>
        <p:nvPicPr>
          <p:cNvPr id="406" name="Obraz 405"/>
          <p:cNvPicPr/>
          <p:nvPr/>
        </p:nvPicPr>
        <p:blipFill>
          <a:blip r:embed="rId2"/>
          <a:stretch/>
        </p:blipFill>
        <p:spPr>
          <a:xfrm>
            <a:off x="0" y="3312000"/>
            <a:ext cx="10078560" cy="3559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432360" y="-576000"/>
            <a:ext cx="9070560" cy="5850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Bef>
                <a:spcPts val="1417"/>
              </a:spcBef>
            </a:pPr>
            <a:r>
              <a:rPr lang="pl-PL" sz="2600" b="0" strike="noStrike" spc="-1">
                <a:solidFill>
                  <a:srgbClr val="000000"/>
                </a:solidFill>
                <a:latin typeface="Arial"/>
                <a:ea typeface="DejaVu Sans"/>
              </a:rPr>
              <a:t>Doktryna zrodziła się pod koniec XIX wieku w Anglii, rozwijana głównie przez Beatrice Potter-Webb i Charlsa Gide’a; w Polsce przez </a:t>
            </a:r>
            <a:r>
              <a:rPr lang="pl-PL" sz="2600" b="1" strike="noStrike" spc="-1">
                <a:solidFill>
                  <a:srgbClr val="000000"/>
                </a:solidFill>
                <a:latin typeface="Arial"/>
                <a:ea typeface="DejaVu Sans"/>
              </a:rPr>
              <a:t>Edwarda Abramowskiego</a:t>
            </a:r>
            <a:r>
              <a:rPr lang="pl-PL" sz="2600" b="0" strike="noStrike" spc="-1">
                <a:solidFill>
                  <a:srgbClr val="000000"/>
                </a:solidFill>
                <a:latin typeface="Arial"/>
                <a:ea typeface="DejaVu Sans"/>
              </a:rPr>
              <a:t> i jego uczniów: </a:t>
            </a:r>
            <a:r>
              <a:rPr lang="pl-PL" sz="2600" b="1" strike="noStrike" spc="-1">
                <a:solidFill>
                  <a:srgbClr val="000000"/>
                </a:solidFill>
                <a:latin typeface="Arial"/>
                <a:ea typeface="DejaVu Sans"/>
              </a:rPr>
              <a:t>Jana Wolskiego i Marię Orsetti</a:t>
            </a:r>
            <a:endParaRPr lang="pl-PL" sz="2600" b="0" strike="noStrike" spc="-1">
              <a:latin typeface="Arial"/>
            </a:endParaRPr>
          </a:p>
          <a:p>
            <a:pPr algn="ctr">
              <a:lnSpc>
                <a:spcPct val="100000"/>
              </a:lnSpc>
            </a:pPr>
            <a:r>
              <a:rPr lang="pl-PL" sz="2600" b="0" strike="noStrike" spc="-1">
                <a:solidFill>
                  <a:srgbClr val="000000"/>
                </a:solidFill>
                <a:latin typeface="Arial"/>
                <a:ea typeface="DejaVu Sans"/>
              </a:rPr>
              <a:t>Abramowski widział społeczeństwo oparte na wolnych, dobrowolnych i komunistycznych kooperatywach – które byłyby ucieleśnieniem połączenia nieograniczonej wolności jednostki w systemie demokratycznym z kolektywizmem ekonomicznym</a:t>
            </a:r>
            <a:endParaRPr lang="pl-PL" sz="2600" b="0" strike="noStrike" spc="-1">
              <a:latin typeface="Arial"/>
            </a:endParaRPr>
          </a:p>
        </p:txBody>
      </p:sp>
      <p:pic>
        <p:nvPicPr>
          <p:cNvPr id="408" name="Obraz 407"/>
          <p:cNvPicPr/>
          <p:nvPr/>
        </p:nvPicPr>
        <p:blipFill>
          <a:blip r:embed="rId2"/>
          <a:stretch/>
        </p:blipFill>
        <p:spPr>
          <a:xfrm>
            <a:off x="936000" y="4128840"/>
            <a:ext cx="2302920" cy="2566080"/>
          </a:xfrm>
          <a:prstGeom prst="rect">
            <a:avLst/>
          </a:prstGeom>
          <a:ln>
            <a:noFill/>
          </a:ln>
        </p:spPr>
      </p:pic>
      <p:pic>
        <p:nvPicPr>
          <p:cNvPr id="409" name="Obraz 408"/>
          <p:cNvPicPr/>
          <p:nvPr/>
        </p:nvPicPr>
        <p:blipFill>
          <a:blip r:embed="rId3"/>
          <a:stretch/>
        </p:blipFill>
        <p:spPr>
          <a:xfrm>
            <a:off x="7178040" y="3861360"/>
            <a:ext cx="2108880" cy="3049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648000" y="542520"/>
            <a:ext cx="9070560" cy="5720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1" strike="noStrike" spc="-1">
                <a:solidFill>
                  <a:srgbClr val="000000"/>
                </a:solidFill>
                <a:latin typeface="Arial"/>
                <a:ea typeface="DejaVu Sans"/>
              </a:rPr>
              <a:t>Kooperatywa Spożywcza</a:t>
            </a:r>
            <a:r>
              <a:rPr lang="pl-PL" sz="3200" b="0" strike="noStrike" spc="-1">
                <a:solidFill>
                  <a:srgbClr val="000000"/>
                </a:solidFill>
                <a:latin typeface="Arial"/>
                <a:ea typeface="DejaVu Sans"/>
              </a:rPr>
              <a:t> to inicjatywy jednoczące grupę konsumentów i rolników zorganizowane na zasadzie dobrowolności. Ich celem jest bezpośrednie dokonywanie zakupów płodów rolnych u sprawdzonych rolników i producentów żywności.</a:t>
            </a:r>
            <a:endParaRPr lang="pl-PL" sz="3200" b="0" strike="noStrike" spc="-1">
              <a:latin typeface="Arial"/>
            </a:endParaRPr>
          </a:p>
          <a:p>
            <a:pPr>
              <a:lnSpc>
                <a:spcPct val="100000"/>
              </a:lnSpc>
              <a:spcBef>
                <a:spcPts val="1417"/>
              </a:spcBef>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 </a:t>
            </a:r>
            <a:endParaRPr lang="pl-PL" sz="3200" b="0" strike="noStrike" spc="-1">
              <a:latin typeface="Arial"/>
            </a:endParaRPr>
          </a:p>
        </p:txBody>
      </p:sp>
      <p:pic>
        <p:nvPicPr>
          <p:cNvPr id="411" name="Obraz 410"/>
          <p:cNvPicPr/>
          <p:nvPr/>
        </p:nvPicPr>
        <p:blipFill>
          <a:blip r:embed="rId2"/>
          <a:stretch/>
        </p:blipFill>
        <p:spPr>
          <a:xfrm>
            <a:off x="2880000" y="3528000"/>
            <a:ext cx="4030920" cy="3101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432360" y="360000"/>
            <a:ext cx="9070560" cy="5720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2600" b="1" strike="noStrike" spc="-1">
                <a:solidFill>
                  <a:srgbClr val="000000"/>
                </a:solidFill>
                <a:latin typeface="Arial"/>
                <a:ea typeface="DejaVu Sans"/>
              </a:rPr>
              <a:t>Kooperatywy spożywcze</a:t>
            </a:r>
            <a:r>
              <a:rPr lang="pl-PL" sz="2600" b="0" strike="noStrike" spc="-1">
                <a:solidFill>
                  <a:srgbClr val="000000"/>
                </a:solidFill>
                <a:latin typeface="Arial"/>
                <a:ea typeface="DejaVu Sans"/>
              </a:rPr>
              <a:t> zaczęły powstawać w Polsce na nowo dopiero w XXI wieku. Prawdopodobnie pierwsza z nich zaczęła funkcjonować na warszawskim Grochowie. Dzisiaj, według ostrożnych szacunków, jest ich w Polsce około 50, ale stale powstają kolejne inicjatywy. Wiele z nich unika rozgłosu. Ich działalność jest także głosem sprzeciwu wobec bezlitosnego względem małych gospodarstw i szkodliwego dla środowiska systemu masowej produkcji żywności. </a:t>
            </a:r>
            <a:endParaRPr lang="pl-PL" sz="26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2600" b="0" strike="noStrike" spc="-1">
                <a:solidFill>
                  <a:srgbClr val="000000"/>
                </a:solidFill>
                <a:latin typeface="Arial"/>
                <a:ea typeface="DejaVu Sans"/>
              </a:rPr>
              <a:t> </a:t>
            </a:r>
            <a:endParaRPr lang="pl-PL" sz="2600" b="0" strike="noStrike" spc="-1">
              <a:latin typeface="Arial"/>
            </a:endParaRPr>
          </a:p>
        </p:txBody>
      </p:sp>
      <p:pic>
        <p:nvPicPr>
          <p:cNvPr id="413" name="Obraz 412"/>
          <p:cNvPicPr/>
          <p:nvPr/>
        </p:nvPicPr>
        <p:blipFill>
          <a:blip r:embed="rId2"/>
          <a:stretch/>
        </p:blipFill>
        <p:spPr>
          <a:xfrm>
            <a:off x="1238040" y="4032000"/>
            <a:ext cx="3422880" cy="1798920"/>
          </a:xfrm>
          <a:prstGeom prst="rect">
            <a:avLst/>
          </a:prstGeom>
          <a:ln>
            <a:noFill/>
          </a:ln>
        </p:spPr>
      </p:pic>
      <p:pic>
        <p:nvPicPr>
          <p:cNvPr id="414" name="Obraz 413"/>
          <p:cNvPicPr/>
          <p:nvPr/>
        </p:nvPicPr>
        <p:blipFill>
          <a:blip r:embed="rId3"/>
          <a:stretch/>
        </p:blipFill>
        <p:spPr>
          <a:xfrm>
            <a:off x="6192000" y="3744720"/>
            <a:ext cx="2230920" cy="2201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504000" y="288000"/>
            <a:ext cx="9070560" cy="5326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pl-PL" sz="18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                                   2 modele</a:t>
            </a:r>
            <a:endParaRPr lang="pl-PL" sz="3200" b="0" strike="noStrike" spc="-1">
              <a:latin typeface="Arial"/>
            </a:endParaRPr>
          </a:p>
          <a:p>
            <a:pPr>
              <a:lnSpc>
                <a:spcPct val="100000"/>
              </a:lnSpc>
              <a:spcBef>
                <a:spcPts val="1417"/>
              </a:spcBef>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Dla jednego kluczowa jest funkcja społeczna kooperatywy – czyli tworzenie społeczności, która razem działa, integruje się i edukuje – i jest nastawiona bardziej (choć nie tylko) do wewnątrz i budowania wzajemnych relacji.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Drugi model dodatkowo podkreśla działanie w sferze ekonomii- czyli działania jako </a:t>
            </a:r>
            <a:r>
              <a:rPr lang="pl-PL" sz="3200" b="1" strike="noStrike" spc="-1">
                <a:solidFill>
                  <a:srgbClr val="000000"/>
                </a:solidFill>
                <a:latin typeface="Arial"/>
                <a:ea typeface="DejaVu Sans"/>
              </a:rPr>
              <a:t>przedsiębiorstwa społecznego</a:t>
            </a:r>
            <a:r>
              <a:rPr lang="pl-PL" sz="3200" b="0" strike="noStrike" spc="-1">
                <a:solidFill>
                  <a:srgbClr val="000000"/>
                </a:solidFill>
                <a:latin typeface="Arial"/>
                <a:ea typeface="DejaVu Sans"/>
              </a:rPr>
              <a:t> np. Kooperatywa Dobrze z Warszawy, otwierają trzeci sklep, Kooperatywa sp. Żuławy, odpłatny dowóz do domu.</a:t>
            </a:r>
            <a:endParaRPr lang="pl-PL" sz="3200" b="0" strike="noStrike" spc="-1">
              <a:latin typeface="Arial"/>
            </a:endParaRPr>
          </a:p>
          <a:p>
            <a:pPr>
              <a:lnSpc>
                <a:spcPct val="100000"/>
              </a:lnSpc>
              <a:spcBef>
                <a:spcPts val="1417"/>
              </a:spcBef>
            </a:pPr>
            <a:endParaRPr lang="pl-PL" sz="3200" b="0" strike="noStrike" spc="-1">
              <a:latin typeface="Arial"/>
            </a:endParaRPr>
          </a:p>
          <a:p>
            <a:pPr>
              <a:lnSpc>
                <a:spcPct val="100000"/>
              </a:lnSpc>
              <a:spcBef>
                <a:spcPts val="1417"/>
              </a:spcBef>
            </a:pP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504000" y="301320"/>
            <a:ext cx="9070560" cy="1261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Jak To działa ?</a:t>
            </a:r>
            <a:endParaRPr lang="pl-PL" sz="4400" b="0" strike="noStrike" spc="-1">
              <a:latin typeface="Arial"/>
            </a:endParaRPr>
          </a:p>
        </p:txBody>
      </p:sp>
      <p:sp>
        <p:nvSpPr>
          <p:cNvPr id="417" name="CustomShape 2"/>
          <p:cNvSpPr/>
          <p:nvPr/>
        </p:nvSpPr>
        <p:spPr>
          <a:xfrm>
            <a:off x="504000" y="1769040"/>
            <a:ext cx="907056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4920" algn="ctr">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Poprzez strony internetowe kooperatyw (arkusze zamówień) konsumenci zamawiają wybrane przez siebie produkty. Potem następuje przygotowanie paczek, które są odbierane w wyznaczonych punktach lub dowóz( w czym jestesmy prekursorami ;).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Charakterystyczną cechą kooperatywy jest to, że każdy z jej członków „musi” kilka godzin miesięcznie dla niej popracować. Kierują nią koordynatorzy. To oni zajmują się logistyką przedsięwzięcia</a:t>
            </a: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04000" y="-5040"/>
            <a:ext cx="9070560" cy="1874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EKO-BOX. </a:t>
            </a:r>
            <a:r>
              <a:t/>
            </a:r>
            <a:br/>
            <a:r>
              <a:rPr lang="pl-PL" sz="4400" b="0" strike="noStrike" spc="-1">
                <a:solidFill>
                  <a:srgbClr val="000000"/>
                </a:solidFill>
                <a:latin typeface="Arial"/>
                <a:ea typeface="DejaVu Sans"/>
              </a:rPr>
              <a:t>KOOPERATYWA SPOŻYWCZA</a:t>
            </a:r>
            <a:r>
              <a:t/>
            </a:r>
            <a:br/>
            <a:r>
              <a:rPr lang="pl-PL" sz="4400" b="0" strike="noStrike" spc="-1">
                <a:solidFill>
                  <a:srgbClr val="000000"/>
                </a:solidFill>
                <a:latin typeface="Arial"/>
                <a:ea typeface="DejaVu Sans"/>
              </a:rPr>
              <a:t>ŻUŁAWY</a:t>
            </a:r>
            <a:endParaRPr lang="pl-PL" sz="4400" b="0" strike="noStrike" spc="-1">
              <a:latin typeface="Arial"/>
            </a:endParaRPr>
          </a:p>
        </p:txBody>
      </p:sp>
      <p:pic>
        <p:nvPicPr>
          <p:cNvPr id="419" name="Obraz 418"/>
          <p:cNvPicPr/>
          <p:nvPr/>
        </p:nvPicPr>
        <p:blipFill>
          <a:blip r:embed="rId2"/>
          <a:stretch/>
        </p:blipFill>
        <p:spPr>
          <a:xfrm>
            <a:off x="3197880" y="1993680"/>
            <a:ext cx="3683520" cy="3576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ustomShape 1"/>
          <p:cNvSpPr/>
          <p:nvPr/>
        </p:nvSpPr>
        <p:spPr>
          <a:xfrm>
            <a:off x="504000" y="301320"/>
            <a:ext cx="9070560" cy="1261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Kim jesteśmy ?</a:t>
            </a:r>
            <a:endParaRPr lang="pl-PL" sz="4400" b="0" strike="noStrike" spc="-1">
              <a:latin typeface="Arial"/>
            </a:endParaRPr>
          </a:p>
        </p:txBody>
      </p:sp>
      <p:sp>
        <p:nvSpPr>
          <p:cNvPr id="421" name="CustomShape 2"/>
          <p:cNvSpPr/>
          <p:nvPr/>
        </p:nvSpPr>
        <p:spPr>
          <a:xfrm>
            <a:off x="504000" y="1769040"/>
            <a:ext cx="907056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gn="ctr">
              <a:lnSpc>
                <a:spcPct val="100000"/>
              </a:lnSpc>
            </a:pPr>
            <a:r>
              <a:rPr lang="pl-PL" sz="2600" b="0" strike="noStrike" spc="-1">
                <a:solidFill>
                  <a:srgbClr val="000000"/>
                </a:solidFill>
                <a:latin typeface="Arial"/>
                <a:ea typeface="DejaVu Sans"/>
              </a:rPr>
              <a:t>Jesteśmy Grupą miłośników ekologii i zdrowego stylu życia. Wspieramy rodzimą produkcję, dlatego założyliśmy Kooperatywę Spożywczą Żuławy, która zrzesza rolników produkujących organiczną, naturalną żywność oraz grupę odbiorców tych wytworów, klientów, ludzi świadomych, którym zależy, aby odżywiać się pożywieniem o wysokiej jakości.</a:t>
            </a:r>
            <a:endParaRPr lang="pl-PL" sz="2600" b="0" strike="noStrike" spc="-1">
              <a:latin typeface="Arial"/>
            </a:endParaRPr>
          </a:p>
          <a:p>
            <a:pPr>
              <a:lnSpc>
                <a:spcPct val="100000"/>
              </a:lnSpc>
            </a:pPr>
            <a:r>
              <a:rPr lang="pl-PL" sz="2600" b="0" strike="noStrike" spc="-1">
                <a:solidFill>
                  <a:srgbClr val="000000"/>
                </a:solidFill>
                <a:latin typeface="Arial"/>
                <a:ea typeface="DejaVu Sans"/>
              </a:rPr>
              <a:t>Ważne jest dla nas nasze zdrowie i witalność naszego ciała. Dbamy też o to co jedzą nasi bliscy, rodzice, dzieci i przyjaciele. Chcemy abyśmy wszyscy mogli cieszyć się pełnymi energii organizmami i silnym systemem odpornościowym. Współpracujemy lokalnie w celu wyprodukowania i kooperatywy </a:t>
            </a:r>
            <a:r>
              <a:rPr lang="pl-PL" sz="2600" b="1" strike="noStrike" spc="-1">
                <a:solidFill>
                  <a:srgbClr val="000000"/>
                </a:solidFill>
                <a:latin typeface="Arial"/>
                <a:ea typeface="DejaVu Sans"/>
              </a:rPr>
              <a:t>większości artykułów spożywczych</a:t>
            </a:r>
            <a:r>
              <a:rPr lang="pl-PL" sz="2600" b="0" strike="noStrike" spc="-1">
                <a:solidFill>
                  <a:srgbClr val="000000"/>
                </a:solidFill>
                <a:latin typeface="Arial"/>
                <a:ea typeface="DejaVu Sans"/>
              </a:rPr>
              <a:t> tj. warzywa, owoce, pieczywo, nabiał, miody, soki. (Jeśli ktoś nie jest wegetarianinem może pozyskać drób z wiejskiej hodowli).</a:t>
            </a:r>
            <a:endParaRPr lang="pl-PL" sz="2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ustomShape 1"/>
          <p:cNvSpPr/>
          <p:nvPr/>
        </p:nvSpPr>
        <p:spPr>
          <a:xfrm>
            <a:off x="433080" y="288720"/>
            <a:ext cx="9070560" cy="6046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pl-PL" sz="18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2800" b="0" strike="noStrike" spc="-1">
                <a:solidFill>
                  <a:srgbClr val="000000"/>
                </a:solidFill>
                <a:latin typeface="Arial"/>
                <a:ea typeface="DejaVu Sans"/>
              </a:rPr>
              <a:t>Rok powstania: lipiec 2016</a:t>
            </a:r>
            <a:endParaRPr lang="pl-PL" sz="28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2800" b="0" strike="noStrike" spc="-1">
                <a:solidFill>
                  <a:srgbClr val="000000"/>
                </a:solidFill>
                <a:latin typeface="Arial"/>
                <a:ea typeface="DejaVu Sans"/>
              </a:rPr>
              <a:t>Nieformalna grupa rolników i odbiorców działająca przy Stowarzyszeniu Perspektywa założonym w 2015r. </a:t>
            </a:r>
            <a:endParaRPr lang="pl-PL" sz="28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2800" b="0" strike="noStrike" spc="-1">
                <a:solidFill>
                  <a:srgbClr val="000000"/>
                </a:solidFill>
                <a:latin typeface="Arial"/>
                <a:ea typeface="DejaVu Sans"/>
              </a:rPr>
              <a:t>Miejsce pakowania: gospodarstwo rolne, Lasowice Wielkie k/Malborka</a:t>
            </a:r>
            <a:endParaRPr lang="pl-PL" sz="28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2800" b="0" strike="noStrike" spc="-1">
                <a:solidFill>
                  <a:srgbClr val="000000"/>
                </a:solidFill>
                <a:latin typeface="Arial"/>
                <a:ea typeface="DejaVu Sans"/>
              </a:rPr>
              <a:t>Liczba rolników i producentów produkujących dla Kooperatywy: 4 głównych rolników produkujących warzywa i owoce, 6 pobocznych rolników produkujących warzywa, sery, mleko, drób, PIECZYWO plus kilka firm mających eko i nie tylko produkty m.in. makarony, kasze, chrupki, tofu, kremy konopne,  itp.  oraz 2 aktywnych członków tłoczących oleje oraz robiących zakwasy i octy.  </a:t>
            </a:r>
            <a:endParaRPr lang="pl-PL" sz="2800" b="0" strike="noStrike" spc="-1">
              <a:latin typeface="Arial"/>
            </a:endParaRPr>
          </a:p>
          <a:p>
            <a:pPr>
              <a:lnSpc>
                <a:spcPct val="100000"/>
              </a:lnSpc>
              <a:spcBef>
                <a:spcPts val="1417"/>
              </a:spcBef>
            </a:pPr>
            <a:endParaRPr lang="pl-PL"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432000" y="124920"/>
            <a:ext cx="9070560" cy="5850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l-PL" sz="2800" b="0" strike="noStrike" spc="-1">
                <a:solidFill>
                  <a:srgbClr val="000000"/>
                </a:solidFill>
                <a:latin typeface="Arial"/>
                <a:ea typeface="DejaVu Sans"/>
              </a:rPr>
              <a:t>Liczba aktywnych członków, poza rolnikami, osoby ze stowarzyszenia Perspektywa, kooperatowicze odbiorcy w tym producenci i ludzie udostępniający czas i swoje domy na przerzut paczek w Gdańsku i w Gdyni. Reszta około to tylko odbiorcy, z czego połowa zamawia bardziej regularnie.</a:t>
            </a:r>
            <a:endParaRPr lang="pl-PL" sz="2800" b="0" strike="noStrike" spc="-1">
              <a:latin typeface="Arial"/>
            </a:endParaRPr>
          </a:p>
          <a:p>
            <a:pPr>
              <a:lnSpc>
                <a:spcPct val="100000"/>
              </a:lnSpc>
            </a:pPr>
            <a:r>
              <a:rPr lang="pl-PL" sz="2800" b="0" strike="noStrike" spc="-1">
                <a:solidFill>
                  <a:srgbClr val="000000"/>
                </a:solidFill>
                <a:latin typeface="Arial"/>
                <a:ea typeface="DejaVu Sans"/>
              </a:rPr>
              <a:t>Dowozy mamy dwa razy w tygodniu plus wysyłki, Poniedziałek: Trójmiasto;</a:t>
            </a:r>
            <a:endParaRPr lang="pl-PL" sz="2800" b="0" strike="noStrike" spc="-1">
              <a:latin typeface="Arial"/>
            </a:endParaRPr>
          </a:p>
          <a:p>
            <a:pPr>
              <a:lnSpc>
                <a:spcPct val="100000"/>
              </a:lnSpc>
            </a:pPr>
            <a:r>
              <a:rPr lang="pl-PL" sz="2800" b="0" strike="noStrike" spc="-1">
                <a:solidFill>
                  <a:srgbClr val="000000"/>
                </a:solidFill>
                <a:latin typeface="Arial"/>
                <a:ea typeface="DejaVu Sans"/>
              </a:rPr>
              <a:t>Czwartek: Elbląg-Malbork- Sztum</a:t>
            </a:r>
            <a:endParaRPr lang="pl-PL" sz="2800" b="0" strike="noStrike" spc="-1">
              <a:latin typeface="Arial"/>
            </a:endParaRPr>
          </a:p>
          <a:p>
            <a:pPr>
              <a:lnSpc>
                <a:spcPct val="100000"/>
              </a:lnSpc>
            </a:pPr>
            <a:endParaRPr lang="pl-PL" sz="2800" b="0" strike="noStrike" spc="-1">
              <a:latin typeface="Arial"/>
            </a:endParaRPr>
          </a:p>
          <a:p>
            <a:pPr>
              <a:lnSpc>
                <a:spcPct val="100000"/>
              </a:lnSpc>
            </a:pPr>
            <a:r>
              <a:rPr lang="pl-PL" sz="3200" b="0" strike="noStrike" spc="-1">
                <a:solidFill>
                  <a:srgbClr val="000000"/>
                </a:solidFill>
                <a:latin typeface="Arial"/>
                <a:ea typeface="DejaVu Sans"/>
              </a:rPr>
              <a:t> </a:t>
            </a:r>
            <a:endParaRPr lang="pl-PL" sz="3200" b="0" strike="noStrike" spc="-1">
              <a:latin typeface="Arial"/>
            </a:endParaRPr>
          </a:p>
          <a:p>
            <a:pPr>
              <a:lnSpc>
                <a:spcPct val="100000"/>
              </a:lnSpc>
            </a:pPr>
            <a:endParaRPr lang="pl-PL" sz="3200" b="0" strike="noStrike" spc="-1">
              <a:latin typeface="Arial"/>
            </a:endParaRPr>
          </a:p>
        </p:txBody>
      </p:sp>
      <p:pic>
        <p:nvPicPr>
          <p:cNvPr id="424" name="Obraz 423"/>
          <p:cNvPicPr/>
          <p:nvPr/>
        </p:nvPicPr>
        <p:blipFill>
          <a:blip r:embed="rId2"/>
          <a:stretch/>
        </p:blipFill>
        <p:spPr>
          <a:xfrm>
            <a:off x="153000" y="4450680"/>
            <a:ext cx="3157920" cy="1978560"/>
          </a:xfrm>
          <a:prstGeom prst="rect">
            <a:avLst/>
          </a:prstGeom>
          <a:ln>
            <a:noFill/>
          </a:ln>
        </p:spPr>
      </p:pic>
      <p:pic>
        <p:nvPicPr>
          <p:cNvPr id="425" name="Obraz 424"/>
          <p:cNvPicPr/>
          <p:nvPr/>
        </p:nvPicPr>
        <p:blipFill>
          <a:blip r:embed="rId3"/>
          <a:stretch/>
        </p:blipFill>
        <p:spPr>
          <a:xfrm>
            <a:off x="3440880" y="4513680"/>
            <a:ext cx="3110040" cy="1893240"/>
          </a:xfrm>
          <a:prstGeom prst="rect">
            <a:avLst/>
          </a:prstGeom>
          <a:ln>
            <a:noFill/>
          </a:ln>
        </p:spPr>
      </p:pic>
      <p:pic>
        <p:nvPicPr>
          <p:cNvPr id="426" name="Obraz 425"/>
          <p:cNvPicPr/>
          <p:nvPr/>
        </p:nvPicPr>
        <p:blipFill>
          <a:blip r:embed="rId4"/>
          <a:stretch/>
        </p:blipFill>
        <p:spPr>
          <a:xfrm>
            <a:off x="6737040" y="4536000"/>
            <a:ext cx="3197880" cy="17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504000" y="144000"/>
            <a:ext cx="9070560" cy="1261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Alternatywne sieci żywności.</a:t>
            </a:r>
            <a:r>
              <a:t/>
            </a:r>
            <a:br/>
            <a:endParaRPr lang="pl-PL" sz="4400" b="0" strike="noStrike" spc="-1">
              <a:latin typeface="Arial"/>
            </a:endParaRPr>
          </a:p>
        </p:txBody>
      </p:sp>
      <p:sp>
        <p:nvSpPr>
          <p:cNvPr id="383" name="CustomShape 2"/>
          <p:cNvSpPr/>
          <p:nvPr/>
        </p:nvSpPr>
        <p:spPr>
          <a:xfrm>
            <a:off x="504000" y="1769040"/>
            <a:ext cx="907056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Alternatywne do czego?</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Do rolnictwa przemysłowego, zmechanizowanego, uzależnionego od środków chemicznych oraz biotechnologii. Wspieranego przez rządy, aby osiągnęły wysoką wydajność i opłacalność.</a:t>
            </a:r>
            <a:endParaRPr lang="pl-PL" sz="3200" b="0" strike="noStrike" spc="-1">
              <a:latin typeface="Arial"/>
            </a:endParaRPr>
          </a:p>
        </p:txBody>
      </p:sp>
      <p:pic>
        <p:nvPicPr>
          <p:cNvPr id="384" name="Obraz 383"/>
          <p:cNvPicPr/>
          <p:nvPr/>
        </p:nvPicPr>
        <p:blipFill>
          <a:blip r:embed="rId2"/>
          <a:stretch/>
        </p:blipFill>
        <p:spPr>
          <a:xfrm>
            <a:off x="810360" y="5328000"/>
            <a:ext cx="2284560" cy="1713240"/>
          </a:xfrm>
          <a:prstGeom prst="rect">
            <a:avLst/>
          </a:prstGeom>
          <a:ln>
            <a:noFill/>
          </a:ln>
        </p:spPr>
      </p:pic>
      <p:pic>
        <p:nvPicPr>
          <p:cNvPr id="385" name="Obraz 384"/>
          <p:cNvPicPr/>
          <p:nvPr/>
        </p:nvPicPr>
        <p:blipFill>
          <a:blip r:embed="rId3"/>
          <a:stretch/>
        </p:blipFill>
        <p:spPr>
          <a:xfrm>
            <a:off x="3312000" y="5484600"/>
            <a:ext cx="2421720" cy="1210320"/>
          </a:xfrm>
          <a:prstGeom prst="rect">
            <a:avLst/>
          </a:prstGeom>
          <a:ln>
            <a:noFill/>
          </a:ln>
        </p:spPr>
      </p:pic>
      <p:pic>
        <p:nvPicPr>
          <p:cNvPr id="386" name="Obraz 385"/>
          <p:cNvPicPr/>
          <p:nvPr/>
        </p:nvPicPr>
        <p:blipFill>
          <a:blip r:embed="rId4"/>
          <a:stretch/>
        </p:blipFill>
        <p:spPr>
          <a:xfrm>
            <a:off x="6120000" y="5375160"/>
            <a:ext cx="2518920" cy="1679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504000" y="288000"/>
            <a:ext cx="9070560" cy="6406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CZŁONKOWIE KOOPERATYWY - zasady uczestnictwa: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Kooperatywa może i chce zrzeszać jak największą ilość osób. Każdy może być jej częścią.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Członkowie zamawiający regularnie otrzymują rabaty cenowe.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10% z zysku przeznaczane jest na fundusz gromadzki, z czego organizujemy różne wydarzenia.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Poszczególne osoby mają swoje zadania, tj.: </a:t>
            </a:r>
            <a:endParaRPr lang="pl-PL" sz="3200" b="0" strike="noStrike" spc="-1">
              <a:latin typeface="Arial"/>
            </a:endParaRPr>
          </a:p>
          <a:p>
            <a:pPr>
              <a:lnSpc>
                <a:spcPct val="100000"/>
              </a:lnSpc>
              <a:spcBef>
                <a:spcPts val="1417"/>
              </a:spcBef>
            </a:pPr>
            <a:endParaRPr lang="pl-PL" sz="3200" b="0" strike="noStrike" spc="-1">
              <a:latin typeface="Arial"/>
            </a:endParaRPr>
          </a:p>
          <a:p>
            <a:pPr>
              <a:lnSpc>
                <a:spcPct val="100000"/>
              </a:lnSpc>
              <a:spcBef>
                <a:spcPts val="1417"/>
              </a:spcBef>
            </a:pPr>
            <a:endParaRPr lang="pl-PL" sz="3200" b="0" strike="noStrike" spc="-1">
              <a:latin typeface="Arial"/>
            </a:endParaRPr>
          </a:p>
          <a:p>
            <a:pPr>
              <a:lnSpc>
                <a:spcPct val="100000"/>
              </a:lnSpc>
              <a:spcBef>
                <a:spcPts val="1417"/>
              </a:spcBef>
            </a:pP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504000" y="301320"/>
            <a:ext cx="9070560" cy="5850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l-PL" sz="3200" b="0" strike="noStrike" spc="-1">
                <a:solidFill>
                  <a:srgbClr val="000000"/>
                </a:solidFill>
                <a:latin typeface="Arial"/>
                <a:ea typeface="DejaVu Sans"/>
              </a:rPr>
              <a:t>a) </a:t>
            </a:r>
            <a:r>
              <a:rPr lang="pl-PL" sz="3200" b="1" strike="noStrike" spc="-1">
                <a:solidFill>
                  <a:srgbClr val="000000"/>
                </a:solidFill>
                <a:latin typeface="Arial"/>
                <a:ea typeface="DejaVu Sans"/>
              </a:rPr>
              <a:t>Koordynatorzy</a:t>
            </a:r>
            <a:r>
              <a:rPr lang="pl-PL" sz="3200" b="0" strike="noStrike" spc="-1">
                <a:solidFill>
                  <a:srgbClr val="000000"/>
                </a:solidFill>
                <a:latin typeface="Arial"/>
                <a:ea typeface="DejaVu Sans"/>
              </a:rPr>
              <a:t>; będący jednocześnie rolnikami zbierają zamówienia, każdorazowo przewożą towar od innych rolników, rozdzielają produkty, pakują je i dowożą pod domy innych Kooperantów / odbiorców, albo do punktów odbioru w Gdańsku i w Gdyni.</a:t>
            </a:r>
            <a:endParaRPr lang="pl-PL" sz="3200" b="0" strike="noStrike" spc="-1">
              <a:latin typeface="Arial"/>
            </a:endParaRPr>
          </a:p>
          <a:p>
            <a:pPr>
              <a:lnSpc>
                <a:spcPct val="100000"/>
              </a:lnSpc>
            </a:pPr>
            <a:r>
              <a:rPr lang="pl-PL" sz="3200" b="0" strike="noStrike" spc="-1">
                <a:solidFill>
                  <a:srgbClr val="000000"/>
                </a:solidFill>
                <a:latin typeface="Arial"/>
                <a:ea typeface="DejaVu Sans"/>
              </a:rPr>
              <a:t>Dbają oni o prawidłowy przebieg zamówień oraz o kontakt z członkami KSŻ w sprawie produktów i wydarzeń w Kooperatywie.  </a:t>
            </a: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360000" y="-792000"/>
            <a:ext cx="9142920" cy="6689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l-PL" sz="2600" b="0" strike="noStrike" spc="-1">
                <a:solidFill>
                  <a:srgbClr val="000000"/>
                </a:solidFill>
                <a:latin typeface="Arial"/>
                <a:ea typeface="DejaVu Sans"/>
              </a:rPr>
              <a:t>b) </a:t>
            </a:r>
            <a:r>
              <a:rPr lang="pl-PL" sz="2600" b="1" strike="noStrike" spc="-1">
                <a:solidFill>
                  <a:srgbClr val="000000"/>
                </a:solidFill>
                <a:latin typeface="Arial"/>
                <a:ea typeface="DejaVu Sans"/>
              </a:rPr>
              <a:t>Aktywni członkowie</a:t>
            </a:r>
            <a:r>
              <a:rPr lang="pl-PL" sz="2600" b="0" strike="noStrike" spc="-1">
                <a:solidFill>
                  <a:srgbClr val="000000"/>
                </a:solidFill>
                <a:latin typeface="Arial"/>
                <a:ea typeface="DejaVu Sans"/>
              </a:rPr>
              <a:t>, którzy zamawiają z określoną regularnością, wspierając tym samym polskich rolników, organizują zbiorowe zamówienia w swojej okolicy, oszczędzając na transporcie i czasie. </a:t>
            </a:r>
            <a:endParaRPr lang="pl-PL" sz="2600" b="0" strike="noStrike" spc="-1">
              <a:latin typeface="Arial"/>
            </a:endParaRPr>
          </a:p>
          <a:p>
            <a:pPr>
              <a:lnSpc>
                <a:spcPct val="100000"/>
              </a:lnSpc>
            </a:pPr>
            <a:r>
              <a:rPr lang="pl-PL" sz="2600" b="0" strike="noStrike" spc="-1">
                <a:solidFill>
                  <a:srgbClr val="000000"/>
                </a:solidFill>
                <a:latin typeface="Arial"/>
                <a:ea typeface="DejaVu Sans"/>
              </a:rPr>
              <a:t>Aktywni członkowie też pomagają przy procesie wzrostu roślin, relaksują się i odpoczywają aktywnie na łonie natury i uczestniczą w wydarzeniach organizowanych przez Kooperatywę. </a:t>
            </a:r>
            <a:endParaRPr lang="pl-PL" sz="2600" b="0" strike="noStrike" spc="-1">
              <a:latin typeface="Arial"/>
            </a:endParaRPr>
          </a:p>
          <a:p>
            <a:pPr>
              <a:lnSpc>
                <a:spcPct val="100000"/>
              </a:lnSpc>
            </a:pPr>
            <a:endParaRPr lang="pl-PL" sz="2600" b="0" strike="noStrike" spc="-1">
              <a:latin typeface="Arial"/>
            </a:endParaRPr>
          </a:p>
          <a:p>
            <a:pPr>
              <a:lnSpc>
                <a:spcPct val="100000"/>
              </a:lnSpc>
            </a:pPr>
            <a:endParaRPr lang="pl-PL" sz="2600" b="0" strike="noStrike" spc="-1">
              <a:latin typeface="Arial"/>
            </a:endParaRPr>
          </a:p>
        </p:txBody>
      </p:sp>
      <p:pic>
        <p:nvPicPr>
          <p:cNvPr id="430" name="Obraz 429"/>
          <p:cNvPicPr/>
          <p:nvPr/>
        </p:nvPicPr>
        <p:blipFill>
          <a:blip r:embed="rId2"/>
          <a:stretch/>
        </p:blipFill>
        <p:spPr>
          <a:xfrm>
            <a:off x="640080" y="4332960"/>
            <a:ext cx="3318840" cy="1929960"/>
          </a:xfrm>
          <a:prstGeom prst="rect">
            <a:avLst/>
          </a:prstGeom>
          <a:ln>
            <a:noFill/>
          </a:ln>
        </p:spPr>
      </p:pic>
      <p:pic>
        <p:nvPicPr>
          <p:cNvPr id="431" name="Obraz 430"/>
          <p:cNvPicPr/>
          <p:nvPr/>
        </p:nvPicPr>
        <p:blipFill>
          <a:blip r:embed="rId3"/>
          <a:stretch/>
        </p:blipFill>
        <p:spPr>
          <a:xfrm>
            <a:off x="5400000" y="4486680"/>
            <a:ext cx="2886120" cy="1920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144720" y="-1872000"/>
            <a:ext cx="9214560" cy="7448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2600" b="0" strike="noStrike" spc="-1">
                <a:solidFill>
                  <a:srgbClr val="000000"/>
                </a:solidFill>
                <a:latin typeface="Arial"/>
                <a:ea typeface="DejaVu Sans"/>
              </a:rPr>
              <a:t>c) </a:t>
            </a:r>
            <a:r>
              <a:rPr lang="pl-PL" sz="2600" b="1" strike="noStrike" spc="-1">
                <a:solidFill>
                  <a:srgbClr val="000000"/>
                </a:solidFill>
                <a:latin typeface="Arial"/>
                <a:ea typeface="DejaVu Sans"/>
              </a:rPr>
              <a:t>Wszyscy członkowie i odbiorcy</a:t>
            </a:r>
            <a:r>
              <a:rPr lang="pl-PL" sz="2600" b="0" strike="noStrike" spc="-1">
                <a:solidFill>
                  <a:srgbClr val="000000"/>
                </a:solidFill>
                <a:latin typeface="Arial"/>
                <a:ea typeface="DejaVu Sans"/>
              </a:rPr>
              <a:t>: - mogą reklamować i polecać Kooperatywę w celu propagowania idei i rozwijania lokalnego rynku oraz rozwoju Kooperatywy: powiększania się grupy członków, dostępu do zdrowszego i tańszego jedzenia, - pomagać rolnikom przy uprawach, i tym samym, korzystając z dóbr natury, obserwować proces uprawy, wzrostu roślin itp. - organizują i realizują spotkania edukacyjne, warsztaty i inne spotkania integrujące ludność lokalną, zarówno w miastach jak i na wsi. </a:t>
            </a:r>
            <a:endParaRPr lang="pl-PL" sz="2600" b="0" strike="noStrike" spc="-1">
              <a:latin typeface="Arial"/>
            </a:endParaRPr>
          </a:p>
        </p:txBody>
      </p:sp>
      <p:pic>
        <p:nvPicPr>
          <p:cNvPr id="433" name="Obraz 432"/>
          <p:cNvPicPr/>
          <p:nvPr/>
        </p:nvPicPr>
        <p:blipFill>
          <a:blip r:embed="rId2"/>
          <a:stretch/>
        </p:blipFill>
        <p:spPr>
          <a:xfrm>
            <a:off x="504000" y="4152960"/>
            <a:ext cx="4246920" cy="2829960"/>
          </a:xfrm>
          <a:prstGeom prst="rect">
            <a:avLst/>
          </a:prstGeom>
          <a:ln>
            <a:noFill/>
          </a:ln>
        </p:spPr>
      </p:pic>
      <p:pic>
        <p:nvPicPr>
          <p:cNvPr id="434" name="Obraz 433"/>
          <p:cNvPicPr/>
          <p:nvPr/>
        </p:nvPicPr>
        <p:blipFill>
          <a:blip r:embed="rId3"/>
          <a:stretch/>
        </p:blipFill>
        <p:spPr>
          <a:xfrm>
            <a:off x="5400000" y="4182840"/>
            <a:ext cx="4309920" cy="2872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360360" y="75960"/>
            <a:ext cx="9070560" cy="8202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3200" b="0" strike="noStrike" spc="-1">
                <a:solidFill>
                  <a:srgbClr val="000000"/>
                </a:solidFill>
                <a:latin typeface="Arial"/>
                <a:ea typeface="DejaVu Sans"/>
              </a:rPr>
              <a:t>Zamówienia składa się do określonego dnia i godziny, za pomocą:</a:t>
            </a:r>
            <a:endParaRPr lang="pl-PL" sz="3200" b="0" strike="noStrike" spc="-1">
              <a:latin typeface="Arial"/>
            </a:endParaRPr>
          </a:p>
          <a:p>
            <a:pPr algn="ctr">
              <a:lnSpc>
                <a:spcPct val="100000"/>
              </a:lnSpc>
            </a:pPr>
            <a:r>
              <a:rPr lang="pl-PL" sz="3200" b="0" strike="noStrike" spc="-1">
                <a:solidFill>
                  <a:srgbClr val="000000"/>
                </a:solidFill>
                <a:latin typeface="Arial"/>
                <a:ea typeface="DejaVu Sans"/>
              </a:rPr>
              <a:t>-sklepu internetowego na stronie www.kooperatywaspozywczazulawy.pl</a:t>
            </a:r>
            <a:endParaRPr lang="pl-PL" sz="3200" b="0" strike="noStrike" spc="-1">
              <a:latin typeface="Arial"/>
            </a:endParaRPr>
          </a:p>
          <a:p>
            <a:pPr algn="ctr">
              <a:lnSpc>
                <a:spcPct val="100000"/>
              </a:lnSpc>
            </a:pPr>
            <a:r>
              <a:rPr lang="pl-PL" sz="3200" b="0" strike="noStrike" spc="-1">
                <a:solidFill>
                  <a:srgbClr val="000000"/>
                </a:solidFill>
                <a:latin typeface="Arial"/>
                <a:ea typeface="DejaVu Sans"/>
              </a:rPr>
              <a:t>-</a:t>
            </a:r>
            <a:r>
              <a:rPr lang="pl-PL" sz="3200" b="1" strike="noStrike" spc="-1">
                <a:solidFill>
                  <a:srgbClr val="000000"/>
                </a:solidFill>
                <a:latin typeface="Arial"/>
                <a:ea typeface="DejaVu Sans"/>
              </a:rPr>
              <a:t>wiadomości na stronie Kooperatywa Spożywcza Żuławy na Facebooku</a:t>
            </a:r>
            <a:endParaRPr lang="pl-PL" sz="3200" b="0" strike="noStrike" spc="-1">
              <a:latin typeface="Arial"/>
            </a:endParaRPr>
          </a:p>
          <a:p>
            <a:pPr algn="ctr">
              <a:lnSpc>
                <a:spcPct val="100000"/>
              </a:lnSpc>
            </a:pPr>
            <a:r>
              <a:rPr lang="pl-PL" sz="3200" b="0" strike="noStrike" spc="-1">
                <a:solidFill>
                  <a:srgbClr val="000000"/>
                </a:solidFill>
                <a:latin typeface="Arial"/>
                <a:ea typeface="DejaVu Sans"/>
              </a:rPr>
              <a:t>-ewentualnie email: koopazulawy@gmail.com; tel: 604562863; 696001743</a:t>
            </a:r>
            <a:endParaRPr lang="pl-PL" sz="3200" b="0" strike="noStrike" spc="-1">
              <a:latin typeface="Arial"/>
            </a:endParaRPr>
          </a:p>
          <a:p>
            <a:pPr algn="ctr">
              <a:lnSpc>
                <a:spcPct val="100000"/>
              </a:lnSpc>
            </a:pPr>
            <a:endParaRPr lang="pl-PL" sz="3200" b="0" strike="noStrike" spc="-1">
              <a:latin typeface="Arial"/>
            </a:endParaRPr>
          </a:p>
          <a:p>
            <a:pPr algn="ctr">
              <a:lnSpc>
                <a:spcPct val="100000"/>
              </a:lnSpc>
            </a:pPr>
            <a:endParaRPr lang="pl-PL" sz="3200" b="0" strike="noStrike" spc="-1">
              <a:latin typeface="Arial"/>
            </a:endParaRPr>
          </a:p>
          <a:p>
            <a:pPr algn="ctr">
              <a:lnSpc>
                <a:spcPct val="100000"/>
              </a:lnSpc>
            </a:pPr>
            <a:endParaRPr lang="pl-PL" sz="3200" b="0" strike="noStrike" spc="-1">
              <a:latin typeface="Arial"/>
            </a:endParaRPr>
          </a:p>
          <a:p>
            <a:pPr algn="ctr">
              <a:lnSpc>
                <a:spcPct val="100000"/>
              </a:lnSpc>
            </a:pP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576000" y="-1400760"/>
            <a:ext cx="9070560" cy="730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2800" b="1" strike="noStrike" spc="-1">
                <a:solidFill>
                  <a:srgbClr val="000000"/>
                </a:solidFill>
                <a:latin typeface="Arial"/>
                <a:ea typeface="DejaVu Sans"/>
              </a:rPr>
              <a:t>Koordynatorzy</a:t>
            </a:r>
            <a:r>
              <a:rPr lang="pl-PL" sz="2800" b="0" strike="noStrike" spc="-1">
                <a:solidFill>
                  <a:srgbClr val="000000"/>
                </a:solidFill>
                <a:latin typeface="Arial"/>
                <a:ea typeface="DejaVu Sans"/>
              </a:rPr>
              <a:t> zastrzegają sobie prawo do małych odstępstw od zamówień z uwagi na to że natury nie da się do końca przewidzieć i warzywa czy owoce mogą szybciej dojrzeć czy przejrzeć niż się spodziewamy.</a:t>
            </a:r>
            <a:endParaRPr lang="pl-PL" sz="2800" b="0" strike="noStrike" spc="-1">
              <a:latin typeface="Arial"/>
            </a:endParaRPr>
          </a:p>
          <a:p>
            <a:pPr algn="ctr">
              <a:lnSpc>
                <a:spcPct val="100000"/>
              </a:lnSpc>
            </a:pPr>
            <a:endParaRPr lang="pl-PL" sz="2800" b="0" strike="noStrike" spc="-1">
              <a:latin typeface="Arial"/>
            </a:endParaRPr>
          </a:p>
          <a:p>
            <a:pPr algn="ctr">
              <a:lnSpc>
                <a:spcPct val="100000"/>
              </a:lnSpc>
            </a:pPr>
            <a:r>
              <a:rPr lang="pl-PL" sz="2800" b="1" strike="noStrike" spc="-1">
                <a:solidFill>
                  <a:srgbClr val="000000"/>
                </a:solidFill>
                <a:latin typeface="Arial"/>
                <a:ea typeface="DejaVu Sans"/>
              </a:rPr>
              <a:t>Kooperanci </a:t>
            </a:r>
            <a:r>
              <a:rPr lang="pl-PL" sz="2800" b="0" strike="noStrike" spc="-1">
                <a:solidFill>
                  <a:srgbClr val="000000"/>
                </a:solidFill>
                <a:latin typeface="Arial"/>
                <a:ea typeface="DejaVu Sans"/>
              </a:rPr>
              <a:t>i odbiorcy powinni być otwarci na ewentualne małe zmiany w zamówieniach, np. na otrzymanie jakiegoś produktu, który jest w nadmiarze a grozi mu niezużycie. Społeczna</a:t>
            </a:r>
            <a:r>
              <a:rPr lang="pl-PL" sz="3200" b="0" strike="noStrike" spc="-1">
                <a:solidFill>
                  <a:srgbClr val="000000"/>
                </a:solidFill>
                <a:latin typeface="Arial"/>
                <a:ea typeface="DejaVu Sans"/>
              </a:rPr>
              <a:t> odpowiedzialność jest jedną z wartości KSŻ.</a:t>
            </a:r>
            <a:endParaRPr lang="pl-PL" sz="3200" b="0" strike="noStrike" spc="-1">
              <a:latin typeface="Arial"/>
            </a:endParaRPr>
          </a:p>
        </p:txBody>
      </p:sp>
      <p:pic>
        <p:nvPicPr>
          <p:cNvPr id="437" name="Obraz 436"/>
          <p:cNvPicPr/>
          <p:nvPr/>
        </p:nvPicPr>
        <p:blipFill>
          <a:blip r:embed="rId2"/>
          <a:stretch/>
        </p:blipFill>
        <p:spPr>
          <a:xfrm>
            <a:off x="2232000" y="4680000"/>
            <a:ext cx="4248000" cy="1916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72000" y="-2520000"/>
            <a:ext cx="9502560" cy="766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l-PL" sz="2400" b="0" strike="noStrike" spc="-1">
                <a:solidFill>
                  <a:srgbClr val="000000"/>
                </a:solidFill>
                <a:latin typeface="Arial"/>
                <a:ea typeface="DejaVu Sans"/>
              </a:rPr>
              <a:t>• </a:t>
            </a:r>
            <a:r>
              <a:rPr lang="pl-PL" sz="2600" b="1" strike="noStrike" spc="-1">
                <a:solidFill>
                  <a:srgbClr val="000000"/>
                </a:solidFill>
                <a:latin typeface="Arial"/>
                <a:ea typeface="DejaVu Sans"/>
              </a:rPr>
              <a:t>Kooperanci </a:t>
            </a:r>
            <a:r>
              <a:rPr lang="pl-PL" sz="2600" b="0" strike="noStrike" spc="-1">
                <a:solidFill>
                  <a:srgbClr val="000000"/>
                </a:solidFill>
                <a:latin typeface="Arial"/>
                <a:ea typeface="DejaVu Sans"/>
              </a:rPr>
              <a:t>proszeni są o zapewnienie przynajmniej dwóch kartonów i dbałość o nie, które będą każdorazowo wymieniane na pełne oraz o zbieranie i przekazywanie innych, pustych kartonów w razie możliwości, wraz ze szklanymi słoikami i butelkami po sokach i mleku czy opakowań na jajka, tj. wytłaczanek, w myśl ekonomii o obiegu zamkniętym i ponownego wykorzystania materiałów;</a:t>
            </a:r>
            <a:endParaRPr lang="pl-PL" sz="2600" b="0" strike="noStrike" spc="-1">
              <a:latin typeface="Arial"/>
            </a:endParaRPr>
          </a:p>
        </p:txBody>
      </p:sp>
      <p:pic>
        <p:nvPicPr>
          <p:cNvPr id="439" name="Obraz 438"/>
          <p:cNvPicPr/>
          <p:nvPr/>
        </p:nvPicPr>
        <p:blipFill>
          <a:blip r:embed="rId2"/>
          <a:stretch/>
        </p:blipFill>
        <p:spPr>
          <a:xfrm>
            <a:off x="1000800" y="3744000"/>
            <a:ext cx="3461040" cy="2302920"/>
          </a:xfrm>
          <a:prstGeom prst="rect">
            <a:avLst/>
          </a:prstGeom>
          <a:ln>
            <a:noFill/>
          </a:ln>
        </p:spPr>
      </p:pic>
      <p:pic>
        <p:nvPicPr>
          <p:cNvPr id="440" name="Obraz 439"/>
          <p:cNvPicPr/>
          <p:nvPr/>
        </p:nvPicPr>
        <p:blipFill>
          <a:blip r:embed="rId3"/>
          <a:stretch/>
        </p:blipFill>
        <p:spPr>
          <a:xfrm>
            <a:off x="5472000" y="3816000"/>
            <a:ext cx="3310920" cy="2268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504000" y="1769040"/>
            <a:ext cx="907056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Dotychczas odbyło się kilka spotkań lokalnych rolników na których uczulaliśmy ich co do stosowania naturalnych nawozów i oprysków, jak ekologiczny obornik kurzy, BIOEMY itp.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Organizujemy wspólne zamawianie obornika, przekazujemy między sobą bioemy. Robiliśmy kontrole po garażach i wywiady środowiskowe nt. sposobu upraw przez danego rolnika.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Spotkania przy pieczeniu chleba,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Warsztaty edukacyjne w ramach promocji zdrowej żywności.</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W piątek 11.01.2019 odbędzie się spotkanie członków Kooperatywy  w Sopocie, dla odbiorców z Trójmiasta, gdzie chcemy ustalić trochę nowych zasad przyłączania się i funkcjonowania, po dwóch latach jest nas tyle ze możemy bardziej formować kooperatywę, do tej pory zachęcaliśmy ludzi do przyłączania się do naszych idei. </a:t>
            </a:r>
            <a:endParaRPr lang="pl-PL" sz="3200" b="0" strike="noStrike" spc="-1">
              <a:latin typeface="Arial"/>
            </a:endParaRPr>
          </a:p>
          <a:p>
            <a:pPr>
              <a:lnSpc>
                <a:spcPct val="100000"/>
              </a:lnSpc>
              <a:spcBef>
                <a:spcPts val="1417"/>
              </a:spcBef>
            </a:pPr>
            <a:endParaRPr lang="pl-PL" sz="3200" b="0" strike="noStrike" spc="-1">
              <a:latin typeface="Arial"/>
            </a:endParaRPr>
          </a:p>
        </p:txBody>
      </p:sp>
      <p:sp>
        <p:nvSpPr>
          <p:cNvPr id="442" name="CustomShape 2"/>
          <p:cNvSpPr/>
          <p:nvPr/>
        </p:nvSpPr>
        <p:spPr>
          <a:xfrm>
            <a:off x="504000" y="301320"/>
            <a:ext cx="9070560" cy="1261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Co robimy? </a:t>
            </a:r>
            <a:endParaRPr lang="pl-PL"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504000" y="504000"/>
            <a:ext cx="9070560" cy="4390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1" strike="noStrike" spc="-1">
                <a:solidFill>
                  <a:srgbClr val="000000"/>
                </a:solidFill>
                <a:latin typeface="Arial"/>
                <a:ea typeface="DejaVu Sans"/>
              </a:rPr>
              <a:t>Największą potrzeba</a:t>
            </a:r>
            <a:r>
              <a:rPr lang="pl-PL" sz="3200" b="0" strike="noStrike" spc="-1">
                <a:solidFill>
                  <a:srgbClr val="000000"/>
                </a:solidFill>
                <a:latin typeface="Arial"/>
                <a:ea typeface="DejaVu Sans"/>
              </a:rPr>
              <a:t> teraz jak i zawsze, angażowanie się osób i regularne odbiory w punktach, wówczas możemy zapewnić przetrwanie rolnikom, wymagać jeszcze większy nakład organiczny na uprawy oraz powiększyć asortyment lokalnych produktów.</a:t>
            </a:r>
            <a:endParaRPr lang="pl-PL" sz="3200" b="0" strike="noStrike" spc="-1">
              <a:latin typeface="Arial"/>
            </a:endParaRPr>
          </a:p>
          <a:p>
            <a:pPr>
              <a:lnSpc>
                <a:spcPct val="100000"/>
              </a:lnSpc>
              <a:spcBef>
                <a:spcPts val="1417"/>
              </a:spcBef>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Fundusze na rozwój marketingu.</a:t>
            </a:r>
            <a:endParaRPr lang="pl-PL" sz="3200" b="0" strike="noStrike" spc="-1">
              <a:latin typeface="Arial"/>
            </a:endParaRPr>
          </a:p>
          <a:p>
            <a:pPr>
              <a:lnSpc>
                <a:spcPct val="100000"/>
              </a:lnSpc>
              <a:spcBef>
                <a:spcPts val="1417"/>
              </a:spcBef>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1" strike="noStrike" spc="-1">
                <a:solidFill>
                  <a:srgbClr val="000000"/>
                </a:solidFill>
                <a:latin typeface="Arial"/>
                <a:ea typeface="DejaVu Sans"/>
              </a:rPr>
              <a:t>Planujemy</a:t>
            </a:r>
            <a:r>
              <a:rPr lang="pl-PL" sz="3200" b="0" strike="noStrike" spc="-1">
                <a:solidFill>
                  <a:srgbClr val="000000"/>
                </a:solidFill>
                <a:latin typeface="Arial"/>
                <a:ea typeface="DejaVu Sans"/>
              </a:rPr>
              <a:t> prowadzenie sklepu ekologicznego w Malborku, rozszerzyć sprzedaż internetową, prowadzić dalej cykle warsztatów w ramach promocji zdrowego odżywiania.</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Obraz 443"/>
          <p:cNvPicPr/>
          <p:nvPr/>
        </p:nvPicPr>
        <p:blipFill>
          <a:blip r:embed="rId2"/>
          <a:stretch/>
        </p:blipFill>
        <p:spPr>
          <a:xfrm>
            <a:off x="0" y="947520"/>
            <a:ext cx="10078920" cy="5663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32360" y="288000"/>
            <a:ext cx="9070560" cy="5830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pl-PL" sz="3200" b="0" strike="noStrike" spc="-1">
                <a:solidFill>
                  <a:srgbClr val="000000"/>
                </a:solidFill>
                <a:latin typeface="Arial"/>
                <a:ea typeface="DejaVu Sans"/>
              </a:rPr>
              <a:t>Skutki tego:</a:t>
            </a:r>
            <a:endParaRPr lang="pl-PL" sz="3200" b="0" strike="noStrike" spc="-1">
              <a:latin typeface="Arial"/>
            </a:endParaRPr>
          </a:p>
          <a:p>
            <a:pPr>
              <a:lnSpc>
                <a:spcPct val="100000"/>
              </a:lnSpc>
              <a:spcBef>
                <a:spcPts val="1417"/>
              </a:spcBef>
            </a:pPr>
            <a:r>
              <a:rPr lang="pl-PL" sz="3200" b="0" strike="noStrike" spc="-1">
                <a:solidFill>
                  <a:srgbClr val="000000"/>
                </a:solidFill>
                <a:latin typeface="Arial"/>
                <a:ea typeface="DejaVu Sans"/>
              </a:rPr>
              <a:t> </a:t>
            </a:r>
            <a:r>
              <a:rPr lang="pl-PL" sz="3200" b="1" strike="noStrike" spc="-1">
                <a:solidFill>
                  <a:srgbClr val="000000"/>
                </a:solidFill>
                <a:latin typeface="Arial"/>
                <a:ea typeface="DejaVu Sans"/>
              </a:rPr>
              <a:t>  wciąż zmniejszająca się liczba gospodarstw</a:t>
            </a:r>
            <a:r>
              <a:rPr lang="pl-PL" sz="3200" b="0" strike="noStrike" spc="-1">
                <a:solidFill>
                  <a:srgbClr val="000000"/>
                </a:solidFill>
                <a:latin typeface="Arial"/>
                <a:ea typeface="DejaVu Sans"/>
              </a:rPr>
              <a:t>!!</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1" strike="noStrike" spc="-1">
                <a:solidFill>
                  <a:srgbClr val="000000"/>
                </a:solidFill>
                <a:latin typeface="Arial"/>
                <a:ea typeface="DejaVu Sans"/>
              </a:rPr>
              <a:t>zrujnowanie gospodarki wiejskiej poprzez:</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migrację ludzi młodych do miast,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uzależnienie mniejszych farmerów od wielkich korporacji agrobiznesu,</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liczne samobójstwa na wsi, najwięcej samobójstw jest na wsi wśród rolników, potem bezrobotni</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osłabienie relacji międzyludzkich w lokalnych wspólnotach, zanikanie tradycji i kultury wiejskiej</a:t>
            </a:r>
            <a:endParaRPr lang="pl-PL"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Obraz 444"/>
          <p:cNvPicPr/>
          <p:nvPr/>
        </p:nvPicPr>
        <p:blipFill>
          <a:blip r:embed="rId2"/>
          <a:stretch/>
        </p:blipFill>
        <p:spPr>
          <a:xfrm>
            <a:off x="0" y="947520"/>
            <a:ext cx="10078920" cy="5663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Obraz 445"/>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Obraz 446"/>
          <p:cNvPicPr/>
          <p:nvPr/>
        </p:nvPicPr>
        <p:blipFill>
          <a:blip r:embed="rId2"/>
          <a:stretch/>
        </p:blipFill>
        <p:spPr>
          <a:xfrm>
            <a:off x="0" y="947520"/>
            <a:ext cx="10078920" cy="5663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Obraz 447"/>
          <p:cNvPicPr/>
          <p:nvPr/>
        </p:nvPicPr>
        <p:blipFill>
          <a:blip r:embed="rId2"/>
          <a:stretch/>
        </p:blipFill>
        <p:spPr>
          <a:xfrm>
            <a:off x="0" y="947520"/>
            <a:ext cx="10078920" cy="5663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Obraz 448"/>
          <p:cNvPicPr/>
          <p:nvPr/>
        </p:nvPicPr>
        <p:blipFill>
          <a:blip r:embed="rId2"/>
          <a:stretch/>
        </p:blipFill>
        <p:spPr>
          <a:xfrm>
            <a:off x="0" y="947520"/>
            <a:ext cx="10078920" cy="5663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Obraz 449"/>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Obraz 450"/>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Obraz 451"/>
          <p:cNvPicPr/>
          <p:nvPr/>
        </p:nvPicPr>
        <p:blipFill>
          <a:blip r:embed="rId2"/>
          <a:stretch/>
        </p:blipFill>
        <p:spPr>
          <a:xfrm>
            <a:off x="0" y="945000"/>
            <a:ext cx="10078920" cy="566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Obraz 452"/>
          <p:cNvPicPr/>
          <p:nvPr/>
        </p:nvPicPr>
        <p:blipFill>
          <a:blip r:embed="rId2"/>
          <a:stretch/>
        </p:blipFill>
        <p:spPr>
          <a:xfrm>
            <a:off x="0" y="945000"/>
            <a:ext cx="10078920" cy="566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Obraz 453"/>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504000" y="288000"/>
            <a:ext cx="9070560" cy="6118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zagrożenia związane z zanieczyszczeniem środowiska naturalnego (za 20 lat ziemia przestanie rodzić) oraz jakością i bezpieczeństwem żywności</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przedsiębiorstwa rolne, traktowane wyłącznie jako fabryki żywności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niska jakość energetyczna oraz niska zawartość witamin w pożywieniu. </a:t>
            </a:r>
            <a:endParaRPr lang="pl-PL" sz="3200" b="0" strike="noStrike" spc="-1">
              <a:latin typeface="Arial"/>
            </a:endParaRPr>
          </a:p>
        </p:txBody>
      </p:sp>
      <p:pic>
        <p:nvPicPr>
          <p:cNvPr id="389" name="Obraz 388"/>
          <p:cNvPicPr/>
          <p:nvPr/>
        </p:nvPicPr>
        <p:blipFill>
          <a:blip r:embed="rId2"/>
          <a:stretch/>
        </p:blipFill>
        <p:spPr>
          <a:xfrm>
            <a:off x="745560" y="4593240"/>
            <a:ext cx="1780200" cy="2677680"/>
          </a:xfrm>
          <a:prstGeom prst="rect">
            <a:avLst/>
          </a:prstGeom>
          <a:ln>
            <a:noFill/>
          </a:ln>
        </p:spPr>
      </p:pic>
      <p:pic>
        <p:nvPicPr>
          <p:cNvPr id="390" name="Obraz 389"/>
          <p:cNvPicPr/>
          <p:nvPr/>
        </p:nvPicPr>
        <p:blipFill>
          <a:blip r:embed="rId3"/>
          <a:stretch/>
        </p:blipFill>
        <p:spPr>
          <a:xfrm>
            <a:off x="2664000" y="4658760"/>
            <a:ext cx="3670920" cy="2756160"/>
          </a:xfrm>
          <a:prstGeom prst="rect">
            <a:avLst/>
          </a:prstGeom>
          <a:ln>
            <a:noFill/>
          </a:ln>
        </p:spPr>
      </p:pic>
      <p:pic>
        <p:nvPicPr>
          <p:cNvPr id="391" name="Obraz 390"/>
          <p:cNvPicPr/>
          <p:nvPr/>
        </p:nvPicPr>
        <p:blipFill>
          <a:blip r:embed="rId4"/>
          <a:stretch/>
        </p:blipFill>
        <p:spPr>
          <a:xfrm>
            <a:off x="6511680" y="4824000"/>
            <a:ext cx="3244680" cy="2446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Obraz 454"/>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Obraz 455"/>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Obraz 456"/>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Obraz 457"/>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 name="Obraz 458"/>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Obraz 459"/>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Obraz 460"/>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Obraz 461"/>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Obraz 462"/>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Obraz 463"/>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504000" y="1769040"/>
            <a:ext cx="907056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1" u="sng" strike="noStrike" spc="-1">
                <a:solidFill>
                  <a:srgbClr val="000000"/>
                </a:solidFill>
                <a:uFillTx/>
                <a:latin typeface="Arial"/>
                <a:ea typeface="DejaVu Sans"/>
              </a:rPr>
              <a:t>*rolnictwo obywatelskie:</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w wielu krajach (głównie w USA) pojawiła się idea i ruch na rzecz odrodzenia rolnictwa i przetwórstwa żywności zorientowanego lokalnie, połączonego bliskimi więzami z miejscową ludnością, a tym samym sprzyjającego lokalnemu rozwojowi społeczno-ekonomicznemu, w którym </a:t>
            </a:r>
            <a:r>
              <a:rPr lang="pl-PL" sz="3200" b="1" strike="noStrike" spc="-1">
                <a:solidFill>
                  <a:srgbClr val="000000"/>
                </a:solidFill>
                <a:latin typeface="Arial"/>
                <a:ea typeface="DejaVu Sans"/>
              </a:rPr>
              <a:t>produkcja, dystrybucja  i konsumpcja żywności jest rozumiana jako sposób na budowanie wspólnoty; </a:t>
            </a:r>
            <a:r>
              <a:rPr lang="pl-PL" sz="3200" b="0" strike="noStrike" spc="-1">
                <a:solidFill>
                  <a:srgbClr val="000000"/>
                </a:solidFill>
                <a:latin typeface="Arial"/>
                <a:ea typeface="DejaVu Sans"/>
              </a:rPr>
              <a:t>wymiana społeczna związana z żywnością staje się tak samo ważna, a nawet ważniejsza od wymiany gospodarczej.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Jak twierdzi amerykańska antropolog Laura DeLind, rolnictwo obywatelskie jest narzędziem i siedliskiem pielęgnowania poczucia przynależności do miejsca i poczucia obywatelskości.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Miejscowa produkcja żywności, rolnictwo organiczne, powstawanie lokalnych targowisk swojskich produktów rolnych </a:t>
            </a:r>
            <a:endParaRPr lang="pl-PL" sz="3200" b="0" strike="noStrike" spc="-1">
              <a:latin typeface="Arial"/>
            </a:endParaRPr>
          </a:p>
          <a:p>
            <a:pPr>
              <a:lnSpc>
                <a:spcPct val="100000"/>
              </a:lnSpc>
              <a:spcBef>
                <a:spcPts val="1417"/>
              </a:spcBef>
            </a:pPr>
            <a:endParaRPr lang="pl-PL" sz="3200" b="0" strike="noStrike" spc="-1">
              <a:latin typeface="Arial"/>
            </a:endParaRPr>
          </a:p>
        </p:txBody>
      </p:sp>
      <p:sp>
        <p:nvSpPr>
          <p:cNvPr id="393" name="CustomShape 2"/>
          <p:cNvSpPr/>
          <p:nvPr/>
        </p:nvSpPr>
        <p:spPr>
          <a:xfrm>
            <a:off x="504000" y="301320"/>
            <a:ext cx="9070560" cy="1261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400" b="0" strike="noStrike" spc="-1">
                <a:solidFill>
                  <a:srgbClr val="000000"/>
                </a:solidFill>
                <a:latin typeface="Arial"/>
                <a:ea typeface="DejaVu Sans"/>
              </a:rPr>
              <a:t>Odpowiedzią na to jest: </a:t>
            </a:r>
            <a:endParaRPr lang="pl-PL" sz="4400" b="0" strike="noStrike" spc="-1">
              <a:latin typeface="Arial"/>
            </a:endParaRPr>
          </a:p>
        </p:txBody>
      </p:sp>
      <p:pic>
        <p:nvPicPr>
          <p:cNvPr id="394" name="Obraz 393"/>
          <p:cNvPicPr/>
          <p:nvPr/>
        </p:nvPicPr>
        <p:blipFill>
          <a:blip r:embed="rId2"/>
          <a:stretch/>
        </p:blipFill>
        <p:spPr>
          <a:xfrm>
            <a:off x="601920" y="6136200"/>
            <a:ext cx="2277000" cy="1278720"/>
          </a:xfrm>
          <a:prstGeom prst="rect">
            <a:avLst/>
          </a:prstGeom>
          <a:ln>
            <a:noFill/>
          </a:ln>
        </p:spPr>
      </p:pic>
      <p:pic>
        <p:nvPicPr>
          <p:cNvPr id="395" name="Obraz 394"/>
          <p:cNvPicPr/>
          <p:nvPr/>
        </p:nvPicPr>
        <p:blipFill>
          <a:blip r:embed="rId3"/>
          <a:stretch/>
        </p:blipFill>
        <p:spPr>
          <a:xfrm>
            <a:off x="6336000" y="6093720"/>
            <a:ext cx="2094480" cy="1393560"/>
          </a:xfrm>
          <a:prstGeom prst="rect">
            <a:avLst/>
          </a:prstGeom>
          <a:ln>
            <a:noFill/>
          </a:ln>
        </p:spPr>
      </p:pic>
      <p:pic>
        <p:nvPicPr>
          <p:cNvPr id="396" name="Obraz 395"/>
          <p:cNvPicPr/>
          <p:nvPr/>
        </p:nvPicPr>
        <p:blipFill>
          <a:blip r:embed="rId4"/>
          <a:stretch/>
        </p:blipFill>
        <p:spPr>
          <a:xfrm>
            <a:off x="3592080" y="6113160"/>
            <a:ext cx="2239200" cy="1302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Obraz 464"/>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Obraz 465"/>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Obraz 466"/>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Obraz 467"/>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Obraz 468"/>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Obraz 469"/>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Obraz 470"/>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Obraz 471"/>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Obraz 472"/>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Obraz 473"/>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648000" y="398520"/>
            <a:ext cx="9214560" cy="6080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a:t>
            </a:r>
            <a:r>
              <a:rPr lang="pl-PL" sz="3200" b="1" u="sng" strike="noStrike" spc="-1">
                <a:solidFill>
                  <a:srgbClr val="000000"/>
                </a:solidFill>
                <a:uFillTx/>
                <a:latin typeface="Arial"/>
                <a:ea typeface="DejaVu Sans"/>
              </a:rPr>
              <a:t>ROLNICTWO EKOLOGICZNE</a:t>
            </a:r>
            <a:r>
              <a:rPr lang="pl-PL" sz="3200" b="0" strike="noStrike" spc="-1">
                <a:solidFill>
                  <a:srgbClr val="000000"/>
                </a:solidFill>
                <a:latin typeface="Arial"/>
                <a:ea typeface="DejaVu Sans"/>
              </a:rPr>
              <a:t>, którego wciąż jest za mało w Polsce. 536,6 tys. ha -3,7 % i co ciekawe że spada ta liczba  (Raport o stanie rolnictwa ekologicznego w Polsce w latach 2015 – 2016” przygotowany przez Główny Inspektorat Jakości Handlowej Artykułów Rolno-Spożywczych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10 krajów z największym areałem rolnictwa ekologicznego (mln ha) 2013 rok</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1.Australia 17,2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2.Argentyna 3,2</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3.USA 2,2 (2011)</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4.Chiny 2,1</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5.Hiszpania 1,6</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6.Włochy 1,3</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7.Francja 1,1</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8.Niemcy 1,1</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9.Urugwaj 0,9 (2006)</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10.Kanada 0,9</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(Polska jest na 10 miejscu jeśli chodzi o liczbę producentów rolnych eko). </a:t>
            </a:r>
            <a:endParaRPr lang="pl-PL" sz="3200" b="0" strike="noStrike" spc="-1">
              <a:latin typeface="Arial"/>
            </a:endParaRPr>
          </a:p>
        </p:txBody>
      </p:sp>
      <p:pic>
        <p:nvPicPr>
          <p:cNvPr id="398" name="Obraz 397"/>
          <p:cNvPicPr/>
          <p:nvPr/>
        </p:nvPicPr>
        <p:blipFill>
          <a:blip r:embed="rId2"/>
          <a:stretch/>
        </p:blipFill>
        <p:spPr>
          <a:xfrm>
            <a:off x="3600000" y="2179440"/>
            <a:ext cx="5110920" cy="3651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Obraz 474"/>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Obraz 475"/>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Obraz 476"/>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Obraz 477"/>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Obraz 478"/>
          <p:cNvPicPr/>
          <p:nvPr/>
        </p:nvPicPr>
        <p:blipFill>
          <a:blip r:embed="rId2"/>
          <a:stretch/>
        </p:blipFill>
        <p:spPr>
          <a:xfrm>
            <a:off x="1440000" y="180000"/>
            <a:ext cx="7198920" cy="719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Obraz 479"/>
          <p:cNvPicPr/>
          <p:nvPr/>
        </p:nvPicPr>
        <p:blipFill>
          <a:blip r:embed="rId2"/>
          <a:stretch/>
        </p:blipFill>
        <p:spPr>
          <a:xfrm>
            <a:off x="0" y="756000"/>
            <a:ext cx="10078920" cy="6046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Obraz 480"/>
          <p:cNvPicPr/>
          <p:nvPr/>
        </p:nvPicPr>
        <p:blipFill>
          <a:blip r:embed="rId2"/>
          <a:stretch/>
        </p:blipFill>
        <p:spPr>
          <a:xfrm>
            <a:off x="1264680" y="0"/>
            <a:ext cx="754956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Obraz 481"/>
          <p:cNvPicPr/>
          <p:nvPr/>
        </p:nvPicPr>
        <p:blipFill>
          <a:blip r:embed="rId2"/>
          <a:stretch/>
        </p:blipFill>
        <p:spPr>
          <a:xfrm>
            <a:off x="0" y="945000"/>
            <a:ext cx="10078920" cy="566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Obraz 482"/>
          <p:cNvPicPr/>
          <p:nvPr/>
        </p:nvPicPr>
        <p:blipFill>
          <a:blip r:embed="rId2"/>
          <a:stretch/>
        </p:blipFill>
        <p:spPr>
          <a:xfrm>
            <a:off x="0" y="133920"/>
            <a:ext cx="10078920" cy="7291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 name="Obraz 483"/>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20000" y="431640"/>
            <a:ext cx="8782920" cy="6375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14920">
              <a:lnSpc>
                <a:spcPct val="100000"/>
              </a:lnSpc>
              <a:buClr>
                <a:srgbClr val="000000"/>
              </a:buClr>
              <a:buSzPct val="45000"/>
              <a:buFont typeface="Wingdings" charset="2"/>
              <a:buChar char=""/>
            </a:pPr>
            <a:r>
              <a:rPr lang="pl-PL" sz="2600" b="0" strike="noStrike" spc="-1">
                <a:solidFill>
                  <a:srgbClr val="000000"/>
                </a:solidFill>
                <a:latin typeface="Arial"/>
                <a:ea typeface="DejaVu Sans"/>
              </a:rPr>
              <a:t>*</a:t>
            </a:r>
            <a:r>
              <a:rPr lang="pl-PL" sz="2600" b="1" strike="noStrike" spc="-1">
                <a:solidFill>
                  <a:srgbClr val="000000"/>
                </a:solidFill>
                <a:latin typeface="Arial"/>
                <a:ea typeface="DejaVu Sans"/>
              </a:rPr>
              <a:t>lokalne sieci produkcji i dystrybucji żywności</a:t>
            </a:r>
            <a:endParaRPr lang="pl-PL" sz="2600" b="0" strike="noStrike" spc="-1">
              <a:latin typeface="Arial"/>
            </a:endParaRPr>
          </a:p>
          <a:p>
            <a:pPr>
              <a:lnSpc>
                <a:spcPct val="100000"/>
              </a:lnSpc>
            </a:pPr>
            <a:endParaRPr lang="pl-PL" sz="2600" b="0" strike="noStrike" spc="-1">
              <a:latin typeface="Arial"/>
            </a:endParaRPr>
          </a:p>
          <a:p>
            <a:pPr marL="216000" indent="-214920">
              <a:lnSpc>
                <a:spcPct val="100000"/>
              </a:lnSpc>
              <a:buClr>
                <a:srgbClr val="000000"/>
              </a:buClr>
              <a:buSzPct val="45000"/>
              <a:buFont typeface="Wingdings" charset="2"/>
              <a:buChar char=""/>
            </a:pPr>
            <a:r>
              <a:rPr lang="pl-PL" sz="2600" b="0" strike="noStrike" spc="-1">
                <a:solidFill>
                  <a:srgbClr val="000000"/>
                </a:solidFill>
                <a:latin typeface="Arial"/>
                <a:ea typeface="DejaVu Sans"/>
              </a:rPr>
              <a:t>Lokalna produkcja, przetwórstwo i dystrybucja żywności tworzy system, którego ideą jest skrócenie dystansu między producentem żywności (rolnikiem) a ostatecznym konsumentem; </a:t>
            </a:r>
            <a:endParaRPr lang="pl-PL" sz="2600" b="0" strike="noStrike" spc="-1">
              <a:latin typeface="Arial"/>
            </a:endParaRPr>
          </a:p>
          <a:p>
            <a:pPr marL="216000" indent="-214920">
              <a:lnSpc>
                <a:spcPct val="100000"/>
              </a:lnSpc>
              <a:buClr>
                <a:srgbClr val="000000"/>
              </a:buClr>
              <a:buSzPct val="45000"/>
              <a:buFont typeface="Wingdings" charset="2"/>
              <a:buChar char=""/>
            </a:pPr>
            <a:r>
              <a:rPr lang="pl-PL" sz="2600" b="0" strike="noStrike" spc="-1">
                <a:solidFill>
                  <a:srgbClr val="000000"/>
                </a:solidFill>
                <a:latin typeface="Arial"/>
                <a:ea typeface="DejaVu Sans"/>
              </a:rPr>
              <a:t>czyli ludzie sami znajdują sobie rolnika i bezpośrednio od niego kupują pożywienie</a:t>
            </a:r>
            <a:endParaRPr lang="pl-PL" sz="2600" b="0" strike="noStrike" spc="-1">
              <a:latin typeface="Arial"/>
            </a:endParaRPr>
          </a:p>
          <a:p>
            <a:pPr marL="216000" indent="-214920">
              <a:lnSpc>
                <a:spcPct val="100000"/>
              </a:lnSpc>
              <a:buClr>
                <a:srgbClr val="000000"/>
              </a:buClr>
              <a:buSzPct val="45000"/>
              <a:buFont typeface="Wingdings" charset="2"/>
              <a:buChar char=""/>
            </a:pPr>
            <a:r>
              <a:rPr lang="pl-PL" sz="2600" b="0" strike="noStrike" spc="-1">
                <a:solidFill>
                  <a:srgbClr val="000000"/>
                </a:solidFill>
                <a:latin typeface="Arial"/>
                <a:ea typeface="DejaVu Sans"/>
              </a:rPr>
              <a:t>mali rolnicy staja się producentami i sprzedają w okolicy swoje produkty (targi, festyny itp.), reklamą często jest poczta pantoflowa i sprawdzona jakość przy której odbiorca pozostaje. Oczywiście są prężniejsi producenci, którzy sprzedają szerzej swoje produkty np. Żuławskie Smaki, które sprzedają do sieci sklepów handlowych Piotra i Pawła</a:t>
            </a:r>
            <a:endParaRPr lang="pl-PL" sz="2600" b="0" strike="noStrike" spc="-1">
              <a:latin typeface="Arial"/>
            </a:endParaRPr>
          </a:p>
        </p:txBody>
      </p:sp>
      <p:pic>
        <p:nvPicPr>
          <p:cNvPr id="400" name="Obraz 399"/>
          <p:cNvPicPr/>
          <p:nvPr/>
        </p:nvPicPr>
        <p:blipFill>
          <a:blip r:embed="rId2"/>
          <a:stretch/>
        </p:blipFill>
        <p:spPr>
          <a:xfrm>
            <a:off x="3312000" y="6192000"/>
            <a:ext cx="4418280" cy="1141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Obraz 484"/>
          <p:cNvPicPr/>
          <p:nvPr/>
        </p:nvPicPr>
        <p:blipFill>
          <a:blip r:embed="rId2"/>
          <a:stretch/>
        </p:blipFill>
        <p:spPr>
          <a:xfrm>
            <a:off x="0" y="943560"/>
            <a:ext cx="10078920" cy="5671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Obraz 485"/>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Obraz 486"/>
          <p:cNvPicPr/>
          <p:nvPr/>
        </p:nvPicPr>
        <p:blipFill>
          <a:blip r:embed="rId2"/>
          <a:stretch/>
        </p:blipFill>
        <p:spPr>
          <a:xfrm>
            <a:off x="2913840" y="0"/>
            <a:ext cx="425124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 name="Obraz 487"/>
          <p:cNvPicPr/>
          <p:nvPr/>
        </p:nvPicPr>
        <p:blipFill>
          <a:blip r:embed="rId2"/>
          <a:stretch/>
        </p:blipFill>
        <p:spPr>
          <a:xfrm>
            <a:off x="0" y="0"/>
            <a:ext cx="1007892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Obraz 488"/>
          <p:cNvPicPr/>
          <p:nvPr/>
        </p:nvPicPr>
        <p:blipFill>
          <a:blip r:embed="rId2"/>
          <a:stretch/>
        </p:blipFill>
        <p:spPr>
          <a:xfrm>
            <a:off x="2930400" y="0"/>
            <a:ext cx="421812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Obraz 489"/>
          <p:cNvPicPr/>
          <p:nvPr/>
        </p:nvPicPr>
        <p:blipFill>
          <a:blip r:embed="rId2"/>
          <a:stretch/>
        </p:blipFill>
        <p:spPr>
          <a:xfrm>
            <a:off x="2930400" y="0"/>
            <a:ext cx="421812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Obraz 490"/>
          <p:cNvPicPr/>
          <p:nvPr/>
        </p:nvPicPr>
        <p:blipFill>
          <a:blip r:embed="rId2"/>
          <a:stretch/>
        </p:blipFill>
        <p:spPr>
          <a:xfrm>
            <a:off x="2930400" y="0"/>
            <a:ext cx="4218120" cy="755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504000" y="360000"/>
            <a:ext cx="9070560" cy="5792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ruch konsumencki </a:t>
            </a:r>
            <a:r>
              <a:rPr lang="pl-PL" sz="3200" b="1" strike="noStrike" spc="-1">
                <a:solidFill>
                  <a:srgbClr val="000000"/>
                </a:solidFill>
                <a:latin typeface="Arial"/>
                <a:ea typeface="DejaVu Sans"/>
              </a:rPr>
              <a:t>slow food</a:t>
            </a:r>
            <a:r>
              <a:rPr lang="pl-PL" sz="3200" b="0" strike="noStrike" spc="-1">
                <a:solidFill>
                  <a:srgbClr val="000000"/>
                </a:solidFill>
                <a:latin typeface="Arial"/>
                <a:ea typeface="DejaVu Sans"/>
              </a:rPr>
              <a:t>; Działania non-profit koncentrujące się na niekomercyjnych, edukacyjnych i prospołecznych działaniach członków reprezentujących rozmaite branże gospodarki, kultury i nauki. Inicjujących i wspierających tworzenie conviviów (uczt, biesiad) miejskich lub gminnych, np. SF Wrocław, SF Jelenia Góra.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Manifest Slow Food określa cel ruchu jako ochronę prawa do smaku. </a:t>
            </a: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Slow Food powstał w 1986 roku we Włoszech i odtąd tworzy lokalne wspólnoty (convivia) na całym świecie. Celem jest ochrona autentycznych lokalnych smaków, zrzeszanie konsumentów ceniących je, łączenie małych regionalnych producentów żywności tradycyjnej, dobrej, czystej, uczciwej, a także rzemiosła kulinarnego i rolniczego, tj. zasobów zagrożonych zniknięciem w wyniku ekspansji rolnictwa konwencjonalnego i pseudojedzenia typu fast food i junk food. Nasze hasło: DOBRE, CZYSTE I UCZCIWE / GOOD, CLEAN AND FAIR </a:t>
            </a:r>
            <a:endParaRPr lang="pl-PL" sz="3200" b="0" strike="noStrike" spc="-1">
              <a:latin typeface="Arial"/>
            </a:endParaRPr>
          </a:p>
          <a:p>
            <a:pPr>
              <a:lnSpc>
                <a:spcPct val="100000"/>
              </a:lnSpc>
              <a:spcBef>
                <a:spcPts val="1417"/>
              </a:spcBef>
            </a:pPr>
            <a:endParaRPr lang="pl-PL" sz="3200" b="0" strike="noStrike" spc="-1">
              <a:latin typeface="Arial"/>
            </a:endParaRPr>
          </a:p>
          <a:p>
            <a:pPr marL="432000" indent="-322920">
              <a:lnSpc>
                <a:spcPct val="100000"/>
              </a:lnSpc>
              <a:spcBef>
                <a:spcPts val="1417"/>
              </a:spcBef>
              <a:buClr>
                <a:srgbClr val="000000"/>
              </a:buClr>
              <a:buSzPct val="45000"/>
              <a:buFont typeface="Wingdings" charset="2"/>
              <a:buChar char=""/>
            </a:pPr>
            <a:r>
              <a:rPr lang="pl-PL" sz="3200" b="0" strike="noStrike" spc="-1">
                <a:solidFill>
                  <a:srgbClr val="000000"/>
                </a:solidFill>
                <a:latin typeface="Arial"/>
                <a:ea typeface="DejaVu Sans"/>
              </a:rPr>
              <a:t>tworzenie lokalnych </a:t>
            </a:r>
            <a:r>
              <a:rPr lang="pl-PL" sz="3200" b="1" strike="noStrike" spc="-1">
                <a:solidFill>
                  <a:srgbClr val="000000"/>
                </a:solidFill>
                <a:latin typeface="Arial"/>
                <a:ea typeface="DejaVu Sans"/>
              </a:rPr>
              <a:t>banków żywności,</a:t>
            </a:r>
            <a:r>
              <a:rPr lang="pl-PL" sz="3200" b="0" strike="noStrike" spc="-1">
                <a:solidFill>
                  <a:srgbClr val="000000"/>
                </a:solidFill>
                <a:latin typeface="Arial"/>
                <a:ea typeface="DejaVu Sans"/>
              </a:rPr>
              <a:t> </a:t>
            </a:r>
            <a:endParaRPr lang="pl-PL" sz="3200" b="0" strike="noStrike" spc="-1">
              <a:latin typeface="Arial"/>
            </a:endParaRPr>
          </a:p>
        </p:txBody>
      </p:sp>
      <p:pic>
        <p:nvPicPr>
          <p:cNvPr id="402" name="Obraz 401"/>
          <p:cNvPicPr/>
          <p:nvPr/>
        </p:nvPicPr>
        <p:blipFill>
          <a:blip r:embed="rId2"/>
          <a:stretch/>
        </p:blipFill>
        <p:spPr>
          <a:xfrm>
            <a:off x="6912000" y="5040000"/>
            <a:ext cx="2433240" cy="2433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504000" y="432000"/>
            <a:ext cx="9070560" cy="5720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pl-PL" sz="3200" b="1" strike="noStrike" spc="-1">
                <a:solidFill>
                  <a:srgbClr val="000000"/>
                </a:solidFill>
                <a:latin typeface="Arial"/>
                <a:ea typeface="DejaVu Sans"/>
              </a:rPr>
              <a:t>RWS (Rolnictwo Wspierane Społecznie)</a:t>
            </a:r>
            <a:r>
              <a:rPr lang="pl-PL" sz="3200" b="0" strike="noStrike" spc="-1">
                <a:solidFill>
                  <a:srgbClr val="000000"/>
                </a:solidFill>
                <a:latin typeface="Arial"/>
                <a:ea typeface="DejaVu Sans"/>
              </a:rPr>
              <a:t>.Pierwsza grupa w Polsce została założona w 2012 roku w Warszawie. Wyznacznikiem tego rodzaju przedsięwzięć jest sprawiedliwa cena. To taka, która umożliwi gospodarstwu utrzymanie się. Przed rozpoczęciem sezonu grupa prowadzi z rolnikiem rozmowę na temat tego, co chcieliby jeść, w jakiej ilości, co da się z tego wyprodukować i za jaką kwotę. Wspólnie ustalane są ceny za określone produkty. Następnie na piśmie zawierane jest porozumienie. Ustala się w nim takie elementy jak: odbiory, liczbę dostaw, skład paczki i jej cenę. Za sezon kupujący płaci z góry. Żywność oraz inne produkty dostarczane i odbierane są w wyznaczone dni. Dla rolnika najważniejsze jest to, że przez długi okres ma gwarancję  zysku. Natomiast konsumenci zyskują dostęp do świeżej żywności po regularnej cenie. </a:t>
            </a:r>
            <a:endParaRPr lang="pl-PL" sz="3200" b="0" strike="noStrike" spc="-1">
              <a:latin typeface="Arial"/>
            </a:endParaRPr>
          </a:p>
        </p:txBody>
      </p:sp>
      <p:pic>
        <p:nvPicPr>
          <p:cNvPr id="404" name="Obraz 403"/>
          <p:cNvPicPr/>
          <p:nvPr/>
        </p:nvPicPr>
        <p:blipFill>
          <a:blip r:embed="rId2"/>
          <a:stretch/>
        </p:blipFill>
        <p:spPr>
          <a:xfrm>
            <a:off x="5544000" y="5472000"/>
            <a:ext cx="3670920" cy="2083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TotalTime>
  <Words>1863</Words>
  <Application>Microsoft Office PowerPoint</Application>
  <PresentationFormat>Niestandardowy</PresentationFormat>
  <Paragraphs>110</Paragraphs>
  <Slides>76</Slides>
  <Notes>0</Notes>
  <HiddenSlides>0</HiddenSlides>
  <MMClips>0</MMClips>
  <ScaleCrop>false</ScaleCrop>
  <HeadingPairs>
    <vt:vector size="6" baseType="variant">
      <vt:variant>
        <vt:lpstr>Używane czcionki</vt:lpstr>
      </vt:variant>
      <vt:variant>
        <vt:i4>4</vt:i4>
      </vt:variant>
      <vt:variant>
        <vt:lpstr>Motyw</vt:lpstr>
      </vt:variant>
      <vt:variant>
        <vt:i4>10</vt:i4>
      </vt:variant>
      <vt:variant>
        <vt:lpstr>Tytuły slajdów</vt:lpstr>
      </vt:variant>
      <vt:variant>
        <vt:i4>76</vt:i4>
      </vt:variant>
    </vt:vector>
  </HeadingPairs>
  <TitlesOfParts>
    <vt:vector size="90" baseType="lpstr">
      <vt:lpstr>Arial</vt:lpstr>
      <vt:lpstr>DejaVu Sans</vt:lpstr>
      <vt:lpstr>Symbol</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Forestbird</dc:title>
  <dc:subject/>
  <dc:creator>Rutkowski Jarosław</dc:creator>
  <dc:description/>
  <cp:lastModifiedBy>Maciej Kochanowski</cp:lastModifiedBy>
  <cp:revision>26</cp:revision>
  <dcterms:created xsi:type="dcterms:W3CDTF">2019-01-07T05:11:37Z</dcterms:created>
  <dcterms:modified xsi:type="dcterms:W3CDTF">2019-01-11T07:51:51Z</dcterms:modified>
  <dc:language>pl-PL</dc:language>
</cp:coreProperties>
</file>