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462" r:id="rId3"/>
    <p:sldId id="666" r:id="rId4"/>
    <p:sldId id="676" r:id="rId5"/>
    <p:sldId id="677" r:id="rId6"/>
    <p:sldId id="686" r:id="rId7"/>
    <p:sldId id="687" r:id="rId8"/>
    <p:sldId id="690" r:id="rId9"/>
    <p:sldId id="680" r:id="rId10"/>
    <p:sldId id="682" r:id="rId11"/>
    <p:sldId id="683" r:id="rId12"/>
    <p:sldId id="665" r:id="rId13"/>
    <p:sldId id="673" r:id="rId14"/>
    <p:sldId id="463" r:id="rId15"/>
    <p:sldId id="464" r:id="rId16"/>
    <p:sldId id="468" r:id="rId17"/>
    <p:sldId id="500" r:id="rId18"/>
    <p:sldId id="674" r:id="rId19"/>
    <p:sldId id="418" r:id="rId20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zub-Jechna Anna" initials="BA" lastIdx="1" clrIdx="0">
    <p:extLst>
      <p:ext uri="{19B8F6BF-5375-455C-9EA6-DF929625EA0E}">
        <p15:presenceInfo xmlns:p15="http://schemas.microsoft.com/office/powerpoint/2012/main" userId="S-1-5-21-352459600-126056257-345019615-1111" providerId="AD"/>
      </p:ext>
    </p:extLst>
  </p:cmAuthor>
  <p:cmAuthor id="2" name="Trzaskalska Ewa" initials="TE" lastIdx="2" clrIdx="1">
    <p:extLst>
      <p:ext uri="{19B8F6BF-5375-455C-9EA6-DF929625EA0E}">
        <p15:presenceInfo xmlns:p15="http://schemas.microsoft.com/office/powerpoint/2012/main" userId="S-1-5-21-352459600-126056257-345019615-6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B3"/>
    <a:srgbClr val="99CC00"/>
    <a:srgbClr val="468497"/>
    <a:srgbClr val="012D5C"/>
    <a:srgbClr val="FF0000"/>
    <a:srgbClr val="33CC33"/>
    <a:srgbClr val="600B00"/>
    <a:srgbClr val="5B6000"/>
    <a:srgbClr val="00600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6242" autoAdjust="0"/>
  </p:normalViewPr>
  <p:slideViewPr>
    <p:cSldViewPr>
      <p:cViewPr varScale="1">
        <p:scale>
          <a:sx n="115" d="100"/>
          <a:sy n="115" d="100"/>
        </p:scale>
        <p:origin x="19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tx1"/>
                </a:solidFill>
              </a:rPr>
              <a:t>RPO WP 2014-2020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18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RPO WP 2014-2020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78-44F0-B419-C9A39C041C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78-44F0-B419-C9A39C041C8B}"/>
              </c:ext>
            </c:extLst>
          </c:dPt>
          <c:cat>
            <c:strRef>
              <c:f>Arkusz1!$A$2:$A$3</c:f>
              <c:strCache>
                <c:ptCount val="2"/>
                <c:pt idx="0">
                  <c:v>EFRR</c:v>
                </c:pt>
                <c:pt idx="1">
                  <c:v>EFS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5.8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F-40B5-999F-215F1D72F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01163759582267"/>
          <c:y val="0.88473832380212536"/>
          <c:w val="0.33142886901455387"/>
          <c:h val="9.9973757746279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C4147-9B83-41A2-BB5F-EF45030AF4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3747329-EF83-45C9-A77E-9394D063F0AB}">
      <dgm:prSet phldrT="[Tekst]"/>
      <dgm:spPr/>
      <dgm:t>
        <a:bodyPr/>
        <a:lstStyle/>
        <a:p>
          <a:r>
            <a:rPr lang="pl-PL" dirty="0" smtClean="0"/>
            <a:t>57</a:t>
          </a:r>
          <a:endParaRPr lang="pl-PL" dirty="0"/>
        </a:p>
      </dgm:t>
    </dgm:pt>
    <dgm:pt modelId="{45FF003E-93BF-469C-A1F2-37BB87B6FD2F}" type="parTrans" cxnId="{C2E5A90C-A0D4-4A04-B10F-9622D04AEE4F}">
      <dgm:prSet/>
      <dgm:spPr/>
      <dgm:t>
        <a:bodyPr/>
        <a:lstStyle/>
        <a:p>
          <a:endParaRPr lang="pl-PL"/>
        </a:p>
      </dgm:t>
    </dgm:pt>
    <dgm:pt modelId="{508500D3-0CBD-416A-AFFE-48E3B6E8CAAE}" type="sibTrans" cxnId="{C2E5A90C-A0D4-4A04-B10F-9622D04AEE4F}">
      <dgm:prSet/>
      <dgm:spPr/>
      <dgm:t>
        <a:bodyPr/>
        <a:lstStyle/>
        <a:p>
          <a:endParaRPr lang="pl-PL"/>
        </a:p>
      </dgm:t>
    </dgm:pt>
    <dgm:pt modelId="{CC9D45BC-E219-477A-879C-99E41FD5D363}">
      <dgm:prSet phldrT="[Tekst]" custT="1"/>
      <dgm:spPr/>
      <dgm:t>
        <a:bodyPr/>
        <a:lstStyle/>
        <a:p>
          <a:r>
            <a:rPr lang="pl-PL" sz="2000" dirty="0" smtClean="0"/>
            <a:t>NABORÓW</a:t>
          </a:r>
          <a:endParaRPr lang="pl-PL" sz="2000" dirty="0"/>
        </a:p>
      </dgm:t>
    </dgm:pt>
    <dgm:pt modelId="{D7621F4A-AD82-4E3A-B17A-9ACC8A99A0F0}" type="parTrans" cxnId="{750B8B9D-ECA0-4136-8C17-9B08AD3A6412}">
      <dgm:prSet/>
      <dgm:spPr/>
      <dgm:t>
        <a:bodyPr/>
        <a:lstStyle/>
        <a:p>
          <a:endParaRPr lang="pl-PL"/>
        </a:p>
      </dgm:t>
    </dgm:pt>
    <dgm:pt modelId="{2B3FFA68-C32C-4313-AC8C-AF9D12490D65}" type="sibTrans" cxnId="{750B8B9D-ECA0-4136-8C17-9B08AD3A6412}">
      <dgm:prSet/>
      <dgm:spPr/>
      <dgm:t>
        <a:bodyPr/>
        <a:lstStyle/>
        <a:p>
          <a:endParaRPr lang="pl-PL"/>
        </a:p>
      </dgm:t>
    </dgm:pt>
    <dgm:pt modelId="{1AB8495E-3DE8-4DBD-879F-F90D10615FB7}">
      <dgm:prSet phldrT="[Tekst]"/>
      <dgm:spPr/>
      <dgm:t>
        <a:bodyPr/>
        <a:lstStyle/>
        <a:p>
          <a:r>
            <a:rPr lang="pl-PL" dirty="0" smtClean="0"/>
            <a:t>1549</a:t>
          </a:r>
          <a:endParaRPr lang="pl-PL" dirty="0"/>
        </a:p>
      </dgm:t>
    </dgm:pt>
    <dgm:pt modelId="{627A1B3B-E883-4DEC-BABD-D8B03D00B14E}" type="parTrans" cxnId="{2A06B0B7-954C-4D4E-8254-BEFA51A42F30}">
      <dgm:prSet/>
      <dgm:spPr/>
      <dgm:t>
        <a:bodyPr/>
        <a:lstStyle/>
        <a:p>
          <a:endParaRPr lang="pl-PL"/>
        </a:p>
      </dgm:t>
    </dgm:pt>
    <dgm:pt modelId="{B9ED3DED-0C02-4CA0-8405-BB80BFF1D971}" type="sibTrans" cxnId="{2A06B0B7-954C-4D4E-8254-BEFA51A42F30}">
      <dgm:prSet/>
      <dgm:spPr/>
      <dgm:t>
        <a:bodyPr/>
        <a:lstStyle/>
        <a:p>
          <a:endParaRPr lang="pl-PL"/>
        </a:p>
      </dgm:t>
    </dgm:pt>
    <dgm:pt modelId="{79B53DE4-83B5-44B5-8142-43F95808741C}">
      <dgm:prSet phldrT="[Tekst]" custT="1"/>
      <dgm:spPr/>
      <dgm:t>
        <a:bodyPr/>
        <a:lstStyle/>
        <a:p>
          <a:r>
            <a:rPr lang="pl-PL" sz="2000" dirty="0" smtClean="0"/>
            <a:t>ZŁOŻONYCH WNIOSKÓW</a:t>
          </a:r>
          <a:endParaRPr lang="pl-PL" sz="2000" dirty="0"/>
        </a:p>
      </dgm:t>
    </dgm:pt>
    <dgm:pt modelId="{18ABC503-6248-4982-B655-7963691AE4B5}" type="parTrans" cxnId="{9C0EC284-B4C4-4542-A0B3-84146EEFA56F}">
      <dgm:prSet/>
      <dgm:spPr/>
      <dgm:t>
        <a:bodyPr/>
        <a:lstStyle/>
        <a:p>
          <a:endParaRPr lang="pl-PL"/>
        </a:p>
      </dgm:t>
    </dgm:pt>
    <dgm:pt modelId="{3FB3E288-6717-40AA-9BC6-A580CF576CEC}" type="sibTrans" cxnId="{9C0EC284-B4C4-4542-A0B3-84146EEFA56F}">
      <dgm:prSet/>
      <dgm:spPr/>
      <dgm:t>
        <a:bodyPr/>
        <a:lstStyle/>
        <a:p>
          <a:endParaRPr lang="pl-PL"/>
        </a:p>
      </dgm:t>
    </dgm:pt>
    <dgm:pt modelId="{CBBF9DAA-237A-43F3-B3DB-4AE4F306AD1A}">
      <dgm:prSet phldrT="[Tekst]"/>
      <dgm:spPr/>
      <dgm:t>
        <a:bodyPr/>
        <a:lstStyle/>
        <a:p>
          <a:r>
            <a:rPr lang="pl-PL" dirty="0" smtClean="0"/>
            <a:t>918</a:t>
          </a:r>
          <a:endParaRPr lang="pl-PL" dirty="0"/>
        </a:p>
      </dgm:t>
    </dgm:pt>
    <dgm:pt modelId="{08B6533F-6342-43CA-B81A-48B498C5B070}" type="parTrans" cxnId="{616417BB-854C-4DD4-897D-89B4695CE4ED}">
      <dgm:prSet/>
      <dgm:spPr/>
      <dgm:t>
        <a:bodyPr/>
        <a:lstStyle/>
        <a:p>
          <a:endParaRPr lang="pl-PL"/>
        </a:p>
      </dgm:t>
    </dgm:pt>
    <dgm:pt modelId="{0D6B31A2-D262-457D-BF00-CB15092CCD5A}" type="sibTrans" cxnId="{616417BB-854C-4DD4-897D-89B4695CE4ED}">
      <dgm:prSet/>
      <dgm:spPr/>
      <dgm:t>
        <a:bodyPr/>
        <a:lstStyle/>
        <a:p>
          <a:endParaRPr lang="pl-PL"/>
        </a:p>
      </dgm:t>
    </dgm:pt>
    <dgm:pt modelId="{ED5850B3-B898-46C4-A64A-5A21E5E40EF4}">
      <dgm:prSet phldrT="[Tekst]" custT="1"/>
      <dgm:spPr/>
      <dgm:t>
        <a:bodyPr/>
        <a:lstStyle/>
        <a:p>
          <a:r>
            <a:rPr lang="pl-PL" sz="2000" dirty="0" smtClean="0"/>
            <a:t>WYBRANYCH </a:t>
          </a:r>
          <a:br>
            <a:rPr lang="pl-PL" sz="2000" dirty="0" smtClean="0"/>
          </a:br>
          <a:r>
            <a:rPr lang="pl-PL" sz="2000" dirty="0" smtClean="0"/>
            <a:t>DO DOFINANSOWANIA</a:t>
          </a:r>
          <a:endParaRPr lang="pl-PL" sz="2000" dirty="0"/>
        </a:p>
      </dgm:t>
    </dgm:pt>
    <dgm:pt modelId="{FDAC8B46-6D61-4484-8062-FC72DE2AD824}" type="parTrans" cxnId="{A1EF570F-866D-48CE-BE8B-002D9EEAEB20}">
      <dgm:prSet/>
      <dgm:spPr/>
      <dgm:t>
        <a:bodyPr/>
        <a:lstStyle/>
        <a:p>
          <a:endParaRPr lang="pl-PL"/>
        </a:p>
      </dgm:t>
    </dgm:pt>
    <dgm:pt modelId="{E3796C59-B899-49EE-9CD5-9F9FFA3A866D}" type="sibTrans" cxnId="{A1EF570F-866D-48CE-BE8B-002D9EEAEB20}">
      <dgm:prSet/>
      <dgm:spPr/>
      <dgm:t>
        <a:bodyPr/>
        <a:lstStyle/>
        <a:p>
          <a:endParaRPr lang="pl-PL"/>
        </a:p>
      </dgm:t>
    </dgm:pt>
    <dgm:pt modelId="{3DC15011-7757-4B2B-AA3A-7CFC05141AEA}" type="pres">
      <dgm:prSet presAssocID="{2CAC4147-9B83-41A2-BB5F-EF45030AF4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DDD7E72-0104-400D-BC0E-83EEBE8DB35C}" type="pres">
      <dgm:prSet presAssocID="{93747329-EF83-45C9-A77E-9394D063F0AB}" presName="composite" presStyleCnt="0"/>
      <dgm:spPr/>
    </dgm:pt>
    <dgm:pt modelId="{00530CEC-A2A4-4D72-88A3-21765311E79D}" type="pres">
      <dgm:prSet presAssocID="{93747329-EF83-45C9-A77E-9394D063F0AB}" presName="bentUpArrow1" presStyleLbl="alignImgPlace1" presStyleIdx="0" presStyleCnt="2"/>
      <dgm:spPr/>
    </dgm:pt>
    <dgm:pt modelId="{6FDC5B8A-CED4-4400-933B-4747F03FAF32}" type="pres">
      <dgm:prSet presAssocID="{93747329-EF83-45C9-A77E-9394D063F0AB}" presName="ParentText" presStyleLbl="node1" presStyleIdx="0" presStyleCnt="3" custLinFactNeighborX="-5707" custLinFactNeighborY="-3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60767C-134E-44F8-AD6A-8DD8C666DB63}" type="pres">
      <dgm:prSet presAssocID="{93747329-EF83-45C9-A77E-9394D063F0AB}" presName="ChildText" presStyleLbl="revTx" presStyleIdx="0" presStyleCnt="3" custScaleX="111215" custLinFactNeighborX="11515" custLinFactNeighborY="-1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CE5CEF-3714-4EA0-A79E-7ED338CF8FAC}" type="pres">
      <dgm:prSet presAssocID="{508500D3-0CBD-416A-AFFE-48E3B6E8CAAE}" presName="sibTrans" presStyleCnt="0"/>
      <dgm:spPr/>
    </dgm:pt>
    <dgm:pt modelId="{545E6F31-CEF8-40C6-B73A-8C1BB956247C}" type="pres">
      <dgm:prSet presAssocID="{1AB8495E-3DE8-4DBD-879F-F90D10615FB7}" presName="composite" presStyleCnt="0"/>
      <dgm:spPr/>
    </dgm:pt>
    <dgm:pt modelId="{8D41FB9D-6778-4E61-A770-39B217743B65}" type="pres">
      <dgm:prSet presAssocID="{1AB8495E-3DE8-4DBD-879F-F90D10615FB7}" presName="bentUpArrow1" presStyleLbl="alignImgPlace1" presStyleIdx="1" presStyleCnt="2"/>
      <dgm:spPr/>
    </dgm:pt>
    <dgm:pt modelId="{8A5A1759-9C53-4151-ADD3-C801CB9D46D4}" type="pres">
      <dgm:prSet presAssocID="{1AB8495E-3DE8-4DBD-879F-F90D10615FB7}" presName="ParentText" presStyleLbl="node1" presStyleIdx="1" presStyleCnt="3" custLinFactNeighborX="-6696" custLinFactNeighborY="11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CCFD7-447F-4267-B048-B760F252E6C7}" type="pres">
      <dgm:prSet presAssocID="{1AB8495E-3DE8-4DBD-879F-F90D10615FB7}" presName="ChildText" presStyleLbl="revTx" presStyleIdx="1" presStyleCnt="3" custScaleX="185355" custLinFactNeighborX="51546" custLinFactNeighborY="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A13B9E-FD85-43BD-82C6-DD903C167D3D}" type="pres">
      <dgm:prSet presAssocID="{B9ED3DED-0C02-4CA0-8405-BB80BFF1D971}" presName="sibTrans" presStyleCnt="0"/>
      <dgm:spPr/>
    </dgm:pt>
    <dgm:pt modelId="{065409AC-76F5-4EB1-AEFE-2269FBCC332C}" type="pres">
      <dgm:prSet presAssocID="{CBBF9DAA-237A-43F3-B3DB-4AE4F306AD1A}" presName="composite" presStyleCnt="0"/>
      <dgm:spPr/>
    </dgm:pt>
    <dgm:pt modelId="{87C1ED21-C968-4943-AC2C-B89242737FB2}" type="pres">
      <dgm:prSet presAssocID="{CBBF9DAA-237A-43F3-B3DB-4AE4F306AD1A}" presName="ParentText" presStyleLbl="node1" presStyleIdx="2" presStyleCnt="3" custLinFactNeighborX="-4579" custLinFactNeighborY="-7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57DA61-CD57-44FB-9030-295A2DA67698}" type="pres">
      <dgm:prSet presAssocID="{CBBF9DAA-237A-43F3-B3DB-4AE4F306AD1A}" presName="FinalChildText" presStyleLbl="revTx" presStyleIdx="2" presStyleCnt="3" custScaleX="173428" custLinFactNeighborX="20394" custLinFactNeighborY="-4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06B0B7-954C-4D4E-8254-BEFA51A42F30}" srcId="{2CAC4147-9B83-41A2-BB5F-EF45030AF4FF}" destId="{1AB8495E-3DE8-4DBD-879F-F90D10615FB7}" srcOrd="1" destOrd="0" parTransId="{627A1B3B-E883-4DEC-BABD-D8B03D00B14E}" sibTransId="{B9ED3DED-0C02-4CA0-8405-BB80BFF1D971}"/>
    <dgm:cxn modelId="{C2E5A90C-A0D4-4A04-B10F-9622D04AEE4F}" srcId="{2CAC4147-9B83-41A2-BB5F-EF45030AF4FF}" destId="{93747329-EF83-45C9-A77E-9394D063F0AB}" srcOrd="0" destOrd="0" parTransId="{45FF003E-93BF-469C-A1F2-37BB87B6FD2F}" sibTransId="{508500D3-0CBD-416A-AFFE-48E3B6E8CAAE}"/>
    <dgm:cxn modelId="{3192B1D5-7900-45C8-AAAC-09CE2ABDE512}" type="presOf" srcId="{CC9D45BC-E219-477A-879C-99E41FD5D363}" destId="{F760767C-134E-44F8-AD6A-8DD8C666DB63}" srcOrd="0" destOrd="0" presId="urn:microsoft.com/office/officeart/2005/8/layout/StepDownProcess"/>
    <dgm:cxn modelId="{9C0EC284-B4C4-4542-A0B3-84146EEFA56F}" srcId="{1AB8495E-3DE8-4DBD-879F-F90D10615FB7}" destId="{79B53DE4-83B5-44B5-8142-43F95808741C}" srcOrd="0" destOrd="0" parTransId="{18ABC503-6248-4982-B655-7963691AE4B5}" sibTransId="{3FB3E288-6717-40AA-9BC6-A580CF576CEC}"/>
    <dgm:cxn modelId="{616417BB-854C-4DD4-897D-89B4695CE4ED}" srcId="{2CAC4147-9B83-41A2-BB5F-EF45030AF4FF}" destId="{CBBF9DAA-237A-43F3-B3DB-4AE4F306AD1A}" srcOrd="2" destOrd="0" parTransId="{08B6533F-6342-43CA-B81A-48B498C5B070}" sibTransId="{0D6B31A2-D262-457D-BF00-CB15092CCD5A}"/>
    <dgm:cxn modelId="{A1EF570F-866D-48CE-BE8B-002D9EEAEB20}" srcId="{CBBF9DAA-237A-43F3-B3DB-4AE4F306AD1A}" destId="{ED5850B3-B898-46C4-A64A-5A21E5E40EF4}" srcOrd="0" destOrd="0" parTransId="{FDAC8B46-6D61-4484-8062-FC72DE2AD824}" sibTransId="{E3796C59-B899-49EE-9CD5-9F9FFA3A866D}"/>
    <dgm:cxn modelId="{3688CF84-29DB-413C-BEF1-BC24E6C76D9C}" type="presOf" srcId="{CBBF9DAA-237A-43F3-B3DB-4AE4F306AD1A}" destId="{87C1ED21-C968-4943-AC2C-B89242737FB2}" srcOrd="0" destOrd="0" presId="urn:microsoft.com/office/officeart/2005/8/layout/StepDownProcess"/>
    <dgm:cxn modelId="{1CE35F2B-00DF-4FF6-A28D-E53EBA29C568}" type="presOf" srcId="{79B53DE4-83B5-44B5-8142-43F95808741C}" destId="{E89CCFD7-447F-4267-B048-B760F252E6C7}" srcOrd="0" destOrd="0" presId="urn:microsoft.com/office/officeart/2005/8/layout/StepDownProcess"/>
    <dgm:cxn modelId="{9A6D71E9-4251-4BC5-94F9-82A7A557BCB3}" type="presOf" srcId="{ED5850B3-B898-46C4-A64A-5A21E5E40EF4}" destId="{5957DA61-CD57-44FB-9030-295A2DA67698}" srcOrd="0" destOrd="0" presId="urn:microsoft.com/office/officeart/2005/8/layout/StepDownProcess"/>
    <dgm:cxn modelId="{2309B8F0-CE20-482F-8F5C-B86A446FE403}" type="presOf" srcId="{2CAC4147-9B83-41A2-BB5F-EF45030AF4FF}" destId="{3DC15011-7757-4B2B-AA3A-7CFC05141AEA}" srcOrd="0" destOrd="0" presId="urn:microsoft.com/office/officeart/2005/8/layout/StepDownProcess"/>
    <dgm:cxn modelId="{750B8B9D-ECA0-4136-8C17-9B08AD3A6412}" srcId="{93747329-EF83-45C9-A77E-9394D063F0AB}" destId="{CC9D45BC-E219-477A-879C-99E41FD5D363}" srcOrd="0" destOrd="0" parTransId="{D7621F4A-AD82-4E3A-B17A-9ACC8A99A0F0}" sibTransId="{2B3FFA68-C32C-4313-AC8C-AF9D12490D65}"/>
    <dgm:cxn modelId="{8B84A81E-503C-4188-B055-D17D6083FCF3}" type="presOf" srcId="{1AB8495E-3DE8-4DBD-879F-F90D10615FB7}" destId="{8A5A1759-9C53-4151-ADD3-C801CB9D46D4}" srcOrd="0" destOrd="0" presId="urn:microsoft.com/office/officeart/2005/8/layout/StepDownProcess"/>
    <dgm:cxn modelId="{0FCEACF6-9F06-40EA-BAD9-7757D0D56BAE}" type="presOf" srcId="{93747329-EF83-45C9-A77E-9394D063F0AB}" destId="{6FDC5B8A-CED4-4400-933B-4747F03FAF32}" srcOrd="0" destOrd="0" presId="urn:microsoft.com/office/officeart/2005/8/layout/StepDownProcess"/>
    <dgm:cxn modelId="{D0D20540-D1F5-4E5E-B9FD-B909F60DA9BF}" type="presParOf" srcId="{3DC15011-7757-4B2B-AA3A-7CFC05141AEA}" destId="{BDDD7E72-0104-400D-BC0E-83EEBE8DB35C}" srcOrd="0" destOrd="0" presId="urn:microsoft.com/office/officeart/2005/8/layout/StepDownProcess"/>
    <dgm:cxn modelId="{FCF40039-FB88-4BED-A8B0-A334CF746FB9}" type="presParOf" srcId="{BDDD7E72-0104-400D-BC0E-83EEBE8DB35C}" destId="{00530CEC-A2A4-4D72-88A3-21765311E79D}" srcOrd="0" destOrd="0" presId="urn:microsoft.com/office/officeart/2005/8/layout/StepDownProcess"/>
    <dgm:cxn modelId="{2B834A87-3976-42BC-A7C3-6402289FBE92}" type="presParOf" srcId="{BDDD7E72-0104-400D-BC0E-83EEBE8DB35C}" destId="{6FDC5B8A-CED4-4400-933B-4747F03FAF32}" srcOrd="1" destOrd="0" presId="urn:microsoft.com/office/officeart/2005/8/layout/StepDownProcess"/>
    <dgm:cxn modelId="{18A5BFEF-AF90-4599-A4EA-4D2FEF1C3D20}" type="presParOf" srcId="{BDDD7E72-0104-400D-BC0E-83EEBE8DB35C}" destId="{F760767C-134E-44F8-AD6A-8DD8C666DB63}" srcOrd="2" destOrd="0" presId="urn:microsoft.com/office/officeart/2005/8/layout/StepDownProcess"/>
    <dgm:cxn modelId="{64CB0E4D-CFB5-46F3-B1F0-A9013CB3315E}" type="presParOf" srcId="{3DC15011-7757-4B2B-AA3A-7CFC05141AEA}" destId="{1FCE5CEF-3714-4EA0-A79E-7ED338CF8FAC}" srcOrd="1" destOrd="0" presId="urn:microsoft.com/office/officeart/2005/8/layout/StepDownProcess"/>
    <dgm:cxn modelId="{4E9AF54F-FEB0-4C41-A762-710B8A05DD3E}" type="presParOf" srcId="{3DC15011-7757-4B2B-AA3A-7CFC05141AEA}" destId="{545E6F31-CEF8-40C6-B73A-8C1BB956247C}" srcOrd="2" destOrd="0" presId="urn:microsoft.com/office/officeart/2005/8/layout/StepDownProcess"/>
    <dgm:cxn modelId="{8927E820-11B9-411F-816C-D0A245E39E52}" type="presParOf" srcId="{545E6F31-CEF8-40C6-B73A-8C1BB956247C}" destId="{8D41FB9D-6778-4E61-A770-39B217743B65}" srcOrd="0" destOrd="0" presId="urn:microsoft.com/office/officeart/2005/8/layout/StepDownProcess"/>
    <dgm:cxn modelId="{70D8E132-1961-4C38-B424-85251A829BB3}" type="presParOf" srcId="{545E6F31-CEF8-40C6-B73A-8C1BB956247C}" destId="{8A5A1759-9C53-4151-ADD3-C801CB9D46D4}" srcOrd="1" destOrd="0" presId="urn:microsoft.com/office/officeart/2005/8/layout/StepDownProcess"/>
    <dgm:cxn modelId="{090EE26D-A9FF-4962-98BF-66DFA2490FB3}" type="presParOf" srcId="{545E6F31-CEF8-40C6-B73A-8C1BB956247C}" destId="{E89CCFD7-447F-4267-B048-B760F252E6C7}" srcOrd="2" destOrd="0" presId="urn:microsoft.com/office/officeart/2005/8/layout/StepDownProcess"/>
    <dgm:cxn modelId="{94B2365D-C8D6-4375-8794-DB84C8DAD2C4}" type="presParOf" srcId="{3DC15011-7757-4B2B-AA3A-7CFC05141AEA}" destId="{1EA13B9E-FD85-43BD-82C6-DD903C167D3D}" srcOrd="3" destOrd="0" presId="urn:microsoft.com/office/officeart/2005/8/layout/StepDownProcess"/>
    <dgm:cxn modelId="{5AA5E271-50B8-4A60-9B80-600CFAC9033F}" type="presParOf" srcId="{3DC15011-7757-4B2B-AA3A-7CFC05141AEA}" destId="{065409AC-76F5-4EB1-AEFE-2269FBCC332C}" srcOrd="4" destOrd="0" presId="urn:microsoft.com/office/officeart/2005/8/layout/StepDownProcess"/>
    <dgm:cxn modelId="{14EF694B-AF45-405E-AFAF-86D2DBFE8A3B}" type="presParOf" srcId="{065409AC-76F5-4EB1-AEFE-2269FBCC332C}" destId="{87C1ED21-C968-4943-AC2C-B89242737FB2}" srcOrd="0" destOrd="0" presId="urn:microsoft.com/office/officeart/2005/8/layout/StepDownProcess"/>
    <dgm:cxn modelId="{F0930BFE-7DB8-4FD7-AF7D-F979DA0F503D}" type="presParOf" srcId="{065409AC-76F5-4EB1-AEFE-2269FBCC332C}" destId="{5957DA61-CD57-44FB-9030-295A2DA6769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30CEC-A2A4-4D72-88A3-21765311E79D}">
      <dsp:nvSpPr>
        <dsp:cNvPr id="0" name=""/>
        <dsp:cNvSpPr/>
      </dsp:nvSpPr>
      <dsp:spPr>
        <a:xfrm rot="5400000">
          <a:off x="604576" y="1556850"/>
          <a:ext cx="1376899" cy="15675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C5B8A-CED4-4400-933B-4747F03FAF32}">
      <dsp:nvSpPr>
        <dsp:cNvPr id="0" name=""/>
        <dsp:cNvSpPr/>
      </dsp:nvSpPr>
      <dsp:spPr>
        <a:xfrm>
          <a:off x="107500" y="0"/>
          <a:ext cx="2317888" cy="16224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kern="1200" dirty="0" smtClean="0"/>
            <a:t>57</a:t>
          </a:r>
          <a:endParaRPr lang="pl-PL" sz="6000" kern="1200" dirty="0"/>
        </a:p>
      </dsp:txBody>
      <dsp:txXfrm>
        <a:off x="186716" y="79216"/>
        <a:ext cx="2159456" cy="1464014"/>
      </dsp:txXfrm>
    </dsp:sp>
    <dsp:sp modelId="{F760767C-134E-44F8-AD6A-8DD8C666DB63}">
      <dsp:nvSpPr>
        <dsp:cNvPr id="0" name=""/>
        <dsp:cNvSpPr/>
      </dsp:nvSpPr>
      <dsp:spPr>
        <a:xfrm>
          <a:off x="2657260" y="169556"/>
          <a:ext cx="1874875" cy="13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NABORÓW</a:t>
          </a:r>
          <a:endParaRPr lang="pl-PL" sz="2000" kern="1200" dirty="0"/>
        </a:p>
      </dsp:txBody>
      <dsp:txXfrm>
        <a:off x="2657260" y="169556"/>
        <a:ext cx="1874875" cy="1311333"/>
      </dsp:txXfrm>
    </dsp:sp>
    <dsp:sp modelId="{8D41FB9D-6778-4E61-A770-39B217743B65}">
      <dsp:nvSpPr>
        <dsp:cNvPr id="0" name=""/>
        <dsp:cNvSpPr/>
      </dsp:nvSpPr>
      <dsp:spPr>
        <a:xfrm rot="5400000">
          <a:off x="2571728" y="3379393"/>
          <a:ext cx="1376899" cy="15675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A1759-9C53-4151-ADD3-C801CB9D46D4}">
      <dsp:nvSpPr>
        <dsp:cNvPr id="0" name=""/>
        <dsp:cNvSpPr/>
      </dsp:nvSpPr>
      <dsp:spPr>
        <a:xfrm>
          <a:off x="2051727" y="1872201"/>
          <a:ext cx="2317888" cy="16224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kern="1200" dirty="0" smtClean="0"/>
            <a:t>1549</a:t>
          </a:r>
          <a:endParaRPr lang="pl-PL" sz="6000" kern="1200" dirty="0"/>
        </a:p>
      </dsp:txBody>
      <dsp:txXfrm>
        <a:off x="2130943" y="1951417"/>
        <a:ext cx="2159456" cy="1464014"/>
      </dsp:txXfrm>
    </dsp:sp>
    <dsp:sp modelId="{E89CCFD7-447F-4267-B048-B760F252E6C7}">
      <dsp:nvSpPr>
        <dsp:cNvPr id="0" name=""/>
        <dsp:cNvSpPr/>
      </dsp:nvSpPr>
      <dsp:spPr>
        <a:xfrm>
          <a:off x="4674328" y="2034665"/>
          <a:ext cx="3124735" cy="13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ZŁOŻONYCH WNIOSKÓW</a:t>
          </a:r>
          <a:endParaRPr lang="pl-PL" sz="2000" kern="1200" dirty="0"/>
        </a:p>
      </dsp:txBody>
      <dsp:txXfrm>
        <a:off x="4674328" y="2034665"/>
        <a:ext cx="3124735" cy="1311333"/>
      </dsp:txXfrm>
    </dsp:sp>
    <dsp:sp modelId="{87C1ED21-C968-4943-AC2C-B89242737FB2}">
      <dsp:nvSpPr>
        <dsp:cNvPr id="0" name=""/>
        <dsp:cNvSpPr/>
      </dsp:nvSpPr>
      <dsp:spPr>
        <a:xfrm>
          <a:off x="4067948" y="3664145"/>
          <a:ext cx="2317888" cy="16224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0" kern="1200" dirty="0" smtClean="0"/>
            <a:t>918</a:t>
          </a:r>
          <a:endParaRPr lang="pl-PL" sz="6000" kern="1200" dirty="0"/>
        </a:p>
      </dsp:txBody>
      <dsp:txXfrm>
        <a:off x="4147164" y="3743361"/>
        <a:ext cx="2159456" cy="1464014"/>
      </dsp:txXfrm>
    </dsp:sp>
    <dsp:sp modelId="{5957DA61-CD57-44FB-9030-295A2DA67698}">
      <dsp:nvSpPr>
        <dsp:cNvPr id="0" name=""/>
        <dsp:cNvSpPr/>
      </dsp:nvSpPr>
      <dsp:spPr>
        <a:xfrm>
          <a:off x="6112826" y="3771920"/>
          <a:ext cx="2923669" cy="13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WYBRANYCH </a:t>
          </a:r>
          <a:br>
            <a:rPr lang="pl-PL" sz="2000" kern="1200" dirty="0" smtClean="0"/>
          </a:br>
          <a:r>
            <a:rPr lang="pl-PL" sz="2000" kern="1200" dirty="0" smtClean="0"/>
            <a:t>DO DOFINANSOWANIA</a:t>
          </a:r>
          <a:endParaRPr lang="pl-PL" sz="2000" kern="1200" dirty="0"/>
        </a:p>
      </dsp:txBody>
      <dsp:txXfrm>
        <a:off x="6112826" y="3771920"/>
        <a:ext cx="2923669" cy="131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</cdr:x>
      <cdr:y>0.26321</cdr:y>
    </cdr:from>
    <cdr:to>
      <cdr:x>0.675</cdr:x>
      <cdr:y>0.43657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40260" y="1311920"/>
          <a:ext cx="252028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800" b="1" dirty="0" smtClean="0"/>
            <a:t>5,8 mld PLN</a:t>
          </a:r>
          <a:endParaRPr lang="pl-PL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3F16C-C56F-4631-A8B5-6731301A01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5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152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lutym ogłosiliśmy konkurs w ramach </a:t>
            </a:r>
            <a:r>
              <a:rPr lang="pl-PL" b="1" dirty="0"/>
              <a:t>Poddziałanie 5.2.2. Aktywizacja zawodowa,</a:t>
            </a:r>
            <a:r>
              <a:rPr lang="pl-PL" dirty="0"/>
              <a:t> wspierający kompleksowe rozwiązania w zakresie aktywizacji zawodowej osób pozostających bez pracy oraz poprawę sytuacji zawodowej osób pracujących znajdujących się w najtrudniejszej sytuacji na rynku pracy</a:t>
            </a:r>
            <a:r>
              <a:rPr lang="pl-PL" dirty="0" smtClean="0"/>
              <a:t>. W zakończonym naborze złożono 61 wniosków na kwotę</a:t>
            </a:r>
            <a:r>
              <a:rPr lang="pl-PL" baseline="0" dirty="0" smtClean="0"/>
              <a:t> ponad 54 milionów złotych.</a:t>
            </a:r>
            <a:endParaRPr lang="pl-PL" dirty="0"/>
          </a:p>
          <a:p>
            <a:r>
              <a:rPr lang="pl-PL" dirty="0"/>
              <a:t>Celem Samorządu Województwa Pomorskiego jest w tym przypadku zwiększenie zatrudnienia i poprawa sytuacji zawodowej mieszkańców Pomorza, wzmocnienie regionalnego rynku pracy dzięki wzmacnianiu mobilności zawodowej oraz kompetencji i umiejętności zawodowych mieszkańców.</a:t>
            </a:r>
          </a:p>
          <a:p>
            <a:r>
              <a:rPr lang="pl-PL" dirty="0"/>
              <a:t>Z kolei w maju planujemy ogłosić konkurs w ramach </a:t>
            </a:r>
            <a:r>
              <a:rPr lang="pl-PL" b="1" dirty="0"/>
              <a:t>Działanie 5.5. Kształcenie ustawiczne </a:t>
            </a:r>
            <a:r>
              <a:rPr lang="pl-PL" dirty="0"/>
              <a:t>– obejmujący kursy i szkolenia dla osób, które w własnej inicjatywy chcą poprawić swoją sytuację na rynku pracy. Naszym celem jest zwiększenie, dzięki takim projektom, uczestnictwa mieszkańców Pomorza w kształceniu ustawicznym, upowszechnianie uczenia się przez całe życie. </a:t>
            </a:r>
          </a:p>
          <a:p>
            <a:r>
              <a:rPr lang="pl-PL" b="1" dirty="0"/>
              <a:t>W ramach Poddziałanie 6.1.2. Aktywizacja społeczno-zawodowa </a:t>
            </a:r>
            <a:r>
              <a:rPr lang="pl-PL" dirty="0"/>
              <a:t>w marcu ogłosiliśmy konkurs na kompleksowe i zindywidualizowane programy aktywizacji społeczno-zawodowej dla osób zagrożonych ubóstwem i wykluczeniem społecznym.</a:t>
            </a:r>
          </a:p>
          <a:p>
            <a:r>
              <a:rPr lang="pl-PL" dirty="0"/>
              <a:t>Projekty dofinansowane w tym konkursie pozwolą na aktywizację społeczno-zawodową osób zagrożonych ubóstwem i wykluczeniem społecznym, zmniejszenie skali i niwelowanie przyczyn ubóstwa w regionie poprzez zwiększenie szans na zatrudnienie osób znajdujących się w niekorzystnej sytuacji społecznej i zawodowej.</a:t>
            </a:r>
          </a:p>
          <a:p>
            <a:r>
              <a:rPr lang="pl-PL" b="1" dirty="0"/>
              <a:t>Jednym z największych konkursów – z uwagi na kwotę alokacji wynoszącą ponad 23 miliony EURO – będzie konkurs dla Poddziałania 6.2.2. Rozwój usług społecznych</a:t>
            </a:r>
            <a:r>
              <a:rPr lang="pl-PL" dirty="0"/>
              <a:t> – planowany do ogłoszenia w sierpniu. Umożliwi tworzenie trwałych miejsc świadczenia usług społecznych stanowiących wparcie rodzin zagrożonych ubóstwem i wykluczeniem społecznym, jak również rozwój usług w zakresie wsparcia i aktywizacji społecznej osób niesamodzielnych, w tym osób z niepełnosprawnościami, przewlekle chorych.</a:t>
            </a:r>
          </a:p>
          <a:p>
            <a:r>
              <a:rPr lang="pl-PL" dirty="0"/>
              <a:t>Zamierzamy dzięki tym środkom zapewnić wsparcie rodzin poprzez rozwój form bezpośredniej pomocy takich jak: usługi opiekuńcze i specjalistyczne, asystent rodziny, konsultacje i poradnictwo specjalistyczne, terapia i mediacje, pomoc prawna, grupy wsparcia oraz tworzenie i funkcjonowanie placówek wsparcia dziennego dla dzieci i młodzieży. Celem tych działań jest wzmocnienie roli i funkcji rodziny, rozwijanie umiejętności opiekuńczo-wychowawczych, przeciwdziałanie umieszczaniu dzieci i osób starszych w placówkach.</a:t>
            </a:r>
          </a:p>
          <a:p>
            <a:r>
              <a:rPr lang="pl-PL" dirty="0"/>
              <a:t>Na koniec należy też wspomnieć, że z uwagi na fakt, iż Ministerstwo Inwestycji i Rozwoju pracuje obecnie nad zmianą </a:t>
            </a:r>
            <a:r>
              <a:rPr lang="pl-PL" i="1" dirty="0"/>
              <a:t>Wytycznych w zakresie realizacji przedsięwzięć z udziałem środków EFS w obszarze rynku pracy na lata 2014-2020 </a:t>
            </a:r>
            <a:r>
              <a:rPr lang="pl-PL" dirty="0"/>
              <a:t>na razie nie ogłoszony został jeszcze konkurs w ramach </a:t>
            </a:r>
            <a:r>
              <a:rPr lang="pl-PL" b="1" dirty="0"/>
              <a:t>Działania 5.7. Nowe mikroprzedsiębiorstwa, poświęcony wspieraniu zakładania własnych przedsiębiorstw przez osoby bezrobotne. </a:t>
            </a:r>
            <a:r>
              <a:rPr lang="pl-PL" dirty="0"/>
              <a:t>Czekamy na zakończenie przez Ministerstwo Inwestycji i Rozwoju ogólnokrajowych działań naprawczych dotyczących kwalifikowalności podatku VAT oraz uszczegółowienia zasad i trybu udzielania dotacji na rozpoczęcie działalności gospodarczej.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3833">
              <a:defRPr/>
            </a:pPr>
            <a:fld id="{20E7C572-3D9C-4927-95C4-2EED5CDE5753}" type="slidenum">
              <a:rPr lang="pl-PL">
                <a:solidFill>
                  <a:prstClr val="black"/>
                </a:solidFill>
                <a:latin typeface="Calibri" panose="020F0502020204030204"/>
              </a:rPr>
              <a:pPr defTabSz="473833">
                <a:defRPr/>
              </a:pPr>
              <a:t>8</a:t>
            </a:fld>
            <a:endParaRPr lang="pl-P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7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5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5604" name="Symbol zastępczy numeru slajdu 3"/>
          <p:cNvSpPr txBox="1">
            <a:spLocks noGrp="1"/>
          </p:cNvSpPr>
          <p:nvPr/>
        </p:nvSpPr>
        <p:spPr bwMode="auto">
          <a:xfrm>
            <a:off x="3925351" y="9428165"/>
            <a:ext cx="300174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7D3D31-4EC4-48D6-BF5B-995038A9E00A}" type="slidenum">
              <a:rPr lang="pl-PL" altLang="pl-PL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pl-PL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19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73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913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07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385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43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995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978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370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901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439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9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6571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213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17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9726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978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937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3605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283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68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728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6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08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54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38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40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D7375E-280A-4CC7-9D24-FD119A84CF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D7375E-280A-4CC7-9D24-FD119A84CF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46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33330" cy="4104456"/>
          </a:xfrm>
        </p:spPr>
        <p:txBody>
          <a:bodyPr/>
          <a:lstStyle/>
          <a:p>
            <a:r>
              <a:rPr lang="pl-PL" sz="36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pl-PL" sz="36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36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pl-PL" sz="3600" b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dirty="0" smtClean="0">
                <a:solidFill>
                  <a:schemeClr val="bg1"/>
                </a:solidFill>
              </a:rPr>
              <a:t>Organizacje pozarządowe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w nowej </a:t>
            </a:r>
            <a:r>
              <a:rPr lang="pl-PL" dirty="0" smtClean="0">
                <a:solidFill>
                  <a:schemeClr val="bg1"/>
                </a:solidFill>
              </a:rPr>
              <a:t>perspektywie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finansowej 2021-2027</a:t>
            </a:r>
            <a:endParaRPr lang="pl-PL" altLang="pl-PL" sz="20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99592" y="6156000"/>
            <a:ext cx="7621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16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Gdańsk, 18 </a:t>
            </a:r>
            <a:r>
              <a:rPr lang="pl-PL" altLang="pl-PL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czerwca 2019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33330" cy="805431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F1EF-B192-4D58-956B-F02DE1C20BE4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1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3744416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 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F1EF-B192-4D58-956B-F02DE1C20BE4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48052"/>
            <a:ext cx="6192688" cy="363529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2607" y="1414517"/>
            <a:ext cx="805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WSPÓŁPRACA Z BENEFICJENTAMI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8750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494" y="2204864"/>
            <a:ext cx="88026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Możliwości wsparcia w kolejnej perspektywie finansowej 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F1EF-B192-4D58-956B-F02DE1C20BE4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3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0F06354-7D4A-47DB-A0FB-D9290E0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39C8C7F-1F4C-4761-B8E7-30F7B730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32656"/>
            <a:ext cx="66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EFS+ - podstawy prawne i cele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BAC8178-9E27-4981-A05C-B8AFA48F6016}"/>
              </a:ext>
            </a:extLst>
          </p:cNvPr>
          <p:cNvSpPr/>
          <p:nvPr/>
        </p:nvSpPr>
        <p:spPr>
          <a:xfrm>
            <a:off x="2915816" y="162880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EFS+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jako narzędzie UE służące zwiększaniu spójności społecznej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(i gospodarczej), odpowiadaniu na wyzwania na rynku pracy i wyzwania społeczne oraz stymulowaniu zrównoważonego rozwoju gospodarczego poprzez inwestowanie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kapitał ludzki </a:t>
            </a:r>
          </a:p>
        </p:txBody>
      </p:sp>
      <p:pic>
        <p:nvPicPr>
          <p:cNvPr id="10" name="Grafika 9" descr="Użytkownicy">
            <a:extLst>
              <a:ext uri="{FF2B5EF4-FFF2-40B4-BE49-F238E27FC236}">
                <a16:creationId xmlns:a16="http://schemas.microsoft.com/office/drawing/2014/main" id="{E3A6A017-B67F-4958-80EE-3DFDF246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732" y="339475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0F06354-7D4A-47DB-A0FB-D9290E0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39C8C7F-1F4C-4761-B8E7-30F7B730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32656"/>
            <a:ext cx="66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EFS+ - zakres wsparcia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BAC8178-9E27-4981-A05C-B8AFA48F6016}"/>
              </a:ext>
            </a:extLst>
          </p:cNvPr>
          <p:cNvSpPr/>
          <p:nvPr/>
        </p:nvSpPr>
        <p:spPr>
          <a:xfrm>
            <a:off x="3059832" y="1628800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Zakres wsparcia EFS+ określony </a:t>
            </a:r>
            <a:b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formie 11 celów szczegółowych </a:t>
            </a:r>
            <a:b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(dawne priorytety inwestycyjne) skupionych w trzech obszarach: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zatrudnienie,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edukacja,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włączenie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społeczne,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wynikających z zasad </a:t>
            </a:r>
          </a:p>
          <a:p>
            <a:pPr>
              <a:spcAft>
                <a:spcPts val="1200"/>
              </a:spcAft>
            </a:pPr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Europejskiego Filaru Praw Socjalnych </a:t>
            </a:r>
          </a:p>
        </p:txBody>
      </p:sp>
      <p:pic>
        <p:nvPicPr>
          <p:cNvPr id="6" name="Grafika 5" descr="Użytkownicy">
            <a:extLst>
              <a:ext uri="{FF2B5EF4-FFF2-40B4-BE49-F238E27FC236}">
                <a16:creationId xmlns:a16="http://schemas.microsoft.com/office/drawing/2014/main" id="{BC2CA75E-8660-4CBE-8817-258D76C1C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991" y="1532783"/>
            <a:ext cx="1152128" cy="1152128"/>
          </a:xfrm>
          <a:prstGeom prst="rect">
            <a:avLst/>
          </a:prstGeom>
        </p:spPr>
      </p:pic>
      <p:pic>
        <p:nvPicPr>
          <p:cNvPr id="8" name="Grafika 7" descr="Bank">
            <a:extLst>
              <a:ext uri="{FF2B5EF4-FFF2-40B4-BE49-F238E27FC236}">
                <a16:creationId xmlns:a16="http://schemas.microsoft.com/office/drawing/2014/main" id="{1F5A3AD9-E64B-4F1A-86B8-9341AB610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972" y="4608790"/>
            <a:ext cx="1203780" cy="1203780"/>
          </a:xfrm>
          <a:prstGeom prst="rect">
            <a:avLst/>
          </a:prstGeom>
        </p:spPr>
      </p:pic>
      <p:pic>
        <p:nvPicPr>
          <p:cNvPr id="11" name="Grafika 10" descr="Głowa z kołami zębatymi">
            <a:extLst>
              <a:ext uri="{FF2B5EF4-FFF2-40B4-BE49-F238E27FC236}">
                <a16:creationId xmlns:a16="http://schemas.microsoft.com/office/drawing/2014/main" id="{DF257E78-7B2B-4F1A-AB03-A56F35901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339" y="3044960"/>
            <a:ext cx="1203780" cy="12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0F06354-7D4A-47DB-A0FB-D9290E0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39C8C7F-1F4C-4761-B8E7-30F7B730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32656"/>
            <a:ext cx="66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EFS+ - poziomy dofinansowania</a:t>
            </a:r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4D5BF822-7F49-484F-B3D7-43888DC8DEA2}"/>
              </a:ext>
            </a:extLst>
          </p:cNvPr>
          <p:cNvSpPr txBox="1">
            <a:spLocks/>
          </p:cNvSpPr>
          <p:nvPr/>
        </p:nvSpPr>
        <p:spPr>
          <a:xfrm>
            <a:off x="411205" y="1484784"/>
            <a:ext cx="8496622" cy="31474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altLang="pl-PL" sz="2800" b="1" u="sng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</a:t>
            </a:r>
            <a:r>
              <a:rPr lang="pl-PL" altLang="pl-PL" sz="2800" u="sng" kern="0" dirty="0">
                <a:latin typeface="Calibri" panose="020F0502020204030204" pitchFamily="34" charset="0"/>
                <a:cs typeface="Calibri" panose="020F0502020204030204" pitchFamily="34" charset="0"/>
              </a:rPr>
              <a:t>dla regionów słabiej rozwiniętych (poniżej 75% średniej UE-27 PKB per capita)</a:t>
            </a:r>
          </a:p>
          <a:p>
            <a:pPr marL="0" indent="0">
              <a:buNone/>
            </a:pPr>
            <a:r>
              <a:rPr lang="pl-PL" altLang="pl-PL" sz="2800" u="sng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55% dla regionów przejściowych (pomiędzy 75% a 100%)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40% dla regionów lepiej rozwiniętych </a:t>
            </a:r>
            <a:br>
              <a:rPr lang="pl-PL" altLang="pl-PL" sz="28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(pow. 100% średniej)</a:t>
            </a:r>
          </a:p>
        </p:txBody>
      </p:sp>
    </p:spTree>
    <p:extLst>
      <p:ext uri="{BB962C8B-B14F-4D97-AF65-F5344CB8AC3E}">
        <p14:creationId xmlns:p14="http://schemas.microsoft.com/office/powerpoint/2010/main" val="33997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51720" y="116632"/>
            <a:ext cx="6696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Przygotowanie projektów – warunki efektywnego wykorzystania środków EFS+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911E82-A60F-481E-8B95-9D33E9589443}"/>
              </a:ext>
            </a:extLst>
          </p:cNvPr>
          <p:cNvSpPr txBox="1"/>
          <p:nvPr/>
        </p:nvSpPr>
        <p:spPr>
          <a:xfrm>
            <a:off x="323528" y="1133356"/>
            <a:ext cx="8496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3">
                    <a:lumMod val="75000"/>
                    <a:alpha val="78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Warunki przygotowania do realizacji projektów EFS+ :</a:t>
            </a: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Odpowiednio wczesne przeprowadzenie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analizy potrzeb, problemów i wyzwań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obszarach interwencji EFS+;</a:t>
            </a: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Zapewnienie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wkładu własnego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/potencjalnych środków na współfinansowanie projektów;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Możliwie szeroka realizacja działań i celów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formule partnerskiej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(w szczególności międzysektorowej);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Zapewnienie kadr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dedykowanych do realizacji projektów „miękkich”.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7415-57E6-43A7-A0D2-8B7DAF8444CC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127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7950" y="2492375"/>
            <a:ext cx="88026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prstClr val="white"/>
                </a:solidFill>
                <a:latin typeface="Calibri" pitchFamily="34" charset="0"/>
              </a:rPr>
              <a:t>Dziękuję za uwagę.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8435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5741988"/>
            <a:ext cx="18732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33330" cy="805431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893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2808312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DLACZEGO JA?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sz="9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F1EF-B192-4D58-956B-F02DE1C20BE4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1151" r="10558" b="5900"/>
          <a:stretch/>
        </p:blipFill>
        <p:spPr>
          <a:xfrm>
            <a:off x="2699792" y="1787971"/>
            <a:ext cx="3744416" cy="46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5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7415-57E6-43A7-A0D2-8B7DAF8444CC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115616" y="1397000"/>
          <a:ext cx="72008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1"/>
          <p:cNvSpPr txBox="1"/>
          <p:nvPr/>
        </p:nvSpPr>
        <p:spPr>
          <a:xfrm>
            <a:off x="5072545" y="3889164"/>
            <a:ext cx="2520280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/>
              <a:t>2,2 mld PLN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800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96752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7415-57E6-43A7-A0D2-8B7DAF8444CC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198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138" y="3906983"/>
            <a:ext cx="8179723" cy="175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600"/>
            </a:lvl1pPr>
          </a:lstStyle>
          <a:p>
            <a:r>
              <a:rPr lang="pl-PL" dirty="0"/>
              <a:t>Łącznie  - ponad 860 umów</a:t>
            </a:r>
          </a:p>
          <a:p>
            <a:r>
              <a:rPr lang="pl-PL" dirty="0"/>
              <a:t>wartość ogółem – 1,84 mld PLN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55" y="1436606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83" y="1436331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23" y="1475999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958518" y="2696606"/>
            <a:ext cx="16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3 Edukacja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274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05631" y="2735999"/>
            <a:ext cx="2168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5 Zatrudnienie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385 umów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469587" y="2735999"/>
            <a:ext cx="186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6 Integracja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206 umowy</a:t>
            </a:r>
          </a:p>
        </p:txBody>
      </p:sp>
    </p:spTree>
    <p:extLst>
      <p:ext uri="{BB962C8B-B14F-4D97-AF65-F5344CB8AC3E}">
        <p14:creationId xmlns:p14="http://schemas.microsoft.com/office/powerpoint/2010/main" val="23643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788024" y="332656"/>
            <a:ext cx="393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 prawna Beneficjenta Wiodącego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96705" y="1329900"/>
          <a:ext cx="7476104" cy="4382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884">
                  <a:extLst>
                    <a:ext uri="{9D8B030D-6E8A-4147-A177-3AD203B41FA5}">
                      <a16:colId xmlns:a16="http://schemas.microsoft.com/office/drawing/2014/main" val="1035046645"/>
                    </a:ext>
                  </a:extLst>
                </a:gridCol>
                <a:gridCol w="2532610">
                  <a:extLst>
                    <a:ext uri="{9D8B030D-6E8A-4147-A177-3AD203B41FA5}">
                      <a16:colId xmlns:a16="http://schemas.microsoft.com/office/drawing/2014/main" val="553367741"/>
                    </a:ext>
                  </a:extLst>
                </a:gridCol>
                <a:gridCol w="2532610">
                  <a:extLst>
                    <a:ext uri="{9D8B030D-6E8A-4147-A177-3AD203B41FA5}">
                      <a16:colId xmlns:a16="http://schemas.microsoft.com/office/drawing/2014/main" val="3455675519"/>
                    </a:ext>
                  </a:extLst>
                </a:gridCol>
              </a:tblGrid>
              <a:tr h="1260224"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 prawna Beneficjenta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Liczba umów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6005183"/>
                  </a:ext>
                </a:extLst>
              </a:tr>
              <a:tr h="7804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MŚP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438668"/>
                  </a:ext>
                </a:extLst>
              </a:tr>
              <a:tr h="7804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84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2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7" y="4665433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65" y="4665433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23" y="4665433"/>
            <a:ext cx="1260000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886670" y="5951267"/>
            <a:ext cx="124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Edukacja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86410" y="5951267"/>
            <a:ext cx="1718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Zatrudnienie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60703" y="5951267"/>
            <a:ext cx="158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pl-PL" dirty="0"/>
              <a:t>    Integracja 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7" y="1472424"/>
            <a:ext cx="2120060" cy="210885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59" y="1472425"/>
            <a:ext cx="2120060" cy="208995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41" y="1461216"/>
            <a:ext cx="2120060" cy="213127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976008" y="3562381"/>
            <a:ext cx="7087897" cy="9541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chemeClr val="bg1"/>
                </a:solidFill>
              </a:rPr>
              <a:t>DODATKOWE </a:t>
            </a:r>
          </a:p>
          <a:p>
            <a:pPr lvl="0" algn="ctr"/>
            <a:r>
              <a:rPr lang="pl-PL" sz="2800" b="1" dirty="0">
                <a:solidFill>
                  <a:schemeClr val="bg1"/>
                </a:solidFill>
              </a:rPr>
              <a:t>ok. 135 000 000 PLN</a:t>
            </a:r>
          </a:p>
        </p:txBody>
      </p:sp>
    </p:spTree>
    <p:extLst>
      <p:ext uri="{BB962C8B-B14F-4D97-AF65-F5344CB8AC3E}">
        <p14:creationId xmlns:p14="http://schemas.microsoft.com/office/powerpoint/2010/main" val="145763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381484" y="1080002"/>
            <a:ext cx="23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 jeszcze w tym roku?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8BA84596-7B5F-4AA6-B6B9-6466A8A0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416" y="212133"/>
            <a:ext cx="6696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REGIONALNY PROGRAM OPERACYJNY </a:t>
            </a:r>
            <a:b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WOJEWÓDZTWA POMORSKIEGO NA LATA 2014-2020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A0CF4-BEBD-43EC-98EC-7492878D2069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5" name="Prostokąt 4"/>
          <p:cNvSpPr/>
          <p:nvPr/>
        </p:nvSpPr>
        <p:spPr>
          <a:xfrm>
            <a:off x="529917" y="2312163"/>
            <a:ext cx="829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Kształcenie </a:t>
            </a:r>
            <a:r>
              <a:rPr lang="pl-PL" sz="24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ustawiczne – ponad 10 milionów złotych</a:t>
            </a:r>
            <a:endParaRPr lang="pl-PL" sz="24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osób w wieku aktywności zawodowej,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szczególności pracowników sektora MŚP</a:t>
            </a:r>
          </a:p>
        </p:txBody>
      </p:sp>
      <p:sp>
        <p:nvSpPr>
          <p:cNvPr id="8" name="Prostokąt 7"/>
          <p:cNvSpPr/>
          <p:nvPr/>
        </p:nvSpPr>
        <p:spPr>
          <a:xfrm>
            <a:off x="529917" y="3821324"/>
            <a:ext cx="8586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Rozwój usług </a:t>
            </a:r>
            <a:r>
              <a:rPr lang="pl-PL" sz="24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społecznych – ponad 100 milionów złotych</a:t>
            </a:r>
            <a:endParaRPr lang="pl-PL" sz="24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Tworzenie trwałych miejsc świadczenia usług społecznych stanowiących wparcie rodzin zagrożonych ubóstwem i wykluczeniem społecznym, jak również rozwój usług w zakresie wsparcia i aktywizacji społecznej osób niesamodzielnych, w tym osób z niepełnosprawnościami przewlekle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chorych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F1861-2D38-49CF-A96E-4152268B865E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7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Monitoring DPR">
      <a:dk1>
        <a:sysClr val="windowText" lastClr="000000"/>
      </a:dk1>
      <a:lt1>
        <a:sysClr val="window" lastClr="FFFFFF"/>
      </a:lt1>
      <a:dk2>
        <a:srgbClr val="00A5A0"/>
      </a:dk2>
      <a:lt2>
        <a:srgbClr val="E7E6E6"/>
      </a:lt2>
      <a:accent1>
        <a:srgbClr val="7D60A5"/>
      </a:accent1>
      <a:accent2>
        <a:srgbClr val="A50029"/>
      </a:accent2>
      <a:accent3>
        <a:srgbClr val="012D5C"/>
      </a:accent3>
      <a:accent4>
        <a:srgbClr val="A57C00"/>
      </a:accent4>
      <a:accent5>
        <a:srgbClr val="0089B3"/>
      </a:accent5>
      <a:accent6>
        <a:srgbClr val="73A000"/>
      </a:accent6>
      <a:hlink>
        <a:srgbClr val="0563C1"/>
      </a:hlink>
      <a:folHlink>
        <a:srgbClr val="954F7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</TotalTime>
  <Words>616</Words>
  <Application>Microsoft Office PowerPoint</Application>
  <PresentationFormat>Pokaz na ekranie (4:3)</PresentationFormat>
  <Paragraphs>110</Paragraphs>
  <Slides>18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Projekt domyślny</vt:lpstr>
      <vt:lpstr>1_Projekt domyślny</vt:lpstr>
      <vt:lpstr>  Organizacje pozarządowe  w nowej perspektywie  finansowej 2021-2027</vt:lpstr>
      <vt:lpstr>DLACZEGO JA?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Rutkowski Jarosław</cp:lastModifiedBy>
  <cp:revision>1208</cp:revision>
  <cp:lastPrinted>2018-03-14T08:29:05Z</cp:lastPrinted>
  <dcterms:created xsi:type="dcterms:W3CDTF">2008-01-08T07:52:50Z</dcterms:created>
  <dcterms:modified xsi:type="dcterms:W3CDTF">2019-06-28T08:14:59Z</dcterms:modified>
</cp:coreProperties>
</file>