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3"/>
  </p:notesMasterIdLst>
  <p:handoutMasterIdLst>
    <p:handoutMasterId r:id="rId34"/>
  </p:handoutMasterIdLst>
  <p:sldIdLst>
    <p:sldId id="495" r:id="rId2"/>
    <p:sldId id="569" r:id="rId3"/>
    <p:sldId id="576" r:id="rId4"/>
    <p:sldId id="596" r:id="rId5"/>
    <p:sldId id="588" r:id="rId6"/>
    <p:sldId id="557" r:id="rId7"/>
    <p:sldId id="589" r:id="rId8"/>
    <p:sldId id="587" r:id="rId9"/>
    <p:sldId id="590" r:id="rId10"/>
    <p:sldId id="594" r:id="rId11"/>
    <p:sldId id="591" r:id="rId12"/>
    <p:sldId id="577" r:id="rId13"/>
    <p:sldId id="593" r:id="rId14"/>
    <p:sldId id="595" r:id="rId15"/>
    <p:sldId id="592" r:id="rId16"/>
    <p:sldId id="597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6" r:id="rId26"/>
    <p:sldId id="607" r:id="rId27"/>
    <p:sldId id="608" r:id="rId28"/>
    <p:sldId id="609" r:id="rId29"/>
    <p:sldId id="610" r:id="rId30"/>
    <p:sldId id="611" r:id="rId31"/>
    <p:sldId id="586" r:id="rId32"/>
  </p:sldIdLst>
  <p:sldSz cx="9144000" cy="6858000" type="screen4x3"/>
  <p:notesSz cx="6724650" cy="97742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C5BF3091-5CE1-4963-A7BE-EFB7990152F3}">
          <p14:sldIdLst>
            <p14:sldId id="495"/>
            <p14:sldId id="569"/>
            <p14:sldId id="576"/>
            <p14:sldId id="596"/>
            <p14:sldId id="588"/>
            <p14:sldId id="557"/>
            <p14:sldId id="589"/>
            <p14:sldId id="587"/>
            <p14:sldId id="590"/>
            <p14:sldId id="594"/>
            <p14:sldId id="591"/>
            <p14:sldId id="577"/>
            <p14:sldId id="593"/>
            <p14:sldId id="595"/>
            <p14:sldId id="592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09"/>
            <p14:sldId id="610"/>
            <p14:sldId id="611"/>
            <p14:sldId id="586"/>
          </p14:sldIdLst>
        </p14:section>
        <p14:section name="Sekcja bez tytułu" id="{B0CFDD78-BFE7-44E9-8783-84A9D23F483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czygieł Patrycja" initials="S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E3F9FD"/>
    <a:srgbClr val="DCF0F2"/>
    <a:srgbClr val="D9F0F5"/>
    <a:srgbClr val="FFFF99"/>
    <a:srgbClr val="FFFFFF"/>
    <a:srgbClr val="E2FDFE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z motywem 1 — Ak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662" autoAdjust="0"/>
  </p:normalViewPr>
  <p:slideViewPr>
    <p:cSldViewPr>
      <p:cViewPr varScale="1">
        <p:scale>
          <a:sx n="109" d="100"/>
          <a:sy n="109" d="100"/>
        </p:scale>
        <p:origin x="15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40C8A9C-4DBC-40CA-9BF3-F56F03377FCA}" type="datetimeFigureOut">
              <a:rPr lang="pl-PL"/>
              <a:pPr>
                <a:defRPr/>
              </a:pPr>
              <a:t>28.06.2019</a:t>
            </a:fld>
            <a:endParaRPr lang="pl-PL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5151FAF-E511-4CEC-AC4C-397924323DC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8551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728" y="1"/>
            <a:ext cx="2913322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06" y="4642489"/>
            <a:ext cx="5380040" cy="439864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728" y="9283419"/>
            <a:ext cx="2913322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728" tIns="45864" rIns="91728" bIns="4586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2940F9-6D17-427F-8862-18EC887323D1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1187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9522-DDEB-45F0-BEB7-7F402EE7EDA5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02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2FF04-ED94-41A7-8389-45A47E656EF8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8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9F469-9F58-4BE7-9721-F74B05D9ED0D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76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05434-D96B-4869-BDBC-5ACB2DB8760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8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768B0-CF46-426D-8527-CBE9CACCE3F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49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ED219-32B3-4435-84BC-8E073FE2115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E17C6-28A8-4876-979E-798E41D43C7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85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F7648-1405-49C1-88E1-17147A275840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6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6F9F5-4565-4183-9990-F52BD3D2A7D4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53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05E-D33D-43CD-8B4E-3C869401E0E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9945E-5B0A-42BC-B697-2D8776B94BD2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1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B3E98-3A42-43F4-A218-ACE917F8A00F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6341A-CC0F-41C5-98E9-59E23A3AC3DB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0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9B8E2B0-C97F-44A7-A928-58924F802A0A}" type="slidenum">
              <a:rPr lang="pl-PL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96877" y="2060848"/>
            <a:ext cx="891198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Podsumowanie działań</a:t>
            </a:r>
            <a:endParaRPr lang="pl-PL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Pomorskiej Rady Działalności </a:t>
            </a:r>
          </a:p>
          <a:p>
            <a:pPr algn="ctr"/>
            <a:r>
              <a:rPr 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Pożytku Publicznego</a:t>
            </a:r>
          </a:p>
          <a:p>
            <a:pPr algn="ctr"/>
            <a:r>
              <a:rPr lang="pl-PL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kadencji 2016-2019</a:t>
            </a:r>
            <a:endParaRPr lang="pl-PL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16024" y="636971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pl-PL" sz="2000" dirty="0" smtClean="0">
                <a:solidFill>
                  <a:prstClr val="whit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Gdańsk, 18 czerwca 2019 r.</a:t>
            </a:r>
            <a:endParaRPr lang="pl-PL" sz="2000" dirty="0">
              <a:solidFill>
                <a:prstClr val="whit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7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980728"/>
            <a:ext cx="8229600" cy="720080"/>
          </a:xfrm>
        </p:spPr>
        <p:txBody>
          <a:bodyPr/>
          <a:lstStyle/>
          <a:p>
            <a:r>
              <a:rPr lang="pl-PL" sz="2400" b="1" dirty="0" smtClean="0"/>
              <a:t>Główna tematyka posiedzeń w 2016 roku</a:t>
            </a:r>
            <a:endParaRPr lang="pl-PL" sz="2400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prace nad modelem funkcjonowania pełnomocników ds. współpracy z organizacjami pozarządowymi</a:t>
            </a:r>
          </a:p>
          <a:p>
            <a:pPr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przygotowania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Nagrody i Gali Bursztynowego Mieczyka</a:t>
            </a:r>
          </a:p>
          <a:p>
            <a:pPr>
              <a:buNone/>
            </a:pPr>
            <a:endParaRPr lang="pl-PL" sz="2400" b="1" dirty="0" smtClean="0"/>
          </a:p>
          <a:p>
            <a:pPr>
              <a:buFont typeface="Wingdings" pitchFamily="2" charset="2"/>
              <a:buChar char="v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przygotowania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Nagrody „Bursztynowy Katamaran”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pl-PL" dirty="0" smtClean="0"/>
          </a:p>
        </p:txBody>
      </p:sp>
      <p:pic>
        <p:nvPicPr>
          <p:cNvPr id="2052" name="Picture 4" descr="pobr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509120"/>
            <a:ext cx="2592288" cy="1724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miecz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725144"/>
            <a:ext cx="2758265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1009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043608" y="1988840"/>
            <a:ext cx="7632848" cy="2235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finansowe wsparcie organizacji pozarządowych – (Pomorski Fundusz Pożyczkowy, Wojewódzki Fundusz Ochrony Środowiska i Gospodarki Wodnej)</a:t>
            </a:r>
          </a:p>
          <a:p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pl-PL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 descr="pfp%20logo%20z%20podpisem%20u%20dol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437112"/>
            <a:ext cx="2838211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Strona gÅÃ³w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1343" y="4509120"/>
            <a:ext cx="3292373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76106" y="1268760"/>
            <a:ext cx="8229600" cy="648072"/>
          </a:xfrm>
        </p:spPr>
        <p:txBody>
          <a:bodyPr/>
          <a:lstStyle/>
          <a:p>
            <a:r>
              <a:rPr lang="pl-PL" sz="2400" b="1" dirty="0" smtClean="0"/>
              <a:t>Główna tematyka posiedzeń w 2016 roku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317936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785395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Rada podjęła 14 uchwał w sprawie: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określenia ogólnej powierzchni przeznaczonej pod uprawy maku lub konopi włóknistych oraz rejonizacji tych upraw w roku 2017 w woj. pomorskim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zmiany uchwał w sprawie Kaszubskiego Parku Krajobrazowego i Nadmorskiego  Parku Krajobrazowego, przyjęcia Wojewódzkiego Programu Przeciwdziałania Narkomanii na lata 2017-2020</a:t>
            </a:r>
          </a:p>
          <a:p>
            <a:pPr marL="0" indent="0"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pl-PL" sz="2400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pl-PL" sz="2400" dirty="0" smtClean="0"/>
          </a:p>
          <a:p>
            <a:pPr marL="0" indent="0" algn="ctr">
              <a:buNone/>
            </a:pPr>
            <a:endParaRPr 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980728"/>
            <a:ext cx="8229600" cy="864096"/>
          </a:xfrm>
        </p:spPr>
        <p:txBody>
          <a:bodyPr/>
          <a:lstStyle/>
          <a:p>
            <a:r>
              <a:rPr lang="pl-PL" sz="2400" b="1" dirty="0" smtClean="0"/>
              <a:t>Działalność w 2017 roku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3751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700808"/>
            <a:ext cx="8229600" cy="4165923"/>
          </a:xfrm>
        </p:spPr>
        <p:txBody>
          <a:bodyPr/>
          <a:lstStyle/>
          <a:p>
            <a:pPr marL="0" indent="0">
              <a:buNone/>
            </a:pPr>
            <a:endParaRPr lang="pl-PL" sz="2000" dirty="0" smtClean="0"/>
          </a:p>
          <a:p>
            <a:pPr marL="0" indent="0">
              <a:buNone/>
            </a:pPr>
            <a:endParaRPr lang="pl-PL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3608" y="495836"/>
            <a:ext cx="81003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</a:t>
            </a:r>
            <a:r>
              <a:rPr lang="pl-PL" sz="2000" b="1" dirty="0" smtClean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1124744"/>
            <a:ext cx="8229600" cy="576064"/>
          </a:xfrm>
        </p:spPr>
        <p:txBody>
          <a:bodyPr/>
          <a:lstStyle/>
          <a:p>
            <a:r>
              <a:rPr lang="pl-PL" sz="2400" b="1" dirty="0" smtClean="0"/>
              <a:t>Działalność w 2017 roku</a:t>
            </a:r>
            <a:endParaRPr lang="pl-PL" sz="2400" b="1" dirty="0"/>
          </a:p>
        </p:txBody>
      </p:sp>
      <p:sp>
        <p:nvSpPr>
          <p:cNvPr id="6" name="Prostokąt 5"/>
          <p:cNvSpPr/>
          <p:nvPr/>
        </p:nvSpPr>
        <p:spPr>
          <a:xfrm>
            <a:off x="683568" y="191683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b="1" dirty="0" smtClean="0"/>
              <a:t> 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aktualizacji (2 uchwały) Programu ochrony powietrza dla strefy pomorskiej i strefy aglomeracji trójmiejskiej w której został przekroczony poziom dopuszczalny pyłu zawieszonego PM10 oraz poziom docelowy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benzo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(a)piranu, utworzenia obszaru ograniczonego użytkowania wokół Lotniska Wojskowego w Królewie Malborskim–JW1128 Malbork/Krasnołęka, dla części leżącej na terenie woj. pomorskiego</a:t>
            </a: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zmiany uchwały w sprawie określenia ogólnej powierzchni przeznaczonej pod uprawy maku lub konopi włóknistych oraz rejonizacji tych upraw w roku 2017 w woj. pomorskim</a:t>
            </a:r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13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1052736"/>
            <a:ext cx="8229600" cy="648072"/>
          </a:xfrm>
        </p:spPr>
        <p:txBody>
          <a:bodyPr/>
          <a:lstStyle/>
          <a:p>
            <a:r>
              <a:rPr lang="pl-PL" sz="2400" b="1" dirty="0" smtClean="0"/>
              <a:t>Działalność w 2017 roku</a:t>
            </a:r>
            <a:endParaRPr lang="pl-PL" sz="2400" b="1" dirty="0"/>
          </a:p>
        </p:txBody>
      </p:sp>
      <p:sp>
        <p:nvSpPr>
          <p:cNvPr id="6" name="Prostokąt 5"/>
          <p:cNvSpPr/>
          <p:nvPr/>
        </p:nvSpPr>
        <p:spPr>
          <a:xfrm>
            <a:off x="611560" y="1916832"/>
            <a:ext cx="79208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projektu Programu Współpracy Samorządu Województwa Pomorskiego z organizacjami pozarządowymi na rok 2018</a:t>
            </a:r>
          </a:p>
          <a:p>
            <a:pPr>
              <a:buFont typeface="Arial" pitchFamily="34" charset="0"/>
              <a:buChar char="•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projektu koncepcji nowej nagrody specjalnej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 ramach Nagrody Bursztynowego Mieczyka przyznawanej organizacji, która w sposób szczególny przyczyniła się społecznościom lokalnym, projektu Regionalnego Planu Działania na Rzecz Zatrudnienia dla województwa pomorskiego na rok 2018</a:t>
            </a:r>
          </a:p>
          <a:p>
            <a:pPr>
              <a:buFont typeface="Arial" pitchFamily="34" charset="0"/>
              <a:buChar char="•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zmian uchwał (2 uchwały) w sprawie Nadmorskiego Parku Krajobrazowego i Kaszubskiego Parku Krajobrazowego.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789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3568" y="1124744"/>
            <a:ext cx="7560840" cy="5050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l-PL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wydanie opinii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projektu ustawy o Narodowym Centrum Rozwoju Społeczeństwa Obywatelskiego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monitoring  współpracy  urzędów  gminnych  oraz starostw powiatowych województwa pomorskiego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z organizacjami pozarządowymi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dyskusja i wymiana informacji na temat aktualnych działań realizowanych przez pomorskie Ośrodki Wsparcia Ekonomii Społecznej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Pomorskie Forum Pełnomocników planowane na 30.06.2017</a:t>
            </a:r>
          </a:p>
        </p:txBody>
      </p:sp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57200" y="980729"/>
            <a:ext cx="8229600" cy="936103"/>
          </a:xfrm>
        </p:spPr>
        <p:txBody>
          <a:bodyPr/>
          <a:lstStyle/>
          <a:p>
            <a:r>
              <a:rPr lang="pl-PL" sz="2400" b="1" dirty="0" smtClean="0"/>
              <a:t>Główna tematyka posiedzeń w 2017 roku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808250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20080"/>
          </a:xfrm>
        </p:spPr>
        <p:txBody>
          <a:bodyPr/>
          <a:lstStyle/>
          <a:p>
            <a:r>
              <a:rPr lang="pl-PL" sz="2400" b="1" dirty="0" smtClean="0"/>
              <a:t>Główna tematyka posiedzeń w 2017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24847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ea typeface="Calibri" panose="020F0502020204030204" pitchFamily="34" charset="0"/>
                <a:cs typeface="Calibri" pitchFamily="34" charset="0"/>
              </a:rPr>
              <a:t>Opracowywanie i wdrażanie kolejnych narzędzi współpracy</a:t>
            </a:r>
          </a:p>
          <a:p>
            <a:pPr algn="just">
              <a:buFont typeface="Wingdings" pitchFamily="2" charset="2"/>
              <a:buChar char="Ø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dyskusja nad propozycjami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zapisów Programu współpracy Samorządu Województwa Pomorskiego z organizacjami pozarządowymi na rok 2018 i konsultacje społeczne Programu współpracy</a:t>
            </a:r>
          </a:p>
          <a:p>
            <a:pPr algn="just">
              <a:buFont typeface="Wingdings" pitchFamily="2" charset="2"/>
              <a:buChar char="Ø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prace dotyczące zmian Wieloletniego Programu Współpracy Samorządu Województwa Pomorskiego z organizacjami pozarządowymi na lata 2016-2020</a:t>
            </a:r>
          </a:p>
          <a:p>
            <a:pPr algn="just">
              <a:buFont typeface="Wingdings" pitchFamily="2" charset="2"/>
              <a:buChar char="Ø"/>
            </a:pPr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971600" y="548680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720080"/>
          </a:xfrm>
        </p:spPr>
        <p:txBody>
          <a:bodyPr/>
          <a:lstStyle/>
          <a:p>
            <a:r>
              <a:rPr lang="pl-PL" sz="2400" b="1" dirty="0" smtClean="0"/>
              <a:t>Główna tematyka posiedzeń w 2017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analiza działalności organizacji pozarządowych w woj. pomorskim, która została zaprezentowana Wojewódzkiej Radzie Dialogu Społecznego </a:t>
            </a:r>
          </a:p>
          <a:p>
            <a:pPr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Pomorskie Forum Inicjatyw Pozarządowych 2017</a:t>
            </a:r>
          </a:p>
          <a:p>
            <a:pPr>
              <a:buNone/>
            </a:pP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Praca Członkini PRDPP w szeregach Pomorskiej Rady ds. Polityki Senioralnej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3608" y="620688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/>
          <a:lstStyle/>
          <a:p>
            <a:r>
              <a:rPr lang="pl-PL" sz="2800" b="1" dirty="0" smtClean="0"/>
              <a:t>Działalność w 2018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algn="ctr">
              <a:buNone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Rada podjęła 7 uchwał w sprawie:</a:t>
            </a:r>
          </a:p>
          <a:p>
            <a:pPr algn="ctr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określenia ogólnej powierzchni przeznaczonej pod uprawy maku lub konopi włóknistych oraz rejonizacji tych upraw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 roku 2018 w woj. pomorskim</a:t>
            </a:r>
          </a:p>
          <a:p>
            <a:pPr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opinii  w  sprawie  Obszaru  Chronionego  Krajobrazu  Doliny Raduni</a:t>
            </a:r>
          </a:p>
          <a:p>
            <a:pPr>
              <a:buNone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rekomendacji  członka  PRDPP 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 Rady Działalności Pożytku Publicznego w Warszawie</a:t>
            </a:r>
          </a:p>
          <a:p>
            <a:pPr algn="just">
              <a:buFont typeface="Arial" pitchFamily="34" charset="0"/>
              <a:buChar char="•"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620688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792088"/>
          </a:xfrm>
        </p:spPr>
        <p:txBody>
          <a:bodyPr/>
          <a:lstStyle/>
          <a:p>
            <a:r>
              <a:rPr lang="pl-PL" sz="2800" b="1" dirty="0" smtClean="0"/>
              <a:t>Działalność w 2018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576" y="2060848"/>
            <a:ext cx="7632848" cy="4320480"/>
          </a:xfrm>
        </p:spPr>
        <p:txBody>
          <a:bodyPr/>
          <a:lstStyle/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przeprowadzenia konsultacji projektów uchwał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 sprawie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Otomińskiego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Obszaru Chronionego Krajobrazu oraz Przywidzkiego Obszaru Chronionego Krajobrazu</a:t>
            </a:r>
          </a:p>
          <a:p>
            <a:pPr>
              <a:buNone/>
            </a:pPr>
            <a:endParaRPr lang="pl-PL" sz="2400" b="1" dirty="0" smtClean="0"/>
          </a:p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Programu Współpracy Samorządu Województwa Pomorskiego z organizacjami pozarządowymi na rok 2019</a:t>
            </a:r>
          </a:p>
          <a:p>
            <a:pPr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Regionalnego Planu Działań na rzecz Zatrudnienia dla województwa pomorskiego na rok 2019.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3608" y="548680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9512" y="1268760"/>
            <a:ext cx="871296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Członkowie Rady pełnią funkcję na mocy Zarządzenia Marszałka Województwa Pomorskiego </a:t>
            </a:r>
            <a:br>
              <a:rPr lang="pl-PL" sz="28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Nr 21/16 z dnia 13 czerwca 2016 roku w sprawie powołania Pomorskiej Rady Działalności Pożytku Publicznego. </a:t>
            </a:r>
          </a:p>
          <a:p>
            <a:pPr algn="ctr"/>
            <a:endParaRPr lang="pl-PL" sz="28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Głosowanie odbyło się zgodnie z Uchwałą Nr 382/134/16 Zarządu Województwa Pomorskiego </a:t>
            </a:r>
            <a:br>
              <a:rPr lang="pl-PL" sz="28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z dnia 12 kwietnia 2016 r. w sprawie trybu powoływania członków Pomorskiej Rady Działalności Pożytku Publicznego.</a:t>
            </a:r>
            <a:endParaRPr lang="pl-PL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012160" y="162880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dirty="0"/>
          </a:p>
        </p:txBody>
      </p:sp>
      <p:sp>
        <p:nvSpPr>
          <p:cNvPr id="6" name="Prostokąt 5"/>
          <p:cNvSpPr/>
          <p:nvPr/>
        </p:nvSpPr>
        <p:spPr>
          <a:xfrm>
            <a:off x="1043608" y="548680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9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504056"/>
          </a:xfrm>
        </p:spPr>
        <p:txBody>
          <a:bodyPr/>
          <a:lstStyle/>
          <a:p>
            <a:r>
              <a:rPr lang="pl-PL" sz="2800" b="1" dirty="0" smtClean="0"/>
              <a:t>Główna tematyka posiedzeń w 2018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wprowadzenie nowych konkursów w zakresie działalności wspomagającej rozwój wspólnot i społeczności lokalnych oraz stymulowania powstawania oraz wzmacniania sieciowych struktur organizacji pozarządowych świadczących usługi na rzecz sektora pozarządowego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poszerzenie działalności oraz składu Biura ds. współpracy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z organizacjami pozarządowymi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dyskusja na temat przeprowadzenia badań dotyczących potrzeb mieszkańców woj. pomorskiego oraz pomorskich NGO</a:t>
            </a:r>
          </a:p>
          <a:p>
            <a:endParaRPr lang="pl-PL" sz="2400" dirty="0" smtClean="0"/>
          </a:p>
          <a:p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043608" y="476672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504056"/>
          </a:xfrm>
        </p:spPr>
        <p:txBody>
          <a:bodyPr/>
          <a:lstStyle/>
          <a:p>
            <a:r>
              <a:rPr lang="pl-PL" sz="2800" b="1" dirty="0" smtClean="0"/>
              <a:t>Główna tematyka posiedzeń w 2018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48472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Młodzieżowa Rada Województwa Pomorskiego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konkursu ofert w dziedzinie edukacji w zakresie wspierania rozwoju kompetencji kluczowych, w szczególności społecznych i obywatelskich - Opracowanie Modelu funkcjonowania lokalnych liderów młodzieżowych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Pomorskie Forum Partnerstwa i Współpracy – przygotowania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dyskusja na temat inicjatywy Pomorski Pakt na Rzecz Edukacji</a:t>
            </a: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71600" y="476672"/>
            <a:ext cx="81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20080"/>
          </a:xfrm>
        </p:spPr>
        <p:txBody>
          <a:bodyPr/>
          <a:lstStyle/>
          <a:p>
            <a:r>
              <a:rPr lang="pl-PL" sz="2800" b="1" dirty="0" smtClean="0"/>
              <a:t>Główna tematyka posiedzeń w 2018 roku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zmiany w projekcie Programu Współpracy na rok 2019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działania i postulaty Konwentu Rad Działalności Pożytku Publicznego </a:t>
            </a: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informacje  na  temat  posiedzenia  Konwentu  RDPP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z Prezesami Regionalnych Izb Obrachunkowych dotyczące problemów w zakresie rozliczania realizacji zadań publicznych z  perspektywy Regionalnych Izb Obrachunkowych </a:t>
            </a:r>
          </a:p>
          <a:p>
            <a:pPr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wspólne posiedzenie  wszystkich rad powołanych przez Marszałka Województwa Pomorskiego Mieczysława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Struka</a:t>
            </a: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71600" y="476672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509120"/>
            <a:ext cx="2301255" cy="92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4509120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>
              <a:buNone/>
            </a:pPr>
            <a:r>
              <a:rPr lang="pl-PL" sz="2400" b="1" dirty="0" smtClean="0"/>
              <a:t>W roku 2019 podjęto 9 uchwał w sprawie: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przeprowadzenia konsultacji projektów zmian regulaminów Nagrody Teatralnej Marszałka Województwa Pomorskiego oraz Pomorskiej Nagrody Literackiej „Wiatr od Morza”</a:t>
            </a:r>
          </a:p>
          <a:p>
            <a:pPr algn="just">
              <a:buNone/>
            </a:pPr>
            <a:endParaRPr lang="pl-PL" sz="2400" b="1" dirty="0" smtClean="0"/>
          </a:p>
          <a:p>
            <a:pPr algn="just">
              <a:buNone/>
            </a:pPr>
            <a:endParaRPr lang="pl-PL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2400" b="1" dirty="0" smtClean="0"/>
              <a:t> 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w sprawie określenia ogólnej powierzchni przeznaczonej pod uprawy maku lub konopi włóknistych oraz rejonizacji tych upraw w roku 2019 w województwie pomorskim</a:t>
            </a:r>
            <a:endParaRPr lang="pl-PL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043608" y="476672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576263"/>
          </a:xfrm>
        </p:spPr>
        <p:txBody>
          <a:bodyPr/>
          <a:lstStyle/>
          <a:p>
            <a:r>
              <a:rPr lang="pl-PL" sz="2800" b="1" dirty="0" smtClean="0"/>
              <a:t>Działalność w 2019 roku</a:t>
            </a:r>
            <a:endParaRPr lang="pl-PL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73016"/>
            <a:ext cx="1008112" cy="98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645024"/>
            <a:ext cx="1296144" cy="85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/>
          <a:lstStyle/>
          <a:p>
            <a:pPr algn="just"/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aktualizacji programu ochrony środowiska przed hałasem na lata 2019 – 2023 z perspektywą na lata następne dla terenów poza aglomeracjami w województwie pomorskim, położonych wzdłuż odcinków dróg krajowych, wojewódzkich i gminnych na terenie miasta Słupsk, których eksploatacja powoduje ponadnormatywne oddziaływanie akustyczne, określone wskaźnikami hałasu LDWN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i LN</a:t>
            </a:r>
          </a:p>
          <a:p>
            <a:pPr algn="just"/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aktualizacji programu ochrony środowiska przed hałasem na lata 2019 – 2023 z perspektywą na lata następne dla terenów poza aglomeracjami w województwie pomorskim, położonych wzdłuż odcinków dróg krajowych i ekspresowych, których eksploatacja powoduje ponadnormatywne oddziaływanie akustyczne, określone wskaźnikami hałasu LDWN i LN</a:t>
            </a:r>
            <a:endParaRPr lang="pl-PL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20080"/>
          </a:xfrm>
        </p:spPr>
        <p:txBody>
          <a:bodyPr/>
          <a:lstStyle/>
          <a:p>
            <a:r>
              <a:rPr lang="pl-PL" sz="2800" b="1" dirty="0" smtClean="0"/>
              <a:t>Działalność w 2019 roku</a:t>
            </a:r>
            <a:endParaRPr lang="pl-PL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algn="just"/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aktualizacji programu ochrony środowiska przed hałasem na lata 2019 – 2023 z perspektywą na lata następne dla terenów poza aglomeracjami w województwie pomorskim, położonych wzdłuż odcinków dróg wojewódzkich, których eksploatacja powoduje ponadnormatywne oddziaływanie akustyczne, określone wskaźnikami hałasu LDWN i LN,    </a:t>
            </a:r>
          </a:p>
          <a:p>
            <a:pPr algn="just"/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określenia programu ochrony środowiska przed hałasem na lata 2019 – 2023 z perspektywą na lata następne dla terenów poza aglomeracjami w województwie pomorskim, położonych wzdłuż odcinków autostrady A1, których eksploatacja powoduje ponadnormatywne oddziaływanie akustyczne, określone wskaźnikami hałasu LDWN i LN,</a:t>
            </a:r>
            <a:endParaRPr lang="pl-PL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76064"/>
          </a:xfrm>
        </p:spPr>
        <p:txBody>
          <a:bodyPr/>
          <a:lstStyle/>
          <a:p>
            <a:r>
              <a:rPr lang="pl-PL" sz="2800" b="1" dirty="0" smtClean="0"/>
              <a:t>Działalność w 2019 roku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aktualizacji programu ochrony środowiska przed hałasem na lata 2019 – 2023 z perspektywą na lata następne dla terenów poza aglomeracjami w województwie pomorskim, położonych wzdłuż odcinków linii kolejowych, których eksploatacja powoduje ponadnormatywne oddziaływanie akustyczne, określone wskaźnikami hałasu LDWN i LN</a:t>
            </a:r>
          </a:p>
          <a:p>
            <a:pPr>
              <a:buNone/>
            </a:pPr>
            <a:endParaRPr lang="pl-PL" sz="2200" b="1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pl-PL" sz="22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 sprawie Obszaru Chronionego Krajobrazu rzek Szkarpawy i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Tugi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oraz  Obszaru Chronionego Jezior Człuchowskich</a:t>
            </a:r>
            <a:endParaRPr lang="pl-PL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pl-PL" sz="2800" b="1" dirty="0" smtClean="0"/>
              <a:t>Działalność w 2019 roku</a:t>
            </a:r>
            <a:endParaRPr lang="pl-PL" sz="2800" dirty="0"/>
          </a:p>
        </p:txBody>
      </p:sp>
      <p:sp>
        <p:nvSpPr>
          <p:cNvPr id="5" name="Prostokąt 4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717032"/>
            <a:ext cx="1207021" cy="120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648072"/>
          </a:xfrm>
        </p:spPr>
        <p:txBody>
          <a:bodyPr/>
          <a:lstStyle/>
          <a:p>
            <a:r>
              <a:rPr lang="pl-PL" sz="2400" b="1" dirty="0" smtClean="0"/>
              <a:t>Główna</a:t>
            </a:r>
            <a:r>
              <a:rPr lang="pl-PL" b="1" dirty="0" smtClean="0"/>
              <a:t> </a:t>
            </a:r>
            <a:r>
              <a:rPr lang="pl-PL" sz="2400" b="1" dirty="0" smtClean="0"/>
              <a:t>tematyka posiedzeń w 2019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Informacje Departamentu Europejskiego Funduszu Społecznego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o planie naborów w 2019 roku oraz  informacje o wdrażaniu EFS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 województwie pomorskim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Cele otwartego konkursu ofert w obszarze edukacji  w zakresie wspierania rozwoju kompetencji kluczowych, w szczególności społecznych i obywatelskich – „Liderzy młodzieżowi”  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omówienie badań na temat „Kondycji sektora organizacji pozarządowych w województwie pomorskim 2018”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wyniki ewaluacji Biura ds. współpracy z organizacjami pozarządowymi po rocznej działalności </a:t>
            </a:r>
          </a:p>
          <a:p>
            <a:pPr>
              <a:buFont typeface="Wingdings" pitchFamily="2" charset="2"/>
              <a:buChar char="q"/>
            </a:pP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648072"/>
          </a:xfrm>
        </p:spPr>
        <p:txBody>
          <a:bodyPr/>
          <a:lstStyle/>
          <a:p>
            <a:r>
              <a:rPr lang="pl-PL" sz="2400" b="1" dirty="0" smtClean="0"/>
              <a:t>Główna tematyka posiedzeń w 2019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możliwości finansowania działań organizacji pozarządowych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z funduszy europejskich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podsumowanie oraz rekomendacje z realizacji projektu „Pozarządowy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survival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, czyli jak przetrwać (i się rozwijać)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 pozarządowym świecie” w ramach realizacji zadania SWP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 roku 2018 w obszarze działalności na rzecz organizacji pozarządowych 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planowane działania Samorządu Województwa Pomorskiego </a:t>
            </a:r>
            <a:br>
              <a:rPr lang="pl-PL" sz="22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w roku 2019 na rzecz seniorów              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raport z badania społecznego dot. sytuacji mieszkańców w wieku 60+ w wybranych jednostkach samorządu terytorialnego województwa pomorskiego </a:t>
            </a: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648072"/>
          </a:xfrm>
        </p:spPr>
        <p:txBody>
          <a:bodyPr/>
          <a:lstStyle/>
          <a:p>
            <a:r>
              <a:rPr lang="pl-PL" sz="2400" b="1" dirty="0" smtClean="0"/>
              <a:t>Główna tematyka posiedzeń w 2019 roku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planowane działania SWP w roku 2019 dotyczące integracji imigrantów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koncepcja pomorskiego funduszu obywatelskiego, który będzie mechanizmem wsparcia oddolnych przedsięwzięć na rzecz rozwoju wspólnot lokalnych                                                                                                   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terminy realizacji zadań publicznych określone na dzień podpisania umów w świetle interpretacji RIO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szacowanie wartości wkładów własnych w projektach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omówienie propozycji realizacji badania pn. Konstytucyjna Zasada Pomocniczości w województwie pomorskim</a:t>
            </a:r>
          </a:p>
          <a:p>
            <a:pPr algn="just">
              <a:buFont typeface="Wingdings" pitchFamily="2" charset="2"/>
              <a:buChar char="q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ustalenie stanowiska PRDPP w sprawie uwag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projektu zmian wytycznych w zakresie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kwalifikowalności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wydatków, które zostało przesłane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Ministerstwa Inwestycji i Rozwoju</a:t>
            </a:r>
          </a:p>
          <a:p>
            <a:endParaRPr lang="pl-PL" sz="2200" b="1" dirty="0" smtClean="0"/>
          </a:p>
          <a:p>
            <a:pPr>
              <a:buNone/>
            </a:pPr>
            <a:r>
              <a:rPr lang="pl-PL" sz="2200" b="1" dirty="0" smtClean="0"/>
              <a:t>                                                                                                                                                                     </a:t>
            </a:r>
            <a:endParaRPr lang="pl-PL" sz="2200" b="1" dirty="0"/>
          </a:p>
        </p:txBody>
      </p:sp>
      <p:sp>
        <p:nvSpPr>
          <p:cNvPr id="4" name="Prostokąt 3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6106" y="1412776"/>
            <a:ext cx="8229600" cy="576064"/>
          </a:xfrm>
        </p:spPr>
        <p:txBody>
          <a:bodyPr/>
          <a:lstStyle/>
          <a:p>
            <a:r>
              <a:rPr lang="pl-PL" sz="2400" b="1" dirty="0" smtClean="0"/>
              <a:t>Kadencja i skład PRDPP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9160" y="2132857"/>
            <a:ext cx="8229600" cy="4702340"/>
          </a:xfrm>
        </p:spPr>
        <p:txBody>
          <a:bodyPr/>
          <a:lstStyle/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Pomorska Rada Działalności Pożytku Publicznego stanowi dla Marszałka Województwa Pomorskiego organ konsultacyjny i opiniodawczy w zakresie współpracy samorządu województwa pomorskiego z organizacjami pozarządowymi i podmiotami, o których mowa w art. 3 ust. 3 Ustawy. 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Jej nadrzędnym celem jest podnoszenie standardów współpracy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administarcji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publicznej z organizacjami pozarządowymi działającymi w zakresie pożytku publicznego w województwie pomorskim. 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43608" y="495836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ctr">
              <a:buNone/>
            </a:pPr>
            <a:r>
              <a:rPr lang="pl-PL" b="1" dirty="0" smtClean="0"/>
              <a:t>Ponadto:</a:t>
            </a:r>
            <a:endParaRPr lang="pl-PL" dirty="0" smtClean="0"/>
          </a:p>
          <a:p>
            <a:pPr algn="just"/>
            <a:r>
              <a:rPr lang="pl-PL" sz="2400" b="1" dirty="0" smtClean="0"/>
              <a:t>Przedstawiciel Rady bierze udział w posiedzeniach Konwentu Wojewódzkich Rad Działalności Pożytku Publicznego</a:t>
            </a:r>
          </a:p>
          <a:p>
            <a:pPr algn="just"/>
            <a:endParaRPr lang="pl-PL" sz="2400" b="1" dirty="0" smtClean="0"/>
          </a:p>
          <a:p>
            <a:pPr algn="just">
              <a:buNone/>
            </a:pPr>
            <a:endParaRPr lang="pl-PL" sz="2400" dirty="0" smtClean="0"/>
          </a:p>
          <a:p>
            <a:pPr algn="just"/>
            <a:r>
              <a:rPr lang="pl-PL" sz="2400" b="1" dirty="0" smtClean="0"/>
              <a:t>Członkini PRDPP zasiada w szeregach Pomorskiej Rady ds. Polityki Senioralnej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852936"/>
            <a:ext cx="2740918" cy="14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5301208"/>
            <a:ext cx="533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altLang="pl-PL" sz="2800" b="1" dirty="0" smtClean="0"/>
          </a:p>
          <a:p>
            <a:pPr marL="0" indent="0" algn="ctr">
              <a:buNone/>
            </a:pPr>
            <a:r>
              <a:rPr lang="pl-PL" altLang="pl-PL" sz="2800" b="1" dirty="0" smtClean="0"/>
              <a:t>Dziękuję </a:t>
            </a:r>
            <a:r>
              <a:rPr lang="pl-PL" altLang="pl-PL" sz="2800" b="1" dirty="0"/>
              <a:t>za </a:t>
            </a:r>
            <a:r>
              <a:rPr lang="pl-PL" altLang="pl-PL" sz="2800" b="1" dirty="0" smtClean="0"/>
              <a:t>uwagę</a:t>
            </a:r>
            <a:endParaRPr lang="pl-PL" altLang="pl-PL" sz="2800" b="1" dirty="0"/>
          </a:p>
          <a:p>
            <a:pPr algn="ctr"/>
            <a:endParaRPr lang="pl-PL" altLang="pl-PL" sz="2800" b="1" dirty="0"/>
          </a:p>
          <a:p>
            <a:pPr marL="0" indent="0" algn="ctr">
              <a:buNone/>
            </a:pPr>
            <a:r>
              <a:rPr lang="pl-PL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Joanna Jakubowska </a:t>
            </a:r>
            <a:endParaRPr lang="pl-P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2800" dirty="0"/>
          </a:p>
        </p:txBody>
      </p:sp>
      <p:sp>
        <p:nvSpPr>
          <p:cNvPr id="7" name="Prostokąt 6"/>
          <p:cNvSpPr/>
          <p:nvPr/>
        </p:nvSpPr>
        <p:spPr>
          <a:xfrm>
            <a:off x="1115616" y="476672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0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Rada składa się z 9 przedstawicieli organizacji pozarządowych, 1 przedstawiciela Wojewody Pomorskiego, 2 przedstawicieli Sejmiku Województwa Pomorskiego oraz </a:t>
            </a:r>
            <a:br>
              <a:rPr lang="pl-PL" sz="2400" b="1" dirty="0" smtClean="0">
                <a:latin typeface="Calibri" pitchFamily="34" charset="0"/>
                <a:cs typeface="Calibri" pitchFamily="34" charset="0"/>
              </a:rPr>
            </a:b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6 przedstawicieli Marszałka Województwa Pomorskiego. </a:t>
            </a:r>
          </a:p>
          <a:p>
            <a:pPr algn="just">
              <a:buNone/>
            </a:pPr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Kadencja trwa 3 lata od dnia powołania jej przez Marszałka Województwa Pomorskiego</a:t>
            </a:r>
            <a:endParaRPr lang="pl-PL" sz="2400" dirty="0" smtClean="0">
              <a:latin typeface="Calibri" pitchFamily="34" charset="0"/>
              <a:cs typeface="Calibri" pitchFamily="34" charset="0"/>
            </a:endParaRPr>
          </a:p>
          <a:p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971600" y="548680"/>
            <a:ext cx="8172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83568" y="2276872"/>
            <a:ext cx="7776864" cy="374564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1. Jerzy Boczoń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2. Marcin Fuchs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3. Joanna Jakubowska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4. Andrzej Kowalczys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5. Bartosz Kozicki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6. Adam Krawiec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7. Adam Mikołajczyk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8. Marek Olechnowicz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9. Maria Pawłowska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10. Magdalen Pipka-Urbańska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11. Artur Rajkowski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12. Martyna Sawicka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13. Piotr Stec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14. Małgorzata Szady 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15. Katarzyna Witkowska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16. Piotr Wittbrodt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17. Urszula Zalewska</a:t>
            </a:r>
          </a:p>
          <a:p>
            <a:pPr marL="342900" lvl="0" indent="-342900" algn="just"/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18. Justyna Zblewska</a:t>
            </a:r>
            <a:endParaRPr lang="pl-PL" sz="2400" b="1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495836"/>
            <a:ext cx="81003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1412776"/>
            <a:ext cx="8229600" cy="576064"/>
          </a:xfrm>
        </p:spPr>
        <p:txBody>
          <a:bodyPr/>
          <a:lstStyle/>
          <a:p>
            <a:r>
              <a:rPr lang="pl-PL" sz="2400" b="1" dirty="0" smtClean="0"/>
              <a:t>Skład PRDPP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084433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476106" y="1124744"/>
            <a:ext cx="8229600" cy="864096"/>
          </a:xfrm>
        </p:spPr>
        <p:txBody>
          <a:bodyPr/>
          <a:lstStyle/>
          <a:p>
            <a:r>
              <a:rPr lang="pl-PL" sz="2400" b="1" dirty="0" smtClean="0"/>
              <a:t>Działalność w 2016 roku</a:t>
            </a:r>
            <a:endParaRPr lang="pl-PL" sz="2400" b="1" dirty="0"/>
          </a:p>
        </p:txBody>
      </p:sp>
      <p:sp>
        <p:nvSpPr>
          <p:cNvPr id="8" name="Prostokąt 7"/>
          <p:cNvSpPr/>
          <p:nvPr/>
        </p:nvSpPr>
        <p:spPr>
          <a:xfrm>
            <a:off x="251520" y="1916833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Od czerwca 2016r.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końca roku Rada podjęła 15 uchwał dotyczących opinii PRDPP w sprawie: </a:t>
            </a:r>
          </a:p>
          <a:p>
            <a:endParaRPr lang="pl-PL" sz="2000" b="1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obszarów chronionego krajobrazu województwa pomorskiego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Kaszubskiego Parku Krajobrazowego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Zaborskiego Parku Krajobrazowego 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Wdzydzkiego  Parku Krajobrazowego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Trójmiejskiego Parku Krajobrazowego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Nadmorskiego Parku Krajobrazowego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Parku Krajobrazowego „Mierzeja Wiślana”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Parku Krajobrazowego „Dolina Słupi”</a:t>
            </a:r>
          </a:p>
          <a:p>
            <a:pPr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projektu Programu Współpracy Samorządu Województwa Pomorskiego z organizacjami pozarządowymi na rok 2017</a:t>
            </a:r>
            <a:endParaRPr lang="pl-PL" sz="2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80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76106" y="1124744"/>
            <a:ext cx="8229600" cy="576064"/>
          </a:xfrm>
        </p:spPr>
        <p:txBody>
          <a:bodyPr/>
          <a:lstStyle/>
          <a:p>
            <a:r>
              <a:rPr lang="pl-PL" sz="2400" b="1" dirty="0" smtClean="0"/>
              <a:t>Działalność w 2016 roku</a:t>
            </a:r>
            <a:endParaRPr lang="pl-PL" sz="2400" b="1" dirty="0"/>
          </a:p>
        </p:txBody>
      </p:sp>
      <p:sp>
        <p:nvSpPr>
          <p:cNvPr id="7" name="Prostokąt 6"/>
          <p:cNvSpPr/>
          <p:nvPr/>
        </p:nvSpPr>
        <p:spPr>
          <a:xfrm>
            <a:off x="395536" y="1772816"/>
            <a:ext cx="8208912" cy="551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projektu uchwały Sejmiku Województwa Pomorskiego w sprawie określenia szczegółowego sposobu konsultowania projektów aktów prawa miejscowego z wojewódzką radą działalności pożytku publicznego lub organizacjami pozarządowymi oraz innymi podmiotami wymienionymi w art. 3 ust. 3 ustawy o działalności pożytku publicznego i o wolontariacie w dziedzinach dotyczących działalności statutowej tych organizacji</a:t>
            </a:r>
          </a:p>
          <a:p>
            <a:pPr algn="just"/>
            <a:endParaRPr lang="pl-PL" sz="22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wskazania przez PRDPP przedstawiciele </a:t>
            </a:r>
            <a:r>
              <a:rPr lang="pl-PL" sz="22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prac w Pomorskiej Radzie Oświatowej, wykonania „Planu gospodarki Odpadami dla Województwa Pomorskiego 2020”</a:t>
            </a:r>
          </a:p>
          <a:p>
            <a:pPr algn="just">
              <a:buFont typeface="Arial" pitchFamily="34" charset="0"/>
              <a:buChar char="•"/>
            </a:pPr>
            <a:endParaRPr lang="pl-PL" sz="22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200" b="1" dirty="0" smtClean="0">
                <a:latin typeface="Calibri" pitchFamily="34" charset="0"/>
                <a:cs typeface="Calibri" pitchFamily="34" charset="0"/>
              </a:rPr>
              <a:t> zaopiniowania projektu Regionalnego Planu Działania na Rzecz Zatrudnienia dla województwa pomorskiego na 2017 rok</a:t>
            </a:r>
          </a:p>
          <a:p>
            <a:pPr algn="just"/>
            <a:endParaRPr lang="pl-PL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pl-PL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980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611560" y="1988840"/>
            <a:ext cx="76328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przystąpienia Rady Działalności Pożytku Publicznego Województwa Pomorskiego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Konwentu Wojewódzkich Rad Działalności Pożytku Publicznego oraz wskazania przedstawiciela Rady Działalności Pożytku Publicznego Województwa Pomorskiego </a:t>
            </a:r>
            <a:r>
              <a:rPr lang="pl-PL" sz="24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tego Konwentu </a:t>
            </a: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pl-PL" sz="24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400" b="1" dirty="0" smtClean="0">
                <a:latin typeface="Calibri" pitchFamily="34" charset="0"/>
                <a:cs typeface="Calibri" pitchFamily="34" charset="0"/>
              </a:rPr>
              <a:t> wskazania kandydata na członka Komitetu Monitorującego Regionalny Program Operacyjny dla Województwa Pomorskiego na lata 2014-2020.</a:t>
            </a:r>
            <a:endParaRPr lang="pl-PL" sz="2400" dirty="0"/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76106" y="1340768"/>
            <a:ext cx="8229600" cy="504056"/>
          </a:xfrm>
        </p:spPr>
        <p:txBody>
          <a:bodyPr/>
          <a:lstStyle/>
          <a:p>
            <a:r>
              <a:rPr lang="pl-PL" sz="2400" b="1" dirty="0" smtClean="0"/>
              <a:t>Działalność w 2016 roku</a:t>
            </a:r>
            <a:endParaRPr lang="pl-PL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861048"/>
            <a:ext cx="2380878" cy="1110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7295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276872"/>
            <a:ext cx="1281435" cy="9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611560" y="1772816"/>
            <a:ext cx="7848872" cy="4165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dyskusja nad projektem ustawy o Narodowym Centrum Rozwoju Społeczeństwa Obywatelskiego, czego efektem było wystosowanie Apelu w sprawie prowadzonych prac nad projektem ustawy</a:t>
            </a:r>
          </a:p>
          <a:p>
            <a:pPr algn="just">
              <a:spcAft>
                <a:spcPts val="0"/>
              </a:spcAft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 </a:t>
            </a:r>
          </a:p>
          <a:p>
            <a:pPr algn="just">
              <a:spcAft>
                <a:spcPts val="0"/>
              </a:spcAft>
            </a:pPr>
            <a:endParaRPr lang="pl-PL" sz="20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konsultacje społeczne Programu współpracy SWP z organizacjami pozarządowymi na rok 2017</a:t>
            </a:r>
          </a:p>
          <a:p>
            <a:pPr algn="just">
              <a:spcAft>
                <a:spcPts val="0"/>
              </a:spcAft>
            </a:pPr>
            <a:endParaRPr lang="pl-PL" sz="2000" b="1" dirty="0" smtClean="0">
              <a:latin typeface="Calibri" pitchFamily="34" charset="0"/>
              <a:cs typeface="Calibri" pitchFamily="34" charset="0"/>
            </a:endParaRPr>
          </a:p>
          <a:p>
            <a:pPr algn="just">
              <a:spcAft>
                <a:spcPts val="0"/>
              </a:spcAft>
              <a:buFont typeface="Wingdings" pitchFamily="2" charset="2"/>
              <a:buChar char="v"/>
            </a:pP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przystąpienie Rady Działalności Pożytku Publicznego Województwa Pomorskiego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Konwentu Wojewódzkich Rad Działalności Pożytku Publicznego, a także wybór przedstawiciela Rady Działalności Pożytku Publicznego Województwa Pomorskiego </a:t>
            </a:r>
            <a:r>
              <a:rPr lang="pl-PL" sz="2000" b="1" dirty="0" err="1" smtClean="0">
                <a:latin typeface="Calibri" pitchFamily="34" charset="0"/>
                <a:cs typeface="Calibri" pitchFamily="34" charset="0"/>
              </a:rPr>
              <a:t>do</a:t>
            </a:r>
            <a:r>
              <a:rPr lang="pl-PL" sz="2000" b="1" dirty="0" smtClean="0">
                <a:latin typeface="Calibri" pitchFamily="34" charset="0"/>
                <a:cs typeface="Calibri" pitchFamily="34" charset="0"/>
              </a:rPr>
              <a:t> tego Konwentu</a:t>
            </a:r>
          </a:p>
          <a:p>
            <a:pPr algn="just">
              <a:spcAft>
                <a:spcPts val="0"/>
              </a:spcAft>
            </a:pPr>
            <a:endParaRPr lang="pl-PL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115616" y="495836"/>
            <a:ext cx="8028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>
                <a:solidFill>
                  <a:schemeClr val="bg1"/>
                </a:solidFill>
                <a:latin typeface="Arial Black" pitchFamily="34" charset="0"/>
              </a:rPr>
              <a:t>Działania Pomorskiej Rady Działalności Pożytku Publicznego kadencji 2016-2019</a:t>
            </a:r>
            <a:endParaRPr lang="pl-PL" sz="1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76106" y="980728"/>
            <a:ext cx="8229600" cy="720080"/>
          </a:xfrm>
        </p:spPr>
        <p:txBody>
          <a:bodyPr/>
          <a:lstStyle/>
          <a:p>
            <a:r>
              <a:rPr lang="pl-PL" sz="2400" b="1" dirty="0" smtClean="0"/>
              <a:t>Główna tematyka posiedzeń w 2016 roku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863071830"/>
      </p:ext>
    </p:extLst>
  </p:cSld>
  <p:clrMapOvr>
    <a:masterClrMapping/>
  </p:clrMapOvr>
</p:sld>
</file>

<file path=ppt/theme/theme1.xml><?xml version="1.0" encoding="utf-8"?>
<a:theme xmlns:a="http://schemas.openxmlformats.org/drawingml/2006/main" name="1_Projekt domyśln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11168</TotalTime>
  <Words>1589</Words>
  <Application>Microsoft Office PowerPoint</Application>
  <PresentationFormat>Pokaz na ekranie 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Calibri</vt:lpstr>
      <vt:lpstr>Garamond</vt:lpstr>
      <vt:lpstr>Times New Roman</vt:lpstr>
      <vt:lpstr>Wingdings</vt:lpstr>
      <vt:lpstr>1_Projekt domyślny</vt:lpstr>
      <vt:lpstr>Prezentacja programu PowerPoint</vt:lpstr>
      <vt:lpstr>Prezentacja programu PowerPoint</vt:lpstr>
      <vt:lpstr>Kadencja i skład PRDPP</vt:lpstr>
      <vt:lpstr>Prezentacja programu PowerPoint</vt:lpstr>
      <vt:lpstr>Skład PRDPP</vt:lpstr>
      <vt:lpstr>Działalność w 2016 roku</vt:lpstr>
      <vt:lpstr>Działalność w 2016 roku</vt:lpstr>
      <vt:lpstr>Działalność w 2016 roku</vt:lpstr>
      <vt:lpstr>Główna tematyka posiedzeń w 2016 roku</vt:lpstr>
      <vt:lpstr>Główna tematyka posiedzeń w 2016 roku</vt:lpstr>
      <vt:lpstr>Główna tematyka posiedzeń w 2016 roku</vt:lpstr>
      <vt:lpstr>Działalność w 2017 roku</vt:lpstr>
      <vt:lpstr>Działalność w 2017 roku</vt:lpstr>
      <vt:lpstr>Działalność w 2017 roku</vt:lpstr>
      <vt:lpstr>Główna tematyka posiedzeń w 2017 roku</vt:lpstr>
      <vt:lpstr>Główna tematyka posiedzeń w 2017 roku</vt:lpstr>
      <vt:lpstr>Główna tematyka posiedzeń w 2017 roku</vt:lpstr>
      <vt:lpstr>Działalność w 2018 roku</vt:lpstr>
      <vt:lpstr>Działalność w 2018 roku</vt:lpstr>
      <vt:lpstr>Główna tematyka posiedzeń w 2018 roku</vt:lpstr>
      <vt:lpstr>Główna tematyka posiedzeń w 2018 roku</vt:lpstr>
      <vt:lpstr>Główna tematyka posiedzeń w 2018 roku</vt:lpstr>
      <vt:lpstr>Działalność w 2019 roku</vt:lpstr>
      <vt:lpstr>Działalność w 2019 roku</vt:lpstr>
      <vt:lpstr>Działalność w 2019 roku</vt:lpstr>
      <vt:lpstr>Działalność w 2019 roku</vt:lpstr>
      <vt:lpstr>Główna tematyka posiedzeń w 2019 roku</vt:lpstr>
      <vt:lpstr>Główna tematyka posiedzeń w 2019 roku</vt:lpstr>
      <vt:lpstr>Główna tematyka posiedzeń w 2019 roku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Rutkowski Jarosław</cp:lastModifiedBy>
  <cp:revision>671</cp:revision>
  <cp:lastPrinted>2016-08-17T12:33:09Z</cp:lastPrinted>
  <dcterms:created xsi:type="dcterms:W3CDTF">2008-01-08T07:52:50Z</dcterms:created>
  <dcterms:modified xsi:type="dcterms:W3CDTF">2019-06-28T08:15:40Z</dcterms:modified>
</cp:coreProperties>
</file>