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6/28/2019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6/28/2019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6/28/2019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6/28/2019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6/28/2019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6/28/2019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6/28/2019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6/28/2019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6/28/2019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6/28/2019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6/28/2019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6/28/2019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6/28/2019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6/28/2019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6/28/2019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6/28/2019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6/28/2019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6/28/2019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biuro@cop.pomorskie.p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0B631F-ED56-49B1-8CA0-CC29D2DBD1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„Pomorski Model Pełnomocnika”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238F5CB-6DCD-4A1E-8042-3BD0B93D91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6221205" cy="861420"/>
          </a:xfrm>
        </p:spPr>
        <p:txBody>
          <a:bodyPr/>
          <a:lstStyle/>
          <a:p>
            <a:r>
              <a:rPr lang="pl-PL" dirty="0"/>
              <a:t>Rola Pełnomocnika w budowaniu współpracy w środowisku lokalnym</a:t>
            </a:r>
          </a:p>
        </p:txBody>
      </p:sp>
      <p:pic>
        <p:nvPicPr>
          <p:cNvPr id="5" name="Obraz 4" descr="Obraz zawierający niebo&#10;&#10;Opis wygenerowany automatycznie">
            <a:extLst>
              <a:ext uri="{FF2B5EF4-FFF2-40B4-BE49-F238E27FC236}">
                <a16:creationId xmlns:a16="http://schemas.microsoft.com/office/drawing/2014/main" id="{F3C6D0CD-E14E-414C-BFF8-CF25311D8B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5450" y="1393328"/>
            <a:ext cx="1790700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297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6F545F-CF1E-4DF0-9810-DEA385853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Pomorska Sieć Centrów Organizacji Pozarządowych (PS COP)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0CAA3D-8473-489F-AD0C-E0EE709BE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b="1" dirty="0"/>
              <a:t>PS COP jest federacją organizacji pozarządowych specjalizujących się we wspieraniu trzeciego sektora w województwie pomorskim. Wsparcie udzielane jest również grupom inicjatywnym, grupom nieformalnym i osobom indywidualnym realizującym oraz mającym wolę realizacji działań społecznych i obywatelskich.</a:t>
            </a:r>
          </a:p>
        </p:txBody>
      </p:sp>
      <p:pic>
        <p:nvPicPr>
          <p:cNvPr id="5" name="Obraz 4" descr="Obraz zawierający niebo&#10;&#10;Opis wygenerowany automatycznie">
            <a:extLst>
              <a:ext uri="{FF2B5EF4-FFF2-40B4-BE49-F238E27FC236}">
                <a16:creationId xmlns:a16="http://schemas.microsoft.com/office/drawing/2014/main" id="{F29274DC-1515-4966-AD6C-EAFA5D7026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1695" y="4169092"/>
            <a:ext cx="1790700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622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6F545F-CF1E-4DF0-9810-DEA385853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Pomorska Sieć Centrów Organizacji Pozarządowych (PS COP)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0CAA3D-8473-489F-AD0C-E0EE709BE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409825"/>
            <a:ext cx="8761412" cy="40386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sz="2400" b="1" u="sng" dirty="0"/>
              <a:t>JAK WSPIERAMY:</a:t>
            </a:r>
          </a:p>
          <a:p>
            <a:pPr marL="0" indent="0" algn="just">
              <a:buNone/>
            </a:pPr>
            <a:endParaRPr lang="pl-PL" sz="2400" b="1" u="sng" dirty="0"/>
          </a:p>
          <a:p>
            <a:pPr algn="just"/>
            <a:r>
              <a:rPr lang="pl-PL" sz="2400" dirty="0"/>
              <a:t>- INFORMACJA</a:t>
            </a:r>
          </a:p>
          <a:p>
            <a:pPr algn="just"/>
            <a:r>
              <a:rPr lang="pl-PL" sz="2400" dirty="0"/>
              <a:t>- INKUBOWANIE NOWYCH NGO</a:t>
            </a:r>
          </a:p>
          <a:p>
            <a:pPr algn="just"/>
            <a:r>
              <a:rPr lang="pl-PL" sz="2400" dirty="0"/>
              <a:t>- DORADZTWO/ PORADNICTWO</a:t>
            </a:r>
          </a:p>
          <a:p>
            <a:pPr algn="just"/>
            <a:r>
              <a:rPr lang="pl-PL" sz="2400" dirty="0"/>
              <a:t>- SZKOLENIA, WARSZTATY</a:t>
            </a:r>
          </a:p>
          <a:p>
            <a:pPr algn="just"/>
            <a:r>
              <a:rPr lang="pl-PL" sz="2400" dirty="0"/>
              <a:t>- WSPARCIE KSIĘGOWE</a:t>
            </a:r>
          </a:p>
          <a:p>
            <a:pPr algn="just"/>
            <a:r>
              <a:rPr lang="pl-PL" sz="2400" dirty="0"/>
              <a:t>- MENTORING, TUTORING, COACHING</a:t>
            </a:r>
          </a:p>
          <a:p>
            <a:pPr algn="just"/>
            <a:r>
              <a:rPr lang="pl-PL" sz="2400" dirty="0"/>
              <a:t>- UDOSTĘPNIANIE INFRASTRUKTURY</a:t>
            </a:r>
          </a:p>
          <a:p>
            <a:pPr algn="just"/>
            <a:r>
              <a:rPr lang="pl-PL" sz="2400" dirty="0"/>
              <a:t>- DOTACJE I WSPARCIE FINANSOWE</a:t>
            </a:r>
          </a:p>
          <a:p>
            <a:pPr algn="just"/>
            <a:r>
              <a:rPr lang="pl-PL" sz="2400" dirty="0"/>
              <a:t>- INTEGROWANIE SEKTORA ( M.IN.    FORA 3 SEKTORA)</a:t>
            </a:r>
          </a:p>
        </p:txBody>
      </p:sp>
      <p:pic>
        <p:nvPicPr>
          <p:cNvPr id="5" name="Obraz 4" descr="Obraz zawierający niebo&#10;&#10;Opis wygenerowany automatycznie">
            <a:extLst>
              <a:ext uri="{FF2B5EF4-FFF2-40B4-BE49-F238E27FC236}">
                <a16:creationId xmlns:a16="http://schemas.microsoft.com/office/drawing/2014/main" id="{F29274DC-1515-4966-AD6C-EAFA5D7026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1695" y="4169092"/>
            <a:ext cx="1790700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303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6F545F-CF1E-4DF0-9810-DEA385853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Pomorska Sieć Centrów Organizacji Pozarządowych (PS COP)</a:t>
            </a:r>
          </a:p>
        </p:txBody>
      </p:sp>
      <p:pic>
        <p:nvPicPr>
          <p:cNvPr id="5" name="Obraz 4" descr="Obraz zawierający niebo&#10;&#10;Opis wygenerowany automatycznie">
            <a:extLst>
              <a:ext uri="{FF2B5EF4-FFF2-40B4-BE49-F238E27FC236}">
                <a16:creationId xmlns:a16="http://schemas.microsoft.com/office/drawing/2014/main" id="{F29274DC-1515-4966-AD6C-EAFA5D7026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1695" y="4169092"/>
            <a:ext cx="1790700" cy="2543175"/>
          </a:xfrm>
          <a:prstGeom prst="rect">
            <a:avLst/>
          </a:prstGeom>
        </p:spPr>
      </p:pic>
      <p:pic>
        <p:nvPicPr>
          <p:cNvPr id="8" name="Symbol zastępczy zawartości 7" descr="Obraz zawierający tekst, mapa&#10;&#10;Opis wygenerowany automatycznie">
            <a:extLst>
              <a:ext uri="{FF2B5EF4-FFF2-40B4-BE49-F238E27FC236}">
                <a16:creationId xmlns:a16="http://schemas.microsoft.com/office/drawing/2014/main" id="{51344A87-E0AA-4406-8F1D-8F1DB6BE5E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25104" y="2325537"/>
            <a:ext cx="5741792" cy="4386730"/>
          </a:xfrm>
        </p:spPr>
      </p:pic>
    </p:spTree>
    <p:extLst>
      <p:ext uri="{BB962C8B-B14F-4D97-AF65-F5344CB8AC3E}">
        <p14:creationId xmlns:p14="http://schemas.microsoft.com/office/powerpoint/2010/main" val="128452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6F545F-CF1E-4DF0-9810-DEA385853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Rola Pełnomocników </a:t>
            </a:r>
          </a:p>
        </p:txBody>
      </p:sp>
      <p:pic>
        <p:nvPicPr>
          <p:cNvPr id="5" name="Obraz 4" descr="Obraz zawierający niebo&#10;&#10;Opis wygenerowany automatycznie">
            <a:extLst>
              <a:ext uri="{FF2B5EF4-FFF2-40B4-BE49-F238E27FC236}">
                <a16:creationId xmlns:a16="http://schemas.microsoft.com/office/drawing/2014/main" id="{F29274DC-1515-4966-AD6C-EAFA5D7026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1695" y="4169092"/>
            <a:ext cx="1790700" cy="2543175"/>
          </a:xfrm>
          <a:prstGeom prst="rect">
            <a:avLst/>
          </a:prstGeom>
        </p:spPr>
      </p:pic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070F486-ECB7-4466-B0FB-A315A2172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1680" y="3054350"/>
            <a:ext cx="3159760" cy="3416300"/>
          </a:xfrm>
        </p:spPr>
        <p:txBody>
          <a:bodyPr>
            <a:normAutofit lnSpcReduction="10000"/>
          </a:bodyPr>
          <a:lstStyle/>
          <a:p>
            <a:r>
              <a:rPr lang="pl-PL" dirty="0"/>
              <a:t>wspiera,</a:t>
            </a:r>
          </a:p>
          <a:p>
            <a:r>
              <a:rPr lang="pl-PL" dirty="0"/>
              <a:t>informuje,</a:t>
            </a:r>
          </a:p>
          <a:p>
            <a:r>
              <a:rPr lang="pl-PL" dirty="0"/>
              <a:t>doradza,</a:t>
            </a:r>
          </a:p>
          <a:p>
            <a:r>
              <a:rPr lang="pl-PL" dirty="0"/>
              <a:t>aktywizuje,</a:t>
            </a:r>
          </a:p>
          <a:p>
            <a:r>
              <a:rPr lang="pl-PL" dirty="0"/>
              <a:t>inspiruje,</a:t>
            </a:r>
          </a:p>
          <a:p>
            <a:r>
              <a:rPr lang="pl-PL" dirty="0"/>
              <a:t>wzmacnia,</a:t>
            </a:r>
          </a:p>
          <a:p>
            <a:r>
              <a:rPr lang="pl-PL" dirty="0"/>
              <a:t>agreguje wiedzę i doświadczenia,</a:t>
            </a:r>
          </a:p>
          <a:p>
            <a:r>
              <a:rPr lang="pl-PL" dirty="0"/>
              <a:t>projektuje i włącza,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FA017046-4902-46AB-843F-2B514CF4A465}"/>
              </a:ext>
            </a:extLst>
          </p:cNvPr>
          <p:cNvSpPr txBox="1"/>
          <p:nvPr/>
        </p:nvSpPr>
        <p:spPr>
          <a:xfrm>
            <a:off x="3788410" y="2603500"/>
            <a:ext cx="3800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PEŁNOMOCNIK/CZKA ds. NGO!</a:t>
            </a:r>
          </a:p>
        </p:txBody>
      </p:sp>
      <p:sp>
        <p:nvSpPr>
          <p:cNvPr id="9" name="Symbol zastępczy zawartości 3">
            <a:extLst>
              <a:ext uri="{FF2B5EF4-FFF2-40B4-BE49-F238E27FC236}">
                <a16:creationId xmlns:a16="http://schemas.microsoft.com/office/drawing/2014/main" id="{CEA8C6B9-3655-4B49-B07E-3A37F6D7E83E}"/>
              </a:ext>
            </a:extLst>
          </p:cNvPr>
          <p:cNvSpPr txBox="1">
            <a:spLocks/>
          </p:cNvSpPr>
          <p:nvPr/>
        </p:nvSpPr>
        <p:spPr>
          <a:xfrm>
            <a:off x="5535659" y="3054350"/>
            <a:ext cx="3159760" cy="34163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/>
              <a:t>buduje zaufanie NGO do urzędu i odwrotnie,</a:t>
            </a:r>
          </a:p>
          <a:p>
            <a:r>
              <a:rPr lang="pl-PL" dirty="0"/>
              <a:t>integruje,</a:t>
            </a:r>
          </a:p>
          <a:p>
            <a:r>
              <a:rPr lang="pl-PL" dirty="0"/>
              <a:t>mobilizuje do współdziałania,</a:t>
            </a:r>
          </a:p>
          <a:p>
            <a:r>
              <a:rPr lang="pl-PL" dirty="0"/>
              <a:t>może być łącznikiem, akceleratorem, </a:t>
            </a:r>
          </a:p>
          <a:p>
            <a:r>
              <a:rPr lang="pl-PL" dirty="0"/>
              <a:t>przekonuje radnych,</a:t>
            </a:r>
          </a:p>
          <a:p>
            <a:r>
              <a:rPr lang="pl-PL" dirty="0"/>
              <a:t>Jest „bezpiecznikiem równowagi”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4241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6F545F-CF1E-4DF0-9810-DEA385853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Nowa Strategia 2021-2027(2030)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0CAA3D-8473-489F-AD0C-E0EE709BE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2447926"/>
            <a:ext cx="9344867" cy="4533900"/>
          </a:xfrm>
        </p:spPr>
        <p:txBody>
          <a:bodyPr>
            <a:normAutofit fontScale="85000" lnSpcReduction="20000"/>
          </a:bodyPr>
          <a:lstStyle/>
          <a:p>
            <a:pPr marL="0" lvl="0" indent="0" defTabSz="914400" fontAlgn="base">
              <a:spcBef>
                <a:spcPct val="20000"/>
              </a:spcBef>
              <a:spcAft>
                <a:spcPts val="1200"/>
              </a:spcAft>
              <a:buClr>
                <a:srgbClr val="000000"/>
              </a:buClr>
              <a:buSzTx/>
              <a:buNone/>
              <a:defRPr/>
            </a:pPr>
            <a:r>
              <a:rPr lang="fr-BE" sz="2400" kern="0" dirty="0">
                <a:solidFill>
                  <a:srgbClr val="000000"/>
                </a:solidFill>
                <a:latin typeface="EC Square Sans Pro Thin" panose="020B0506040000020004" pitchFamily="34" charset="0"/>
                <a:cs typeface="Arial" panose="020B0604020202020204" pitchFamily="34" charset="0"/>
              </a:rPr>
              <a:t>Former objectives are simplified and consolidated into </a:t>
            </a:r>
            <a:r>
              <a:rPr lang="fr-BE" sz="2400" b="1" kern="0" dirty="0">
                <a:solidFill>
                  <a:srgbClr val="000000"/>
                </a:solidFill>
                <a:latin typeface="EC Square Sans Pro Thin" panose="020B0506040000020004" pitchFamily="34" charset="0"/>
                <a:cs typeface="Arial" panose="020B0604020202020204" pitchFamily="34" charset="0"/>
              </a:rPr>
              <a:t>5 Policy Objectives</a:t>
            </a:r>
            <a:r>
              <a:rPr lang="pl-PL" sz="2400" b="1" kern="0" dirty="0">
                <a:solidFill>
                  <a:srgbClr val="000000"/>
                </a:solidFill>
                <a:latin typeface="EC Square Sans Pro Thin" panose="020B0506040000020004" pitchFamily="34" charset="0"/>
                <a:cs typeface="Arial" panose="020B0604020202020204" pitchFamily="34" charset="0"/>
              </a:rPr>
              <a:t>:</a:t>
            </a:r>
            <a:endParaRPr lang="en-GB" sz="2400" b="1" kern="0" dirty="0">
              <a:solidFill>
                <a:srgbClr val="000000"/>
              </a:solidFill>
              <a:latin typeface="EC Square Sans Pro Thin" panose="020B0506040000020004" pitchFamily="34" charset="0"/>
              <a:cs typeface="Arial" panose="020B0604020202020204" pitchFamily="34" charset="0"/>
            </a:endParaRPr>
          </a:p>
          <a:p>
            <a:pPr marL="457200" lvl="0" indent="-457200" defTabSz="914400" fontAlgn="base">
              <a:spcBef>
                <a:spcPct val="20000"/>
              </a:spcBef>
              <a:spcAft>
                <a:spcPts val="1200"/>
              </a:spcAft>
              <a:buClr>
                <a:srgbClr val="000000"/>
              </a:buClr>
              <a:buSzTx/>
              <a:buFont typeface="+mj-lt"/>
              <a:buAutoNum type="arabicPeriod"/>
              <a:defRPr/>
            </a:pPr>
            <a:r>
              <a:rPr lang="en-GB" sz="2400" b="1" kern="0" dirty="0">
                <a:solidFill>
                  <a:srgbClr val="000000"/>
                </a:solidFill>
                <a:latin typeface="EC Square Sans Pro Thin" panose="020B0506040000020004"/>
                <a:cs typeface="Arial" panose="020B0604020202020204" pitchFamily="34" charset="0"/>
              </a:rPr>
              <a:t>A smarter Europe </a:t>
            </a:r>
            <a:r>
              <a:rPr lang="en-GB" sz="2400" kern="0" dirty="0">
                <a:solidFill>
                  <a:srgbClr val="000000"/>
                </a:solidFill>
                <a:latin typeface="EC Square Sans Pro Thin" panose="020B0506040000020004"/>
                <a:cs typeface="Arial" panose="020B0604020202020204" pitchFamily="34" charset="0"/>
              </a:rPr>
              <a:t>(innovative &amp; smart economic transformation)</a:t>
            </a:r>
          </a:p>
          <a:p>
            <a:pPr marL="457200" lvl="0" indent="-457200" defTabSz="914400" fontAlgn="base">
              <a:spcBef>
                <a:spcPct val="20000"/>
              </a:spcBef>
              <a:spcAft>
                <a:spcPts val="1200"/>
              </a:spcAft>
              <a:buClr>
                <a:srgbClr val="000000"/>
              </a:buClr>
              <a:buSzTx/>
              <a:buFont typeface="+mj-lt"/>
              <a:buAutoNum type="arabicPeriod"/>
              <a:defRPr/>
            </a:pPr>
            <a:r>
              <a:rPr lang="en-GB" sz="2400" b="1" kern="0" dirty="0">
                <a:solidFill>
                  <a:srgbClr val="000000"/>
                </a:solidFill>
                <a:latin typeface="EC Square Sans Pro Thin" panose="020B0506040000020004"/>
                <a:cs typeface="Arial" panose="020B0604020202020204" pitchFamily="34" charset="0"/>
              </a:rPr>
              <a:t>A greener, low-carbon Europe </a:t>
            </a:r>
            <a:r>
              <a:rPr lang="en-GB" sz="2400" kern="0" dirty="0">
                <a:solidFill>
                  <a:srgbClr val="000000"/>
                </a:solidFill>
                <a:latin typeface="EC Square Sans Pro Thin" panose="020B0506040000020004"/>
                <a:cs typeface="Arial" panose="020B0604020202020204" pitchFamily="34" charset="0"/>
              </a:rPr>
              <a:t>(</a:t>
            </a:r>
            <a:r>
              <a:rPr lang="pl-PL" sz="2400" kern="0" dirty="0">
                <a:solidFill>
                  <a:srgbClr val="000000"/>
                </a:solidFill>
                <a:latin typeface="EC Square Sans Pro Thin" panose="020B0506040000020004" pitchFamily="34" charset="0"/>
                <a:cs typeface="Arial" panose="020B0604020202020204" pitchFamily="34" charset="0"/>
              </a:rPr>
              <a:t>w tym transformacja energetyczna, gospodarka o obiegu zamkniętym, adaptacja do klimatu i zarządzanie ryzykiem</a:t>
            </a:r>
            <a:r>
              <a:rPr lang="en-GB" sz="2400" kern="0" dirty="0">
                <a:solidFill>
                  <a:srgbClr val="000000"/>
                </a:solidFill>
                <a:latin typeface="EC Square Sans Pro Thin" panose="020B0506040000020004"/>
                <a:cs typeface="Arial" panose="020B0604020202020204" pitchFamily="34" charset="0"/>
              </a:rPr>
              <a:t>)</a:t>
            </a:r>
            <a:endParaRPr lang="pl-PL" sz="2400" kern="0" dirty="0">
              <a:solidFill>
                <a:srgbClr val="000000"/>
              </a:solidFill>
              <a:latin typeface="EC Square Sans Pro Thin" panose="020B0506040000020004" pitchFamily="34" charset="0"/>
              <a:cs typeface="Arial" panose="020B0604020202020204" pitchFamily="34" charset="0"/>
            </a:endParaRPr>
          </a:p>
          <a:p>
            <a:pPr marL="457200" lvl="0" indent="-457200" defTabSz="914400" fontAlgn="base">
              <a:spcBef>
                <a:spcPct val="20000"/>
              </a:spcBef>
              <a:spcAft>
                <a:spcPts val="1200"/>
              </a:spcAft>
              <a:buClr>
                <a:srgbClr val="000000"/>
              </a:buClr>
              <a:buSzTx/>
              <a:buFont typeface="+mj-lt"/>
              <a:buAutoNum type="arabicPeriod"/>
              <a:defRPr/>
            </a:pPr>
            <a:r>
              <a:rPr lang="en-GB" sz="2400" b="1" kern="0" dirty="0">
                <a:solidFill>
                  <a:srgbClr val="000000"/>
                </a:solidFill>
                <a:latin typeface="EC Square Sans Pro Thin" panose="020B0506040000020004"/>
                <a:cs typeface="Arial" panose="020B0604020202020204" pitchFamily="34" charset="0"/>
              </a:rPr>
              <a:t>A more connected Europe </a:t>
            </a:r>
            <a:r>
              <a:rPr lang="en-GB" sz="2400" kern="0" dirty="0">
                <a:solidFill>
                  <a:srgbClr val="000000"/>
                </a:solidFill>
                <a:latin typeface="EC Square Sans Pro Thin" panose="020B0506040000020004"/>
                <a:cs typeface="Arial" panose="020B0604020202020204" pitchFamily="34" charset="0"/>
              </a:rPr>
              <a:t>(</a:t>
            </a:r>
            <a:r>
              <a:rPr lang="pl-PL" sz="2400" kern="0" dirty="0">
                <a:solidFill>
                  <a:srgbClr val="000000"/>
                </a:solidFill>
                <a:latin typeface="EC Square Sans Pro Thin" panose="020B0506040000020004"/>
                <a:cs typeface="Arial" panose="020B0604020202020204" pitchFamily="34" charset="0"/>
              </a:rPr>
              <a:t>mobilność i łączność ICT)</a:t>
            </a:r>
          </a:p>
          <a:p>
            <a:pPr marL="457200" lvl="0" indent="-457200" defTabSz="914400" fontAlgn="base">
              <a:spcBef>
                <a:spcPct val="20000"/>
              </a:spcBef>
              <a:spcAft>
                <a:spcPts val="1200"/>
              </a:spcAft>
              <a:buClr>
                <a:srgbClr val="000000"/>
              </a:buClr>
              <a:buSzTx/>
              <a:buFont typeface="+mj-lt"/>
              <a:buAutoNum type="arabicPeriod"/>
              <a:defRPr/>
            </a:pPr>
            <a:r>
              <a:rPr lang="en-GB" sz="2400" b="1" kern="0" dirty="0">
                <a:solidFill>
                  <a:srgbClr val="000000"/>
                </a:solidFill>
                <a:latin typeface="EC Square Sans Pro Thin" panose="020B0506040000020004"/>
                <a:cs typeface="Arial" panose="020B0604020202020204" pitchFamily="34" charset="0"/>
              </a:rPr>
              <a:t>A more social Europe </a:t>
            </a:r>
            <a:r>
              <a:rPr lang="en-GB" sz="2400" kern="0" dirty="0">
                <a:solidFill>
                  <a:srgbClr val="000000"/>
                </a:solidFill>
                <a:latin typeface="EC Square Sans Pro Thin" panose="020B0506040000020004"/>
                <a:cs typeface="Arial" panose="020B0604020202020204" pitchFamily="34" charset="0"/>
              </a:rPr>
              <a:t>(</a:t>
            </a:r>
            <a:r>
              <a:rPr lang="en-GB" sz="2400" kern="0" dirty="0" err="1">
                <a:solidFill>
                  <a:srgbClr val="000000"/>
                </a:solidFill>
                <a:latin typeface="EC Square Sans Pro Thin" panose="020B0506040000020004"/>
                <a:cs typeface="Arial" panose="020B0604020202020204" pitchFamily="34" charset="0"/>
              </a:rPr>
              <a:t>Europejski</a:t>
            </a:r>
            <a:r>
              <a:rPr lang="en-GB" sz="2400" kern="0" dirty="0">
                <a:solidFill>
                  <a:srgbClr val="000000"/>
                </a:solidFill>
                <a:latin typeface="EC Square Sans Pro Thin" panose="020B0506040000020004"/>
                <a:cs typeface="Arial" panose="020B0604020202020204" pitchFamily="34" charset="0"/>
              </a:rPr>
              <a:t> filar </a:t>
            </a:r>
            <a:r>
              <a:rPr lang="en-GB" sz="2400" kern="0" dirty="0" err="1">
                <a:solidFill>
                  <a:srgbClr val="000000"/>
                </a:solidFill>
                <a:latin typeface="EC Square Sans Pro Thin" panose="020B0506040000020004"/>
                <a:cs typeface="Arial" panose="020B0604020202020204" pitchFamily="34" charset="0"/>
              </a:rPr>
              <a:t>praw</a:t>
            </a:r>
            <a:r>
              <a:rPr lang="en-GB" sz="2400" kern="0" dirty="0">
                <a:solidFill>
                  <a:srgbClr val="000000"/>
                </a:solidFill>
                <a:latin typeface="EC Square Sans Pro Thin" panose="020B0506040000020004"/>
                <a:cs typeface="Arial" panose="020B0604020202020204" pitchFamily="34" charset="0"/>
              </a:rPr>
              <a:t> </a:t>
            </a:r>
            <a:r>
              <a:rPr lang="en-GB" sz="2400" kern="0" dirty="0" err="1">
                <a:solidFill>
                  <a:srgbClr val="000000"/>
                </a:solidFill>
                <a:latin typeface="EC Square Sans Pro Thin" panose="020B0506040000020004"/>
                <a:cs typeface="Arial" panose="020B0604020202020204" pitchFamily="34" charset="0"/>
              </a:rPr>
              <a:t>socjalnych</a:t>
            </a:r>
            <a:r>
              <a:rPr lang="en-GB" sz="2400" kern="0" dirty="0">
                <a:solidFill>
                  <a:srgbClr val="000000"/>
                </a:solidFill>
                <a:latin typeface="EC Square Sans Pro Thin" panose="020B0506040000020004"/>
                <a:cs typeface="Arial" panose="020B0604020202020204" pitchFamily="34" charset="0"/>
              </a:rPr>
              <a:t>)</a:t>
            </a:r>
          </a:p>
          <a:p>
            <a:pPr marL="457200" lvl="0" indent="-457200" defTabSz="914400" fontAlgn="base">
              <a:spcBef>
                <a:spcPct val="20000"/>
              </a:spcBef>
              <a:spcAft>
                <a:spcPts val="1200"/>
              </a:spcAft>
              <a:buClr>
                <a:srgbClr val="000000"/>
              </a:buClr>
              <a:buSzTx/>
              <a:buFont typeface="+mj-lt"/>
              <a:buAutoNum type="arabicPeriod"/>
              <a:defRPr/>
            </a:pPr>
            <a:r>
              <a:rPr lang="en-GB" sz="2400" b="1" kern="0" dirty="0">
                <a:solidFill>
                  <a:srgbClr val="000000"/>
                </a:solidFill>
                <a:latin typeface="EC Square Sans Pro Thin" panose="020B0506040000020004"/>
                <a:cs typeface="Arial" panose="020B0604020202020204" pitchFamily="34" charset="0"/>
              </a:rPr>
              <a:t>A Europe closer to citizens </a:t>
            </a:r>
            <a:r>
              <a:rPr lang="en-GB" sz="2400" kern="0" dirty="0">
                <a:solidFill>
                  <a:srgbClr val="000000"/>
                </a:solidFill>
                <a:latin typeface="EC Square Sans Pro Thin" panose="020B0506040000020004"/>
                <a:cs typeface="Arial" panose="020B0604020202020204" pitchFamily="34" charset="0"/>
              </a:rPr>
              <a:t>(</a:t>
            </a:r>
            <a:r>
              <a:rPr lang="pl-PL" sz="2400" kern="0" dirty="0">
                <a:solidFill>
                  <a:srgbClr val="000000"/>
                </a:solidFill>
                <a:latin typeface="EC Square Sans Pro Thin" panose="020B0506040000020004" pitchFamily="34" charset="0"/>
                <a:cs typeface="Arial" panose="020B0604020202020204" pitchFamily="34" charset="0"/>
              </a:rPr>
              <a:t>zrównoważony rozwój obszarów miejskich, wiejskich i przybrzeżnych oraz inicjatyw lokalnych</a:t>
            </a:r>
            <a:r>
              <a:rPr lang="en-GB" sz="2400" kern="0" dirty="0">
                <a:solidFill>
                  <a:srgbClr val="000000"/>
                </a:solidFill>
                <a:latin typeface="EC Square Sans Pro Thin" panose="020B0506040000020004"/>
                <a:cs typeface="Arial" panose="020B0604020202020204" pitchFamily="34" charset="0"/>
              </a:rPr>
              <a:t>)</a:t>
            </a:r>
            <a:endParaRPr lang="pl-PL" sz="2400" kern="0" dirty="0">
              <a:solidFill>
                <a:srgbClr val="000000"/>
              </a:solidFill>
              <a:latin typeface="EC Square Sans Pro Thin" panose="020B0506040000020004" pitchFamily="34" charset="0"/>
              <a:cs typeface="Arial" panose="020B0604020202020204" pitchFamily="34" charset="0"/>
            </a:endParaRPr>
          </a:p>
          <a:p>
            <a:pPr marL="0" lvl="0" indent="0" defTabSz="914400" fontAlgn="base">
              <a:spcBef>
                <a:spcPts val="600"/>
              </a:spcBef>
              <a:buClr>
                <a:srgbClr val="000000"/>
              </a:buClr>
              <a:buSzTx/>
              <a:buNone/>
              <a:defRPr/>
            </a:pPr>
            <a:r>
              <a:rPr lang="en-GB" sz="2400" kern="0" dirty="0">
                <a:solidFill>
                  <a:srgbClr val="000000"/>
                </a:solidFill>
                <a:latin typeface="EC Square Sans Pro Thin" panose="020B0506040000020004" pitchFamily="34" charset="0"/>
                <a:cs typeface="Arial" panose="020B0604020202020204" pitchFamily="34" charset="0"/>
              </a:rPr>
              <a:t>Horizontal issues: 	partnership</a:t>
            </a:r>
          </a:p>
          <a:p>
            <a:pPr marL="0" lvl="0" indent="0" defTabSz="914400" fontAlgn="base">
              <a:spcBef>
                <a:spcPts val="0"/>
              </a:spcBef>
              <a:buClr>
                <a:srgbClr val="000000"/>
              </a:buClr>
              <a:buSzTx/>
              <a:buNone/>
              <a:defRPr/>
            </a:pPr>
            <a:r>
              <a:rPr lang="en-GB" sz="2400" kern="0" dirty="0">
                <a:solidFill>
                  <a:srgbClr val="000000"/>
                </a:solidFill>
                <a:latin typeface="EC Square Sans Pro Thin" panose="020B0506040000020004" pitchFamily="34" charset="0"/>
                <a:cs typeface="Arial" panose="020B0604020202020204" pitchFamily="34" charset="0"/>
              </a:rPr>
              <a:t>		administrative capacity building, </a:t>
            </a:r>
            <a:br>
              <a:rPr lang="en-GB" sz="2400" kern="0" dirty="0">
                <a:solidFill>
                  <a:srgbClr val="000000"/>
                </a:solidFill>
                <a:latin typeface="EC Square Sans Pro Thin" panose="020B0506040000020004" pitchFamily="34" charset="0"/>
                <a:cs typeface="Arial" panose="020B0604020202020204" pitchFamily="34" charset="0"/>
              </a:rPr>
            </a:br>
            <a:r>
              <a:rPr lang="en-GB" sz="2400" kern="0" dirty="0">
                <a:solidFill>
                  <a:srgbClr val="000000"/>
                </a:solidFill>
                <a:latin typeface="EC Square Sans Pro Thin" panose="020B0506040000020004" pitchFamily="34" charset="0"/>
                <a:cs typeface="Arial" panose="020B0604020202020204" pitchFamily="34" charset="0"/>
              </a:rPr>
              <a:t>		cooperation outside the programme area</a:t>
            </a:r>
            <a:endParaRPr lang="pl-PL" sz="2400" kern="0" dirty="0">
              <a:solidFill>
                <a:srgbClr val="000000"/>
              </a:solidFill>
              <a:latin typeface="EC Square Sans Pro Thin" panose="020B0506040000020004" pitchFamily="34" charset="0"/>
              <a:cs typeface="Arial" panose="020B0604020202020204" pitchFamily="34" charset="0"/>
            </a:endParaRPr>
          </a:p>
          <a:p>
            <a:pPr marL="0" lvl="0" indent="0" algn="r" defTabSz="914400" fontAlgn="base">
              <a:spcBef>
                <a:spcPts val="0"/>
              </a:spcBef>
              <a:buClr>
                <a:srgbClr val="000000"/>
              </a:buClr>
              <a:buSzTx/>
              <a:buNone/>
              <a:defRPr/>
            </a:pPr>
            <a:r>
              <a:rPr lang="pl-PL" sz="1600" kern="0" dirty="0">
                <a:solidFill>
                  <a:srgbClr val="000000"/>
                </a:solidFill>
                <a:latin typeface="EC Square Sans Pro Thin" panose="020B0506040000020004" pitchFamily="34" charset="0"/>
                <a:cs typeface="Arial" panose="020B0604020202020204" pitchFamily="34" charset="0"/>
              </a:rPr>
              <a:t>Materiały Christopher Todd – EU </a:t>
            </a:r>
            <a:r>
              <a:rPr lang="pl-PL" sz="1600" kern="0" dirty="0" err="1">
                <a:solidFill>
                  <a:srgbClr val="000000"/>
                </a:solidFill>
                <a:latin typeface="EC Square Sans Pro Thin" panose="020B0506040000020004" pitchFamily="34" charset="0"/>
                <a:cs typeface="Arial" panose="020B0604020202020204" pitchFamily="34" charset="0"/>
              </a:rPr>
              <a:t>commision</a:t>
            </a:r>
            <a:endParaRPr lang="en-GB" sz="1600" kern="0" dirty="0">
              <a:solidFill>
                <a:srgbClr val="000000"/>
              </a:solidFill>
              <a:latin typeface="EC Square Sans Pro Thin" panose="020B05060400000200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az 4" descr="Obraz zawierający niebo&#10;&#10;Opis wygenerowany automatycznie">
            <a:extLst>
              <a:ext uri="{FF2B5EF4-FFF2-40B4-BE49-F238E27FC236}">
                <a16:creationId xmlns:a16="http://schemas.microsoft.com/office/drawing/2014/main" id="{F29274DC-1515-4966-AD6C-EAFA5D7026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1695" y="4169092"/>
            <a:ext cx="1790700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596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6F545F-CF1E-4DF0-9810-DEA385853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Nowa Strategia 2021-2027(2030) </a:t>
            </a:r>
          </a:p>
        </p:txBody>
      </p:sp>
      <p:pic>
        <p:nvPicPr>
          <p:cNvPr id="5" name="Obraz 4" descr="Obraz zawierający niebo&#10;&#10;Opis wygenerowany automatycznie">
            <a:extLst>
              <a:ext uri="{FF2B5EF4-FFF2-40B4-BE49-F238E27FC236}">
                <a16:creationId xmlns:a16="http://schemas.microsoft.com/office/drawing/2014/main" id="{F29274DC-1515-4966-AD6C-EAFA5D7026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1695" y="4169092"/>
            <a:ext cx="1790700" cy="2543175"/>
          </a:xfrm>
          <a:prstGeom prst="rect">
            <a:avLst/>
          </a:prstGeom>
        </p:spPr>
      </p:pic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070F486-ECB7-4466-B0FB-A315A2172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Duże znaczenie i rola NGO oraz partnerstw międzysektorowych w nowej perspektywie,</a:t>
            </a:r>
          </a:p>
          <a:p>
            <a:r>
              <a:rPr lang="pl-PL" dirty="0"/>
              <a:t>Konieczność zintegrowania podmiotów i partnerstw dla lepszej realizacji wyzwań,</a:t>
            </a:r>
          </a:p>
          <a:p>
            <a:r>
              <a:rPr lang="pl-PL" dirty="0"/>
              <a:t>Wymagania dotyczące kompetencji, kadr i zasobów,</a:t>
            </a:r>
          </a:p>
          <a:p>
            <a:r>
              <a:rPr lang="pl-PL" dirty="0"/>
              <a:t>„znajomość” zarówno środowiska samorządowego jak i NGO</a:t>
            </a:r>
          </a:p>
          <a:p>
            <a:endParaRPr lang="pl-PL" dirty="0"/>
          </a:p>
        </p:txBody>
      </p:sp>
      <p:sp>
        <p:nvSpPr>
          <p:cNvPr id="7" name="Strzałka: w dół 6">
            <a:extLst>
              <a:ext uri="{FF2B5EF4-FFF2-40B4-BE49-F238E27FC236}">
                <a16:creationId xmlns:a16="http://schemas.microsoft.com/office/drawing/2014/main" id="{EC42CAB9-6BE6-40E2-8F25-81C177D952E8}"/>
              </a:ext>
            </a:extLst>
          </p:cNvPr>
          <p:cNvSpPr/>
          <p:nvPr/>
        </p:nvSpPr>
        <p:spPr>
          <a:xfrm>
            <a:off x="5293343" y="47625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FA017046-4902-46AB-843F-2B514CF4A465}"/>
              </a:ext>
            </a:extLst>
          </p:cNvPr>
          <p:cNvSpPr txBox="1"/>
          <p:nvPr/>
        </p:nvSpPr>
        <p:spPr>
          <a:xfrm>
            <a:off x="3676650" y="6019800"/>
            <a:ext cx="3800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PEŁNOMOCNIK/CZKA ds. NGO!</a:t>
            </a:r>
          </a:p>
        </p:txBody>
      </p:sp>
    </p:spTree>
    <p:extLst>
      <p:ext uri="{BB962C8B-B14F-4D97-AF65-F5344CB8AC3E}">
        <p14:creationId xmlns:p14="http://schemas.microsoft.com/office/powerpoint/2010/main" val="1551365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6F545F-CF1E-4DF0-9810-DEA385853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Pomorski Model Pełnomocnika  </a:t>
            </a:r>
          </a:p>
        </p:txBody>
      </p:sp>
      <p:pic>
        <p:nvPicPr>
          <p:cNvPr id="5" name="Obraz 4" descr="Obraz zawierający niebo&#10;&#10;Opis wygenerowany automatycznie">
            <a:extLst>
              <a:ext uri="{FF2B5EF4-FFF2-40B4-BE49-F238E27FC236}">
                <a16:creationId xmlns:a16="http://schemas.microsoft.com/office/drawing/2014/main" id="{F29274DC-1515-4966-AD6C-EAFA5D7026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1695" y="4169092"/>
            <a:ext cx="1790700" cy="2543175"/>
          </a:xfrm>
          <a:prstGeom prst="rect">
            <a:avLst/>
          </a:prstGeom>
        </p:spPr>
      </p:pic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070F486-ECB7-4466-B0FB-A315A2172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495550"/>
            <a:ext cx="8761412" cy="3524250"/>
          </a:xfrm>
        </p:spPr>
        <p:txBody>
          <a:bodyPr/>
          <a:lstStyle/>
          <a:p>
            <a:r>
              <a:rPr lang="pl-PL" dirty="0"/>
              <a:t>Merytoryczne i praktyczne narzędzie wsparcia pracy dla Pełnomocników,</a:t>
            </a:r>
          </a:p>
          <a:p>
            <a:r>
              <a:rPr lang="pl-PL" dirty="0"/>
              <a:t>Stworzone „z Pełnomocnikami i dla Pełnomocników”,</a:t>
            </a:r>
          </a:p>
          <a:p>
            <a:r>
              <a:rPr lang="pl-PL" dirty="0"/>
              <a:t>Elementy podstaw prawnych, gotowych wzorów, dobrych praktyk,</a:t>
            </a:r>
          </a:p>
          <a:p>
            <a:r>
              <a:rPr lang="pl-PL" dirty="0"/>
              <a:t>Predyspozycje, wiedza i doświadczenie do pełnienia funkcji Pełnomocnika</a:t>
            </a:r>
          </a:p>
          <a:p>
            <a:r>
              <a:rPr lang="pl-PL" dirty="0"/>
              <a:t>Narzędzia współpracy „Pełnomocnik-NGO” (reprezentacje sektora, ciała doradczo-konsultacyjne, Centra wsparcia (</a:t>
            </a:r>
            <a:r>
              <a:rPr lang="pl-PL" dirty="0" err="1"/>
              <a:t>COPy</a:t>
            </a:r>
            <a:r>
              <a:rPr lang="pl-PL"/>
              <a:t>) dla </a:t>
            </a:r>
            <a:r>
              <a:rPr lang="pl-PL" dirty="0"/>
              <a:t>NGO, Centra Wolontariatu, </a:t>
            </a:r>
            <a:r>
              <a:rPr lang="pl-PL" dirty="0" err="1"/>
              <a:t>OWESy</a:t>
            </a:r>
            <a:r>
              <a:rPr lang="pl-PL" dirty="0"/>
              <a:t>, itd.)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FA017046-4902-46AB-843F-2B514CF4A465}"/>
              </a:ext>
            </a:extLst>
          </p:cNvPr>
          <p:cNvSpPr txBox="1"/>
          <p:nvPr/>
        </p:nvSpPr>
        <p:spPr>
          <a:xfrm>
            <a:off x="3000374" y="6019800"/>
            <a:ext cx="5572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ZWIĘKSZENIE ROLI PEŁNOMOCNIK/CZKA ds. NGO ORAZ WSPARCIE W CODZIENNEJ PRACY</a:t>
            </a:r>
          </a:p>
        </p:txBody>
      </p:sp>
      <p:sp>
        <p:nvSpPr>
          <p:cNvPr id="10" name="Strzałka: w dół 9">
            <a:extLst>
              <a:ext uri="{FF2B5EF4-FFF2-40B4-BE49-F238E27FC236}">
                <a16:creationId xmlns:a16="http://schemas.microsoft.com/office/drawing/2014/main" id="{B11126F0-847B-4768-B19B-134F30B96B98}"/>
              </a:ext>
            </a:extLst>
          </p:cNvPr>
          <p:cNvSpPr/>
          <p:nvPr/>
        </p:nvSpPr>
        <p:spPr>
          <a:xfrm>
            <a:off x="5387529" y="5130943"/>
            <a:ext cx="484632" cy="8080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0665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6F545F-CF1E-4DF0-9810-DEA385853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Pomorski Model Pełnomocnika  </a:t>
            </a:r>
          </a:p>
        </p:txBody>
      </p:sp>
      <p:pic>
        <p:nvPicPr>
          <p:cNvPr id="5" name="Obraz 4" descr="Obraz zawierający niebo&#10;&#10;Opis wygenerowany automatycznie">
            <a:extLst>
              <a:ext uri="{FF2B5EF4-FFF2-40B4-BE49-F238E27FC236}">
                <a16:creationId xmlns:a16="http://schemas.microsoft.com/office/drawing/2014/main" id="{F29274DC-1515-4966-AD6C-EAFA5D7026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1695" y="4169092"/>
            <a:ext cx="1790700" cy="2543175"/>
          </a:xfrm>
          <a:prstGeom prst="rect">
            <a:avLst/>
          </a:prstGeom>
        </p:spPr>
      </p:pic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070F486-ECB7-4466-B0FB-A315A2172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495550"/>
            <a:ext cx="8761412" cy="352425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sz="2600" b="1" dirty="0"/>
              <a:t>ZAPRASZAMY DO KONTAKTU/WSPÓŁPRACY</a:t>
            </a:r>
          </a:p>
          <a:p>
            <a:pPr marL="0" indent="0" algn="ctr">
              <a:buNone/>
            </a:pPr>
            <a:endParaRPr lang="pl-PL" sz="2600" b="1" dirty="0"/>
          </a:p>
          <a:p>
            <a:pPr fontAlgn="base"/>
            <a:r>
              <a:rPr lang="pl-PL" b="1" dirty="0"/>
              <a:t>Biuro Pomorskiej Sieci COP</a:t>
            </a:r>
            <a:endParaRPr lang="pl-PL" dirty="0"/>
          </a:p>
          <a:p>
            <a:pPr fontAlgn="base"/>
            <a:r>
              <a:rPr lang="pl-PL" u="sng" dirty="0"/>
              <a:t>Adres korespondencyjny:</a:t>
            </a:r>
            <a:r>
              <a:rPr lang="pl-PL" b="1" dirty="0"/>
              <a:t/>
            </a:r>
            <a:br>
              <a:rPr lang="pl-PL" b="1" dirty="0"/>
            </a:br>
            <a:r>
              <a:rPr lang="pl-PL" dirty="0"/>
              <a:t>ul. Jeziorna 2/33</a:t>
            </a:r>
            <a:br>
              <a:rPr lang="pl-PL" dirty="0"/>
            </a:br>
            <a:r>
              <a:rPr lang="pl-PL" dirty="0"/>
              <a:t>83-300 Kartuzy</a:t>
            </a:r>
          </a:p>
          <a:p>
            <a:pPr fontAlgn="base"/>
            <a:r>
              <a:rPr lang="pl-PL" b="1" dirty="0">
                <a:hlinkClick r:id="rId3"/>
              </a:rPr>
              <a:t>biuro@cop.pomorskie.pl</a:t>
            </a:r>
            <a:endParaRPr lang="pl-PL" b="1" dirty="0"/>
          </a:p>
          <a:p>
            <a:pPr fontAlgn="base"/>
            <a:r>
              <a:rPr lang="pl-PL" dirty="0"/>
              <a:t>+48 666 812 944 – </a:t>
            </a:r>
            <a:r>
              <a:rPr lang="pl-PL" b="1" dirty="0"/>
              <a:t>Piotr Stec </a:t>
            </a:r>
            <a:r>
              <a:rPr lang="pl-PL" dirty="0"/>
              <a:t>(Prezes PS COP)</a:t>
            </a:r>
          </a:p>
          <a:p>
            <a:pPr marL="0" indent="0" algn="ctr">
              <a:buNone/>
            </a:pPr>
            <a:endParaRPr lang="pl-PL" sz="2600" b="1" dirty="0"/>
          </a:p>
        </p:txBody>
      </p:sp>
    </p:spTree>
    <p:extLst>
      <p:ext uri="{BB962C8B-B14F-4D97-AF65-F5344CB8AC3E}">
        <p14:creationId xmlns:p14="http://schemas.microsoft.com/office/powerpoint/2010/main" val="12664124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 (sala konferencyjna)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147</TotalTime>
  <Words>405</Words>
  <Application>Microsoft Office PowerPoint</Application>
  <PresentationFormat>Panoramiczny</PresentationFormat>
  <Paragraphs>71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EC Square Sans Pro Thin</vt:lpstr>
      <vt:lpstr>Wingdings 3</vt:lpstr>
      <vt:lpstr>Jon (sala konferencyjna)</vt:lpstr>
      <vt:lpstr>„Pomorski Model Pełnomocnika” </vt:lpstr>
      <vt:lpstr>Pomorska Sieć Centrów Organizacji Pozarządowych (PS COP)</vt:lpstr>
      <vt:lpstr>Pomorska Sieć Centrów Organizacji Pozarządowych (PS COP)</vt:lpstr>
      <vt:lpstr>Pomorska Sieć Centrów Organizacji Pozarządowych (PS COP)</vt:lpstr>
      <vt:lpstr>Rola Pełnomocników </vt:lpstr>
      <vt:lpstr>Nowa Strategia 2021-2027(2030) </vt:lpstr>
      <vt:lpstr>Nowa Strategia 2021-2027(2030) </vt:lpstr>
      <vt:lpstr>Pomorski Model Pełnomocnika  </vt:lpstr>
      <vt:lpstr>Pomorski Model Pełnomocnika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„Pomorski Model Pełnomocnika”</dc:title>
  <dc:creator>Piotr Stec</dc:creator>
  <cp:lastModifiedBy>Rutkowski Jarosław</cp:lastModifiedBy>
  <cp:revision>19</cp:revision>
  <dcterms:created xsi:type="dcterms:W3CDTF">2019-06-06T07:42:04Z</dcterms:created>
  <dcterms:modified xsi:type="dcterms:W3CDTF">2019-06-28T08:15:26Z</dcterms:modified>
</cp:coreProperties>
</file>