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261" r:id="rId3"/>
    <p:sldId id="317" r:id="rId4"/>
    <p:sldId id="315" r:id="rId5"/>
    <p:sldId id="328" r:id="rId6"/>
    <p:sldId id="326" r:id="rId7"/>
    <p:sldId id="327" r:id="rId8"/>
    <p:sldId id="316" r:id="rId9"/>
    <p:sldId id="319" r:id="rId10"/>
    <p:sldId id="322" r:id="rId11"/>
    <p:sldId id="320" r:id="rId12"/>
    <p:sldId id="323" r:id="rId13"/>
    <p:sldId id="321" r:id="rId14"/>
    <p:sldId id="329" r:id="rId15"/>
    <p:sldId id="324" r:id="rId16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87" autoAdjust="0"/>
    <p:restoredTop sz="94660"/>
  </p:normalViewPr>
  <p:slideViewPr>
    <p:cSldViewPr>
      <p:cViewPr varScale="1">
        <p:scale>
          <a:sx n="99" d="100"/>
          <a:sy n="99" d="100"/>
        </p:scale>
        <p:origin x="-6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OPS\SENIORZY\ludno&#347;&#263;_pomorskie%202015_rady%20senior&#243;w_12%20X_1b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-2.269414042697409E-2"/>
                  <c:y val="-5.6249976056300284E-2"/>
                </c:manualLayout>
              </c:layout>
              <c:showVal val="1"/>
            </c:dLbl>
            <c:dLbl>
              <c:idx val="1"/>
              <c:layout>
                <c:manualLayout>
                  <c:x val="-1.4820948932844989E-3"/>
                  <c:y val="-3.6490198407073599E-2"/>
                </c:manualLayout>
              </c:layout>
              <c:showVal val="1"/>
            </c:dLbl>
            <c:dLbl>
              <c:idx val="2"/>
              <c:layout>
                <c:manualLayout>
                  <c:x val="8.8925693597070241E-3"/>
                  <c:y val="-4.561274800884197E-2"/>
                </c:manualLayout>
              </c:layout>
              <c:showVal val="1"/>
            </c:dLbl>
            <c:dLbl>
              <c:idx val="3"/>
              <c:layout>
                <c:manualLayout>
                  <c:x val="-8.508429914443473E-2"/>
                  <c:y val="8.7763713080168643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Val val="1"/>
          </c:dLbls>
          <c:cat>
            <c:strRef>
              <c:f>'GUS Gminy'!$U$8:$U$11</c:f>
              <c:strCache>
                <c:ptCount val="4"/>
                <c:pt idx="0">
                  <c:v>miejskie</c:v>
                </c:pt>
                <c:pt idx="1">
                  <c:v>wiejskie</c:v>
                </c:pt>
                <c:pt idx="2">
                  <c:v>miejsko-wiejskie</c:v>
                </c:pt>
                <c:pt idx="3">
                  <c:v>miasta na prawach powiatu</c:v>
                </c:pt>
              </c:strCache>
            </c:strRef>
          </c:cat>
          <c:val>
            <c:numRef>
              <c:f>'GUS Gminy'!$V$8:$V$11</c:f>
              <c:numCache>
                <c:formatCode>#,##0</c:formatCode>
                <c:ptCount val="4"/>
                <c:pt idx="0">
                  <c:v>92269</c:v>
                </c:pt>
                <c:pt idx="1">
                  <c:v>87846</c:v>
                </c:pt>
                <c:pt idx="2">
                  <c:v>48460</c:v>
                </c:pt>
                <c:pt idx="3">
                  <c:v>195129</c:v>
                </c:pt>
              </c:numCache>
            </c:numRef>
          </c:val>
        </c:ser>
        <c:ser>
          <c:idx val="1"/>
          <c:order val="1"/>
          <c:spPr>
            <a:solidFill>
              <a:srgbClr val="002060"/>
            </a:solidFill>
          </c:spPr>
          <c:dLbls>
            <c:dLbl>
              <c:idx val="0"/>
              <c:layout>
                <c:manualLayout>
                  <c:x val="4.1377988813567884E-2"/>
                  <c:y val="-3.526691478724589E-2"/>
                </c:manualLayout>
              </c:layout>
              <c:showVal val="1"/>
            </c:dLbl>
            <c:dLbl>
              <c:idx val="1"/>
              <c:layout>
                <c:manualLayout>
                  <c:x val="3.3518182721446674E-2"/>
                  <c:y val="-2.6750266515327605E-2"/>
                </c:manualLayout>
              </c:layout>
              <c:showVal val="1"/>
            </c:dLbl>
            <c:dLbl>
              <c:idx val="2"/>
              <c:layout>
                <c:manualLayout>
                  <c:x val="3.7461498335734582E-2"/>
                  <c:y val="-1.6718916572079703E-2"/>
                </c:manualLayout>
              </c:layout>
              <c:showVal val="1"/>
            </c:dLbl>
            <c:dLbl>
              <c:idx val="3"/>
              <c:layout>
                <c:manualLayout>
                  <c:x val="0.10295809802645645"/>
                  <c:y val="1.0937482042225201E-2"/>
                </c:manualLayout>
              </c:layout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pl-PL"/>
              </a:p>
            </c:txPr>
            <c:showVal val="1"/>
          </c:dLbls>
          <c:cat>
            <c:strRef>
              <c:f>'GUS Gminy'!$U$8:$U$11</c:f>
              <c:strCache>
                <c:ptCount val="4"/>
                <c:pt idx="0">
                  <c:v>miejskie</c:v>
                </c:pt>
                <c:pt idx="1">
                  <c:v>wiejskie</c:v>
                </c:pt>
                <c:pt idx="2">
                  <c:v>miejsko-wiejskie</c:v>
                </c:pt>
                <c:pt idx="3">
                  <c:v>miasta na prawach powiatu</c:v>
                </c:pt>
              </c:strCache>
            </c:strRef>
          </c:cat>
          <c:val>
            <c:numRef>
              <c:f>'GUS Gminy'!$W$8:$W$11</c:f>
              <c:numCache>
                <c:formatCode>#,##0</c:formatCode>
                <c:ptCount val="4"/>
                <c:pt idx="0">
                  <c:v>51627</c:v>
                </c:pt>
                <c:pt idx="1">
                  <c:v>6134</c:v>
                </c:pt>
                <c:pt idx="2">
                  <c:v>3143</c:v>
                </c:pt>
                <c:pt idx="3">
                  <c:v>184312</c:v>
                </c:pt>
              </c:numCache>
            </c:numRef>
          </c:val>
        </c:ser>
        <c:shape val="box"/>
        <c:axId val="51560448"/>
        <c:axId val="51561984"/>
        <c:axId val="0"/>
      </c:bar3DChart>
      <c:catAx>
        <c:axId val="5156044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="1"/>
            </a:pPr>
            <a:endParaRPr lang="pl-PL"/>
          </a:p>
        </c:txPr>
        <c:crossAx val="51561984"/>
        <c:crosses val="autoZero"/>
        <c:auto val="1"/>
        <c:lblAlgn val="ctr"/>
        <c:lblOffset val="100"/>
      </c:catAx>
      <c:valAx>
        <c:axId val="51561984"/>
        <c:scaling>
          <c:orientation val="minMax"/>
        </c:scaling>
        <c:delete val="1"/>
        <c:axPos val="l"/>
        <c:numFmt formatCode="#,##0" sourceLinked="1"/>
        <c:tickLblPos val="none"/>
        <c:crossAx val="51560448"/>
        <c:crosses val="autoZero"/>
        <c:crossBetween val="between"/>
      </c:valAx>
    </c:plotArea>
    <c:plotVisOnly val="1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4F4028-C697-46DE-80B6-342DF0C9FCF4}" type="doc">
      <dgm:prSet loTypeId="urn:microsoft.com/office/officeart/2005/8/layout/chevron2" loCatId="list" qsTypeId="urn:microsoft.com/office/officeart/2005/8/quickstyle/3d3" qsCatId="3D" csTypeId="urn:microsoft.com/office/officeart/2005/8/colors/accent6_2" csCatId="accent6" phldr="1"/>
      <dgm:spPr/>
      <dgm:t>
        <a:bodyPr/>
        <a:lstStyle/>
        <a:p>
          <a:endParaRPr lang="pl-PL"/>
        </a:p>
      </dgm:t>
    </dgm:pt>
    <dgm:pt modelId="{4EDE49F8-9C71-4E58-9FEB-3B3104E0AA7F}">
      <dgm:prSet phldrT="[Tekst]"/>
      <dgm:spPr/>
      <dgm:t>
        <a:bodyPr/>
        <a:lstStyle/>
        <a:p>
          <a:r>
            <a:rPr lang="pl-PL" b="1" dirty="0"/>
            <a:t>42 %</a:t>
          </a:r>
        </a:p>
      </dgm:t>
    </dgm:pt>
    <dgm:pt modelId="{7A212858-9450-4120-9024-79FDD6B4089F}" type="parTrans" cxnId="{7B6433FA-D4AB-4D38-814D-82510E4AE54F}">
      <dgm:prSet/>
      <dgm:spPr/>
      <dgm:t>
        <a:bodyPr/>
        <a:lstStyle/>
        <a:p>
          <a:endParaRPr lang="pl-PL"/>
        </a:p>
      </dgm:t>
    </dgm:pt>
    <dgm:pt modelId="{20CEB29D-BE70-407F-BB32-5002C9514BF7}" type="sibTrans" cxnId="{7B6433FA-D4AB-4D38-814D-82510E4AE54F}">
      <dgm:prSet/>
      <dgm:spPr/>
      <dgm:t>
        <a:bodyPr/>
        <a:lstStyle/>
        <a:p>
          <a:endParaRPr lang="pl-PL"/>
        </a:p>
      </dgm:t>
    </dgm:pt>
    <dgm:pt modelId="{B726D635-0512-4CC2-99B7-363D45C507C3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gminy miejskie </a:t>
          </a:r>
          <a:r>
            <a:rPr lang="pl-PL" b="1" dirty="0"/>
            <a:t>19 </a:t>
          </a:r>
        </a:p>
      </dgm:t>
    </dgm:pt>
    <dgm:pt modelId="{A1D08026-B938-48EE-A258-F7C2D0EB3D2B}" type="parTrans" cxnId="{B5CE70B0-D8F8-41BF-817C-B8F8A90B4072}">
      <dgm:prSet/>
      <dgm:spPr/>
      <dgm:t>
        <a:bodyPr/>
        <a:lstStyle/>
        <a:p>
          <a:endParaRPr lang="pl-PL"/>
        </a:p>
      </dgm:t>
    </dgm:pt>
    <dgm:pt modelId="{F939A32C-67CF-46EF-9052-7FEBF8BE34D0}" type="sibTrans" cxnId="{B5CE70B0-D8F8-41BF-817C-B8F8A90B4072}">
      <dgm:prSet/>
      <dgm:spPr/>
      <dgm:t>
        <a:bodyPr/>
        <a:lstStyle/>
        <a:p>
          <a:endParaRPr lang="pl-PL"/>
        </a:p>
      </dgm:t>
    </dgm:pt>
    <dgm:pt modelId="{D25517A2-CD29-4B2D-96A0-ABE8FA9D67FF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rady </a:t>
          </a:r>
          <a:r>
            <a:rPr lang="pl-PL" dirty="0" smtClean="0"/>
            <a:t>seniorów </a:t>
          </a:r>
          <a:r>
            <a:rPr lang="pl-PL" b="1" dirty="0"/>
            <a:t>8</a:t>
          </a:r>
        </a:p>
      </dgm:t>
    </dgm:pt>
    <dgm:pt modelId="{5F42E19A-17D8-40D5-95FA-1181F4F6CEA2}" type="parTrans" cxnId="{F45B0D11-E3E4-424C-8511-E2638F66C832}">
      <dgm:prSet/>
      <dgm:spPr/>
      <dgm:t>
        <a:bodyPr/>
        <a:lstStyle/>
        <a:p>
          <a:endParaRPr lang="pl-PL"/>
        </a:p>
      </dgm:t>
    </dgm:pt>
    <dgm:pt modelId="{3E3FB0DA-1D36-4C5D-9EC6-4E9712C6066E}" type="sibTrans" cxnId="{F45B0D11-E3E4-424C-8511-E2638F66C832}">
      <dgm:prSet/>
      <dgm:spPr/>
      <dgm:t>
        <a:bodyPr/>
        <a:lstStyle/>
        <a:p>
          <a:endParaRPr lang="pl-PL"/>
        </a:p>
      </dgm:t>
    </dgm:pt>
    <dgm:pt modelId="{EDC0C6DB-F3EB-4D09-BE6D-8BE107E43EBD}">
      <dgm:prSet phldrT="[Tekst]"/>
      <dgm:spPr/>
      <dgm:t>
        <a:bodyPr/>
        <a:lstStyle/>
        <a:p>
          <a:r>
            <a:rPr lang="pl-PL" b="1" dirty="0"/>
            <a:t>5 %</a:t>
          </a:r>
        </a:p>
      </dgm:t>
    </dgm:pt>
    <dgm:pt modelId="{9345D5CF-78EC-4406-8479-1F7816FDF0DA}" type="parTrans" cxnId="{5F370ADC-A23D-4DB9-A793-E09931EA982F}">
      <dgm:prSet/>
      <dgm:spPr/>
      <dgm:t>
        <a:bodyPr/>
        <a:lstStyle/>
        <a:p>
          <a:endParaRPr lang="pl-PL"/>
        </a:p>
      </dgm:t>
    </dgm:pt>
    <dgm:pt modelId="{38EEC399-CFB9-4CB2-9A5F-00F1F43B5AD9}" type="sibTrans" cxnId="{5F370ADC-A23D-4DB9-A793-E09931EA982F}">
      <dgm:prSet/>
      <dgm:spPr/>
      <dgm:t>
        <a:bodyPr/>
        <a:lstStyle/>
        <a:p>
          <a:endParaRPr lang="pl-PL"/>
        </a:p>
      </dgm:t>
    </dgm:pt>
    <dgm:pt modelId="{E0182A87-DB6F-4F62-B734-51FA431A88B7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gminy wiejskie </a:t>
          </a:r>
          <a:r>
            <a:rPr lang="pl-PL" b="1" dirty="0"/>
            <a:t>81</a:t>
          </a:r>
        </a:p>
      </dgm:t>
    </dgm:pt>
    <dgm:pt modelId="{D5D02E06-CC9C-418D-B46D-40C8CEC3B720}" type="parTrans" cxnId="{ECFCB2D7-6015-460C-8430-EAB56AB2126F}">
      <dgm:prSet/>
      <dgm:spPr/>
      <dgm:t>
        <a:bodyPr/>
        <a:lstStyle/>
        <a:p>
          <a:endParaRPr lang="pl-PL"/>
        </a:p>
      </dgm:t>
    </dgm:pt>
    <dgm:pt modelId="{78789FE2-2F4F-490D-B2AF-F4564B536350}" type="sibTrans" cxnId="{ECFCB2D7-6015-460C-8430-EAB56AB2126F}">
      <dgm:prSet/>
      <dgm:spPr/>
      <dgm:t>
        <a:bodyPr/>
        <a:lstStyle/>
        <a:p>
          <a:endParaRPr lang="pl-PL"/>
        </a:p>
      </dgm:t>
    </dgm:pt>
    <dgm:pt modelId="{9E5310EB-ED55-401C-9BEB-2A93D435C907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rady </a:t>
          </a:r>
          <a:r>
            <a:rPr lang="pl-PL" dirty="0" smtClean="0"/>
            <a:t>seniorów </a:t>
          </a:r>
          <a:r>
            <a:rPr lang="pl-PL" b="1" dirty="0"/>
            <a:t>4</a:t>
          </a:r>
        </a:p>
      </dgm:t>
    </dgm:pt>
    <dgm:pt modelId="{446D5291-FBB5-44FB-A3C5-3B5AB2407717}" type="parTrans" cxnId="{FAE73AB8-1CB0-43FD-88C3-F8A53A7B1AD6}">
      <dgm:prSet/>
      <dgm:spPr/>
      <dgm:t>
        <a:bodyPr/>
        <a:lstStyle/>
        <a:p>
          <a:endParaRPr lang="pl-PL"/>
        </a:p>
      </dgm:t>
    </dgm:pt>
    <dgm:pt modelId="{6012C7B6-72B3-4B61-9AE5-C6FA694F1843}" type="sibTrans" cxnId="{FAE73AB8-1CB0-43FD-88C3-F8A53A7B1AD6}">
      <dgm:prSet/>
      <dgm:spPr/>
      <dgm:t>
        <a:bodyPr/>
        <a:lstStyle/>
        <a:p>
          <a:endParaRPr lang="pl-PL"/>
        </a:p>
      </dgm:t>
    </dgm:pt>
    <dgm:pt modelId="{7EDCE910-617F-49C6-8CBA-C2EE54FBAAC2}">
      <dgm:prSet phldrT="[Tekst]"/>
      <dgm:spPr/>
      <dgm:t>
        <a:bodyPr/>
        <a:lstStyle/>
        <a:p>
          <a:r>
            <a:rPr lang="pl-PL" b="1" dirty="0"/>
            <a:t>11 %</a:t>
          </a:r>
        </a:p>
      </dgm:t>
    </dgm:pt>
    <dgm:pt modelId="{967DFFC4-8E33-4F9B-A603-02701A83D693}" type="parTrans" cxnId="{BEFEE83C-3E62-44E3-9AF7-3128CA6F64F3}">
      <dgm:prSet/>
      <dgm:spPr/>
      <dgm:t>
        <a:bodyPr/>
        <a:lstStyle/>
        <a:p>
          <a:endParaRPr lang="pl-PL"/>
        </a:p>
      </dgm:t>
    </dgm:pt>
    <dgm:pt modelId="{B5BFE26C-870B-4894-924D-14A829D9523C}" type="sibTrans" cxnId="{BEFEE83C-3E62-44E3-9AF7-3128CA6F64F3}">
      <dgm:prSet/>
      <dgm:spPr/>
      <dgm:t>
        <a:bodyPr/>
        <a:lstStyle/>
        <a:p>
          <a:endParaRPr lang="pl-PL"/>
        </a:p>
      </dgm:t>
    </dgm:pt>
    <dgm:pt modelId="{870541CC-2706-4A6D-B941-5BE705F76750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gminy miejsko - wiejskie </a:t>
          </a:r>
          <a:r>
            <a:rPr lang="pl-PL" b="1" dirty="0"/>
            <a:t>19</a:t>
          </a:r>
        </a:p>
      </dgm:t>
    </dgm:pt>
    <dgm:pt modelId="{1A9F234D-6335-4888-86FE-5E19F7030F3F}" type="parTrans" cxnId="{8A5DD19E-6F18-45FC-A91E-A43B6499F54A}">
      <dgm:prSet/>
      <dgm:spPr/>
      <dgm:t>
        <a:bodyPr/>
        <a:lstStyle/>
        <a:p>
          <a:endParaRPr lang="pl-PL"/>
        </a:p>
      </dgm:t>
    </dgm:pt>
    <dgm:pt modelId="{76309998-7CC3-4802-84D8-C499815CF67B}" type="sibTrans" cxnId="{8A5DD19E-6F18-45FC-A91E-A43B6499F54A}">
      <dgm:prSet/>
      <dgm:spPr/>
      <dgm:t>
        <a:bodyPr/>
        <a:lstStyle/>
        <a:p>
          <a:endParaRPr lang="pl-PL"/>
        </a:p>
      </dgm:t>
    </dgm:pt>
    <dgm:pt modelId="{C0AAF6A1-3646-43C8-8082-6DE3F7546659}">
      <dgm:prSet phldrT="[Tekst]"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rady </a:t>
          </a:r>
          <a:r>
            <a:rPr lang="pl-PL" dirty="0" smtClean="0"/>
            <a:t>seniorów </a:t>
          </a:r>
          <a:r>
            <a:rPr lang="pl-PL" b="1" dirty="0"/>
            <a:t>2</a:t>
          </a:r>
        </a:p>
      </dgm:t>
    </dgm:pt>
    <dgm:pt modelId="{E08649A0-450E-411C-8DEC-5F6616C6E197}" type="parTrans" cxnId="{A553E63E-B1DA-4F05-9549-A4705B6BAED7}">
      <dgm:prSet/>
      <dgm:spPr/>
      <dgm:t>
        <a:bodyPr/>
        <a:lstStyle/>
        <a:p>
          <a:endParaRPr lang="pl-PL"/>
        </a:p>
      </dgm:t>
    </dgm:pt>
    <dgm:pt modelId="{CD0F4503-31D0-4E49-B038-45A367DC3AD2}" type="sibTrans" cxnId="{A553E63E-B1DA-4F05-9549-A4705B6BAED7}">
      <dgm:prSet/>
      <dgm:spPr/>
      <dgm:t>
        <a:bodyPr/>
        <a:lstStyle/>
        <a:p>
          <a:endParaRPr lang="pl-PL"/>
        </a:p>
      </dgm:t>
    </dgm:pt>
    <dgm:pt modelId="{6C387B80-0C97-4733-9458-DA80FC142D52}">
      <dgm:prSet/>
      <dgm:spPr/>
      <dgm:t>
        <a:bodyPr/>
        <a:lstStyle/>
        <a:p>
          <a:r>
            <a:rPr lang="pl-PL" b="1" dirty="0"/>
            <a:t>75 %</a:t>
          </a:r>
        </a:p>
      </dgm:t>
    </dgm:pt>
    <dgm:pt modelId="{2CF0821A-75E0-4C47-B31F-D7B7FC151C8D}" type="parTrans" cxnId="{5690727B-426A-41CA-A89D-618E01F59EC8}">
      <dgm:prSet/>
      <dgm:spPr/>
      <dgm:t>
        <a:bodyPr/>
        <a:lstStyle/>
        <a:p>
          <a:endParaRPr lang="pl-PL"/>
        </a:p>
      </dgm:t>
    </dgm:pt>
    <dgm:pt modelId="{1EF0D3BA-15DA-4387-873B-969941D3E747}" type="sibTrans" cxnId="{5690727B-426A-41CA-A89D-618E01F59EC8}">
      <dgm:prSet/>
      <dgm:spPr/>
      <dgm:t>
        <a:bodyPr/>
        <a:lstStyle/>
        <a:p>
          <a:endParaRPr lang="pl-PL"/>
        </a:p>
      </dgm:t>
    </dgm:pt>
    <dgm:pt modelId="{117BCB69-589E-4ADC-9356-46995138292F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miasta na prawach powiatu </a:t>
          </a:r>
          <a:r>
            <a:rPr lang="pl-PL" b="1" dirty="0"/>
            <a:t>4</a:t>
          </a:r>
        </a:p>
      </dgm:t>
    </dgm:pt>
    <dgm:pt modelId="{0C090189-00B3-4A44-B529-7367F9310FA4}" type="parTrans" cxnId="{6E4BA07A-2B28-4DC5-A086-D110A7A3F345}">
      <dgm:prSet/>
      <dgm:spPr/>
      <dgm:t>
        <a:bodyPr/>
        <a:lstStyle/>
        <a:p>
          <a:endParaRPr lang="pl-PL"/>
        </a:p>
      </dgm:t>
    </dgm:pt>
    <dgm:pt modelId="{388C5C19-0689-4A59-BEE3-F740D3D7FA32}" type="sibTrans" cxnId="{6E4BA07A-2B28-4DC5-A086-D110A7A3F345}">
      <dgm:prSet/>
      <dgm:spPr/>
      <dgm:t>
        <a:bodyPr/>
        <a:lstStyle/>
        <a:p>
          <a:endParaRPr lang="pl-PL"/>
        </a:p>
      </dgm:t>
    </dgm:pt>
    <dgm:pt modelId="{4FF3A8D3-2792-4CAC-B73C-18A1E97B21C9}">
      <dgm:prSet/>
      <dgm:spPr>
        <a:ln>
          <a:solidFill>
            <a:schemeClr val="accent6">
              <a:lumMod val="60000"/>
              <a:lumOff val="40000"/>
            </a:schemeClr>
          </a:solidFill>
        </a:ln>
      </dgm:spPr>
      <dgm:t>
        <a:bodyPr/>
        <a:lstStyle/>
        <a:p>
          <a:r>
            <a:rPr lang="pl-PL" dirty="0"/>
            <a:t>rady </a:t>
          </a:r>
          <a:r>
            <a:rPr lang="pl-PL" dirty="0" smtClean="0"/>
            <a:t>seniorów </a:t>
          </a:r>
          <a:r>
            <a:rPr lang="pl-PL" b="1" dirty="0"/>
            <a:t>3</a:t>
          </a:r>
        </a:p>
      </dgm:t>
    </dgm:pt>
    <dgm:pt modelId="{0813F2CF-23F8-4971-874B-D3F53CB3264F}" type="parTrans" cxnId="{6DB5810B-3FCE-482B-81C7-945BA280DF82}">
      <dgm:prSet/>
      <dgm:spPr/>
      <dgm:t>
        <a:bodyPr/>
        <a:lstStyle/>
        <a:p>
          <a:endParaRPr lang="pl-PL"/>
        </a:p>
      </dgm:t>
    </dgm:pt>
    <dgm:pt modelId="{5D70D1CD-02DB-43AB-9BB7-31713561B574}" type="sibTrans" cxnId="{6DB5810B-3FCE-482B-81C7-945BA280DF82}">
      <dgm:prSet/>
      <dgm:spPr/>
      <dgm:t>
        <a:bodyPr/>
        <a:lstStyle/>
        <a:p>
          <a:endParaRPr lang="pl-PL"/>
        </a:p>
      </dgm:t>
    </dgm:pt>
    <dgm:pt modelId="{134E72EE-D605-43D8-86E8-CB976D91CE10}" type="pres">
      <dgm:prSet presAssocID="{384F4028-C697-46DE-80B6-342DF0C9FCF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0D513157-2A04-4057-B07C-5E26F37BDEC5}" type="pres">
      <dgm:prSet presAssocID="{4EDE49F8-9C71-4E58-9FEB-3B3104E0AA7F}" presName="composite" presStyleCnt="0"/>
      <dgm:spPr/>
      <dgm:t>
        <a:bodyPr/>
        <a:lstStyle/>
        <a:p>
          <a:endParaRPr lang="pl-PL"/>
        </a:p>
      </dgm:t>
    </dgm:pt>
    <dgm:pt modelId="{5B856084-E5D3-4F11-A716-E959C3D535BB}" type="pres">
      <dgm:prSet presAssocID="{4EDE49F8-9C71-4E58-9FEB-3B3104E0AA7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3BC2223-26CB-4741-A499-6019325582AD}" type="pres">
      <dgm:prSet presAssocID="{4EDE49F8-9C71-4E58-9FEB-3B3104E0AA7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6D6107-3AD8-4613-BF43-3544624F90B0}" type="pres">
      <dgm:prSet presAssocID="{20CEB29D-BE70-407F-BB32-5002C9514BF7}" presName="sp" presStyleCnt="0"/>
      <dgm:spPr/>
      <dgm:t>
        <a:bodyPr/>
        <a:lstStyle/>
        <a:p>
          <a:endParaRPr lang="pl-PL"/>
        </a:p>
      </dgm:t>
    </dgm:pt>
    <dgm:pt modelId="{B3230642-CFA5-4B3B-9C6A-9818D3536B0B}" type="pres">
      <dgm:prSet presAssocID="{EDC0C6DB-F3EB-4D09-BE6D-8BE107E43EBD}" presName="composite" presStyleCnt="0"/>
      <dgm:spPr/>
      <dgm:t>
        <a:bodyPr/>
        <a:lstStyle/>
        <a:p>
          <a:endParaRPr lang="pl-PL"/>
        </a:p>
      </dgm:t>
    </dgm:pt>
    <dgm:pt modelId="{D3BC2411-F340-4981-9275-07B318625FDA}" type="pres">
      <dgm:prSet presAssocID="{EDC0C6DB-F3EB-4D09-BE6D-8BE107E43EB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B866E58-A585-492C-9D1B-6E8475EC237E}" type="pres">
      <dgm:prSet presAssocID="{EDC0C6DB-F3EB-4D09-BE6D-8BE107E43EB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E6076E7-E328-499C-A9F1-4CE1396B694E}" type="pres">
      <dgm:prSet presAssocID="{38EEC399-CFB9-4CB2-9A5F-00F1F43B5AD9}" presName="sp" presStyleCnt="0"/>
      <dgm:spPr/>
      <dgm:t>
        <a:bodyPr/>
        <a:lstStyle/>
        <a:p>
          <a:endParaRPr lang="pl-PL"/>
        </a:p>
      </dgm:t>
    </dgm:pt>
    <dgm:pt modelId="{6402DE66-514D-4BEE-847F-F3CC375E3DDF}" type="pres">
      <dgm:prSet presAssocID="{7EDCE910-617F-49C6-8CBA-C2EE54FBAAC2}" presName="composite" presStyleCnt="0"/>
      <dgm:spPr/>
      <dgm:t>
        <a:bodyPr/>
        <a:lstStyle/>
        <a:p>
          <a:endParaRPr lang="pl-PL"/>
        </a:p>
      </dgm:t>
    </dgm:pt>
    <dgm:pt modelId="{C5CFE3EF-1E99-47D3-A870-946B97D10460}" type="pres">
      <dgm:prSet presAssocID="{7EDCE910-617F-49C6-8CBA-C2EE54FBAAC2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02529AD-9477-4C60-A641-1EA28B8751EC}" type="pres">
      <dgm:prSet presAssocID="{7EDCE910-617F-49C6-8CBA-C2EE54FBAAC2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36A64A4-D3A5-49D4-8027-88E7B1709CC0}" type="pres">
      <dgm:prSet presAssocID="{B5BFE26C-870B-4894-924D-14A829D9523C}" presName="sp" presStyleCnt="0"/>
      <dgm:spPr/>
      <dgm:t>
        <a:bodyPr/>
        <a:lstStyle/>
        <a:p>
          <a:endParaRPr lang="pl-PL"/>
        </a:p>
      </dgm:t>
    </dgm:pt>
    <dgm:pt modelId="{6449AA40-7190-4478-8EAC-C6F61C850E71}" type="pres">
      <dgm:prSet presAssocID="{6C387B80-0C97-4733-9458-DA80FC142D52}" presName="composite" presStyleCnt="0"/>
      <dgm:spPr/>
      <dgm:t>
        <a:bodyPr/>
        <a:lstStyle/>
        <a:p>
          <a:endParaRPr lang="pl-PL"/>
        </a:p>
      </dgm:t>
    </dgm:pt>
    <dgm:pt modelId="{3D0FDC47-1B0B-47C0-A377-712A2CA086B5}" type="pres">
      <dgm:prSet presAssocID="{6C387B80-0C97-4733-9458-DA80FC142D52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BC90FCD-9D5F-43C7-A650-94F16EC80D0B}" type="pres">
      <dgm:prSet presAssocID="{6C387B80-0C97-4733-9458-DA80FC142D52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4DBA18B6-AE37-4377-9745-345A692EA6D9}" type="presOf" srcId="{870541CC-2706-4A6D-B941-5BE705F76750}" destId="{002529AD-9477-4C60-A641-1EA28B8751EC}" srcOrd="0" destOrd="0" presId="urn:microsoft.com/office/officeart/2005/8/layout/chevron2"/>
    <dgm:cxn modelId="{5F370ADC-A23D-4DB9-A793-E09931EA982F}" srcId="{384F4028-C697-46DE-80B6-342DF0C9FCF4}" destId="{EDC0C6DB-F3EB-4D09-BE6D-8BE107E43EBD}" srcOrd="1" destOrd="0" parTransId="{9345D5CF-78EC-4406-8479-1F7816FDF0DA}" sibTransId="{38EEC399-CFB9-4CB2-9A5F-00F1F43B5AD9}"/>
    <dgm:cxn modelId="{86D77A43-5568-4263-BA22-560F0FA5E71B}" type="presOf" srcId="{117BCB69-589E-4ADC-9356-46995138292F}" destId="{EBC90FCD-9D5F-43C7-A650-94F16EC80D0B}" srcOrd="0" destOrd="0" presId="urn:microsoft.com/office/officeart/2005/8/layout/chevron2"/>
    <dgm:cxn modelId="{BF386E2E-93D7-4EF6-8B5B-3DDB7A322DF4}" type="presOf" srcId="{C0AAF6A1-3646-43C8-8082-6DE3F7546659}" destId="{002529AD-9477-4C60-A641-1EA28B8751EC}" srcOrd="0" destOrd="1" presId="urn:microsoft.com/office/officeart/2005/8/layout/chevron2"/>
    <dgm:cxn modelId="{EC757AF2-9AEA-4FC7-A8A2-E5D92B633ED1}" type="presOf" srcId="{6C387B80-0C97-4733-9458-DA80FC142D52}" destId="{3D0FDC47-1B0B-47C0-A377-712A2CA086B5}" srcOrd="0" destOrd="0" presId="urn:microsoft.com/office/officeart/2005/8/layout/chevron2"/>
    <dgm:cxn modelId="{D2659D93-AE99-452E-BF06-46E78B82437E}" type="presOf" srcId="{9E5310EB-ED55-401C-9BEB-2A93D435C907}" destId="{7B866E58-A585-492C-9D1B-6E8475EC237E}" srcOrd="0" destOrd="1" presId="urn:microsoft.com/office/officeart/2005/8/layout/chevron2"/>
    <dgm:cxn modelId="{916E577F-6C5B-4A64-8D9B-4875E450C663}" type="presOf" srcId="{B726D635-0512-4CC2-99B7-363D45C507C3}" destId="{33BC2223-26CB-4741-A499-6019325582AD}" srcOrd="0" destOrd="0" presId="urn:microsoft.com/office/officeart/2005/8/layout/chevron2"/>
    <dgm:cxn modelId="{2F6421CD-286B-45CF-A640-2D423699A132}" type="presOf" srcId="{EDC0C6DB-F3EB-4D09-BE6D-8BE107E43EBD}" destId="{D3BC2411-F340-4981-9275-07B318625FDA}" srcOrd="0" destOrd="0" presId="urn:microsoft.com/office/officeart/2005/8/layout/chevron2"/>
    <dgm:cxn modelId="{ECFCB2D7-6015-460C-8430-EAB56AB2126F}" srcId="{EDC0C6DB-F3EB-4D09-BE6D-8BE107E43EBD}" destId="{E0182A87-DB6F-4F62-B734-51FA431A88B7}" srcOrd="0" destOrd="0" parTransId="{D5D02E06-CC9C-418D-B46D-40C8CEC3B720}" sibTransId="{78789FE2-2F4F-490D-B2AF-F4564B536350}"/>
    <dgm:cxn modelId="{4CA2C6DC-B656-4A79-B226-C7300C679253}" type="presOf" srcId="{7EDCE910-617F-49C6-8CBA-C2EE54FBAAC2}" destId="{C5CFE3EF-1E99-47D3-A870-946B97D10460}" srcOrd="0" destOrd="0" presId="urn:microsoft.com/office/officeart/2005/8/layout/chevron2"/>
    <dgm:cxn modelId="{A553E63E-B1DA-4F05-9549-A4705B6BAED7}" srcId="{7EDCE910-617F-49C6-8CBA-C2EE54FBAAC2}" destId="{C0AAF6A1-3646-43C8-8082-6DE3F7546659}" srcOrd="1" destOrd="0" parTransId="{E08649A0-450E-411C-8DEC-5F6616C6E197}" sibTransId="{CD0F4503-31D0-4E49-B038-45A367DC3AD2}"/>
    <dgm:cxn modelId="{3B9122B7-6DFB-4486-B2FF-F3532FBE0567}" type="presOf" srcId="{E0182A87-DB6F-4F62-B734-51FA431A88B7}" destId="{7B866E58-A585-492C-9D1B-6E8475EC237E}" srcOrd="0" destOrd="0" presId="urn:microsoft.com/office/officeart/2005/8/layout/chevron2"/>
    <dgm:cxn modelId="{7B6433FA-D4AB-4D38-814D-82510E4AE54F}" srcId="{384F4028-C697-46DE-80B6-342DF0C9FCF4}" destId="{4EDE49F8-9C71-4E58-9FEB-3B3104E0AA7F}" srcOrd="0" destOrd="0" parTransId="{7A212858-9450-4120-9024-79FDD6B4089F}" sibTransId="{20CEB29D-BE70-407F-BB32-5002C9514BF7}"/>
    <dgm:cxn modelId="{07784ECF-E4C1-4588-9AE9-8FA4C1D861D7}" type="presOf" srcId="{4EDE49F8-9C71-4E58-9FEB-3B3104E0AA7F}" destId="{5B856084-E5D3-4F11-A716-E959C3D535BB}" srcOrd="0" destOrd="0" presId="urn:microsoft.com/office/officeart/2005/8/layout/chevron2"/>
    <dgm:cxn modelId="{8A5DD19E-6F18-45FC-A91E-A43B6499F54A}" srcId="{7EDCE910-617F-49C6-8CBA-C2EE54FBAAC2}" destId="{870541CC-2706-4A6D-B941-5BE705F76750}" srcOrd="0" destOrd="0" parTransId="{1A9F234D-6335-4888-86FE-5E19F7030F3F}" sibTransId="{76309998-7CC3-4802-84D8-C499815CF67B}"/>
    <dgm:cxn modelId="{5690727B-426A-41CA-A89D-618E01F59EC8}" srcId="{384F4028-C697-46DE-80B6-342DF0C9FCF4}" destId="{6C387B80-0C97-4733-9458-DA80FC142D52}" srcOrd="3" destOrd="0" parTransId="{2CF0821A-75E0-4C47-B31F-D7B7FC151C8D}" sibTransId="{1EF0D3BA-15DA-4387-873B-969941D3E747}"/>
    <dgm:cxn modelId="{FAE73AB8-1CB0-43FD-88C3-F8A53A7B1AD6}" srcId="{EDC0C6DB-F3EB-4D09-BE6D-8BE107E43EBD}" destId="{9E5310EB-ED55-401C-9BEB-2A93D435C907}" srcOrd="1" destOrd="0" parTransId="{446D5291-FBB5-44FB-A3C5-3B5AB2407717}" sibTransId="{6012C7B6-72B3-4B61-9AE5-C6FA694F1843}"/>
    <dgm:cxn modelId="{01A5D9F0-57E8-41EE-8C90-89E6EB3517E4}" type="presOf" srcId="{4FF3A8D3-2792-4CAC-B73C-18A1E97B21C9}" destId="{EBC90FCD-9D5F-43C7-A650-94F16EC80D0B}" srcOrd="0" destOrd="1" presId="urn:microsoft.com/office/officeart/2005/8/layout/chevron2"/>
    <dgm:cxn modelId="{B5CE70B0-D8F8-41BF-817C-B8F8A90B4072}" srcId="{4EDE49F8-9C71-4E58-9FEB-3B3104E0AA7F}" destId="{B726D635-0512-4CC2-99B7-363D45C507C3}" srcOrd="0" destOrd="0" parTransId="{A1D08026-B938-48EE-A258-F7C2D0EB3D2B}" sibTransId="{F939A32C-67CF-46EF-9052-7FEBF8BE34D0}"/>
    <dgm:cxn modelId="{BEFEE83C-3E62-44E3-9AF7-3128CA6F64F3}" srcId="{384F4028-C697-46DE-80B6-342DF0C9FCF4}" destId="{7EDCE910-617F-49C6-8CBA-C2EE54FBAAC2}" srcOrd="2" destOrd="0" parTransId="{967DFFC4-8E33-4F9B-A603-02701A83D693}" sibTransId="{B5BFE26C-870B-4894-924D-14A829D9523C}"/>
    <dgm:cxn modelId="{6DB5810B-3FCE-482B-81C7-945BA280DF82}" srcId="{6C387B80-0C97-4733-9458-DA80FC142D52}" destId="{4FF3A8D3-2792-4CAC-B73C-18A1E97B21C9}" srcOrd="1" destOrd="0" parTransId="{0813F2CF-23F8-4971-874B-D3F53CB3264F}" sibTransId="{5D70D1CD-02DB-43AB-9BB7-31713561B574}"/>
    <dgm:cxn modelId="{F45B0D11-E3E4-424C-8511-E2638F66C832}" srcId="{4EDE49F8-9C71-4E58-9FEB-3B3104E0AA7F}" destId="{D25517A2-CD29-4B2D-96A0-ABE8FA9D67FF}" srcOrd="1" destOrd="0" parTransId="{5F42E19A-17D8-40D5-95FA-1181F4F6CEA2}" sibTransId="{3E3FB0DA-1D36-4C5D-9EC6-4E9712C6066E}"/>
    <dgm:cxn modelId="{AFC4B90E-01A5-45EC-BB69-58D2734ABA88}" type="presOf" srcId="{384F4028-C697-46DE-80B6-342DF0C9FCF4}" destId="{134E72EE-D605-43D8-86E8-CB976D91CE10}" srcOrd="0" destOrd="0" presId="urn:microsoft.com/office/officeart/2005/8/layout/chevron2"/>
    <dgm:cxn modelId="{6E4BA07A-2B28-4DC5-A086-D110A7A3F345}" srcId="{6C387B80-0C97-4733-9458-DA80FC142D52}" destId="{117BCB69-589E-4ADC-9356-46995138292F}" srcOrd="0" destOrd="0" parTransId="{0C090189-00B3-4A44-B529-7367F9310FA4}" sibTransId="{388C5C19-0689-4A59-BEE3-F740D3D7FA32}"/>
    <dgm:cxn modelId="{3DD70B04-3277-4017-9D30-707A6C28D3A1}" type="presOf" srcId="{D25517A2-CD29-4B2D-96A0-ABE8FA9D67FF}" destId="{33BC2223-26CB-4741-A499-6019325582AD}" srcOrd="0" destOrd="1" presId="urn:microsoft.com/office/officeart/2005/8/layout/chevron2"/>
    <dgm:cxn modelId="{B81ABE09-590F-44D7-A5DB-36FA6A8644DB}" type="presParOf" srcId="{134E72EE-D605-43D8-86E8-CB976D91CE10}" destId="{0D513157-2A04-4057-B07C-5E26F37BDEC5}" srcOrd="0" destOrd="0" presId="urn:microsoft.com/office/officeart/2005/8/layout/chevron2"/>
    <dgm:cxn modelId="{D2E0423D-AF35-4CBB-9982-82A940DA8AA9}" type="presParOf" srcId="{0D513157-2A04-4057-B07C-5E26F37BDEC5}" destId="{5B856084-E5D3-4F11-A716-E959C3D535BB}" srcOrd="0" destOrd="0" presId="urn:microsoft.com/office/officeart/2005/8/layout/chevron2"/>
    <dgm:cxn modelId="{97F8760A-90D8-43A2-8DD8-87842C90E10B}" type="presParOf" srcId="{0D513157-2A04-4057-B07C-5E26F37BDEC5}" destId="{33BC2223-26CB-4741-A499-6019325582AD}" srcOrd="1" destOrd="0" presId="urn:microsoft.com/office/officeart/2005/8/layout/chevron2"/>
    <dgm:cxn modelId="{D5E0F4F4-86FA-416B-9022-5178BAFA07CE}" type="presParOf" srcId="{134E72EE-D605-43D8-86E8-CB976D91CE10}" destId="{D36D6107-3AD8-4613-BF43-3544624F90B0}" srcOrd="1" destOrd="0" presId="urn:microsoft.com/office/officeart/2005/8/layout/chevron2"/>
    <dgm:cxn modelId="{44ABF7A0-C625-4573-8A5F-52E7FCC51E60}" type="presParOf" srcId="{134E72EE-D605-43D8-86E8-CB976D91CE10}" destId="{B3230642-CFA5-4B3B-9C6A-9818D3536B0B}" srcOrd="2" destOrd="0" presId="urn:microsoft.com/office/officeart/2005/8/layout/chevron2"/>
    <dgm:cxn modelId="{566EBF56-D382-4A87-928D-309F0A8D16BD}" type="presParOf" srcId="{B3230642-CFA5-4B3B-9C6A-9818D3536B0B}" destId="{D3BC2411-F340-4981-9275-07B318625FDA}" srcOrd="0" destOrd="0" presId="urn:microsoft.com/office/officeart/2005/8/layout/chevron2"/>
    <dgm:cxn modelId="{D305061A-4594-43A0-9FC7-8240E326B2AB}" type="presParOf" srcId="{B3230642-CFA5-4B3B-9C6A-9818D3536B0B}" destId="{7B866E58-A585-492C-9D1B-6E8475EC237E}" srcOrd="1" destOrd="0" presId="urn:microsoft.com/office/officeart/2005/8/layout/chevron2"/>
    <dgm:cxn modelId="{5575D7D0-AC60-4013-A933-84F385100EC0}" type="presParOf" srcId="{134E72EE-D605-43D8-86E8-CB976D91CE10}" destId="{6E6076E7-E328-499C-A9F1-4CE1396B694E}" srcOrd="3" destOrd="0" presId="urn:microsoft.com/office/officeart/2005/8/layout/chevron2"/>
    <dgm:cxn modelId="{D5675319-D703-4126-A029-546285897D1F}" type="presParOf" srcId="{134E72EE-D605-43D8-86E8-CB976D91CE10}" destId="{6402DE66-514D-4BEE-847F-F3CC375E3DDF}" srcOrd="4" destOrd="0" presId="urn:microsoft.com/office/officeart/2005/8/layout/chevron2"/>
    <dgm:cxn modelId="{7781B93C-ACC0-44A8-9024-E859047D5B07}" type="presParOf" srcId="{6402DE66-514D-4BEE-847F-F3CC375E3DDF}" destId="{C5CFE3EF-1E99-47D3-A870-946B97D10460}" srcOrd="0" destOrd="0" presId="urn:microsoft.com/office/officeart/2005/8/layout/chevron2"/>
    <dgm:cxn modelId="{FD679182-A450-4ED7-8055-79472A6F15C2}" type="presParOf" srcId="{6402DE66-514D-4BEE-847F-F3CC375E3DDF}" destId="{002529AD-9477-4C60-A641-1EA28B8751EC}" srcOrd="1" destOrd="0" presId="urn:microsoft.com/office/officeart/2005/8/layout/chevron2"/>
    <dgm:cxn modelId="{01CF5434-F052-4064-85FF-CB1961F27048}" type="presParOf" srcId="{134E72EE-D605-43D8-86E8-CB976D91CE10}" destId="{C36A64A4-D3A5-49D4-8027-88E7B1709CC0}" srcOrd="5" destOrd="0" presId="urn:microsoft.com/office/officeart/2005/8/layout/chevron2"/>
    <dgm:cxn modelId="{AE141FBF-060C-46EC-8641-9AE8A8182627}" type="presParOf" srcId="{134E72EE-D605-43D8-86E8-CB976D91CE10}" destId="{6449AA40-7190-4478-8EAC-C6F61C850E71}" srcOrd="6" destOrd="0" presId="urn:microsoft.com/office/officeart/2005/8/layout/chevron2"/>
    <dgm:cxn modelId="{F72D6E35-96E9-401C-9A61-73780D00BA04}" type="presParOf" srcId="{6449AA40-7190-4478-8EAC-C6F61C850E71}" destId="{3D0FDC47-1B0B-47C0-A377-712A2CA086B5}" srcOrd="0" destOrd="0" presId="urn:microsoft.com/office/officeart/2005/8/layout/chevron2"/>
    <dgm:cxn modelId="{CEDF925D-C8B1-4BE8-9DED-28720D66BBD6}" type="presParOf" srcId="{6449AA40-7190-4478-8EAC-C6F61C850E71}" destId="{EBC90FCD-9D5F-43C7-A650-94F16EC80D0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A64FB4B-9858-4653-8D6F-395C15B37AEB}" type="doc">
      <dgm:prSet loTypeId="urn:microsoft.com/office/officeart/2005/8/layout/arrow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4EF1CF00-CE56-4BD2-BAB8-63A8F2CC7A2E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123</a:t>
          </a:r>
          <a:endParaRPr lang="pl-PL" b="1" dirty="0"/>
        </a:p>
      </dgm:t>
    </dgm:pt>
    <dgm:pt modelId="{A1BFF77F-662E-4236-81DA-CE57CCC9DCBB}" type="parTrans" cxnId="{5F2FA9F8-F914-4E29-B5AF-74039FAB3CA2}">
      <dgm:prSet/>
      <dgm:spPr/>
      <dgm:t>
        <a:bodyPr/>
        <a:lstStyle/>
        <a:p>
          <a:endParaRPr lang="pl-PL"/>
        </a:p>
      </dgm:t>
    </dgm:pt>
    <dgm:pt modelId="{D99B56F0-B96C-4B84-A813-9E10F7ABB5E2}" type="sibTrans" cxnId="{5F2FA9F8-F914-4E29-B5AF-74039FAB3CA2}">
      <dgm:prSet/>
      <dgm:spPr/>
      <dgm:t>
        <a:bodyPr/>
        <a:lstStyle/>
        <a:p>
          <a:endParaRPr lang="pl-PL"/>
        </a:p>
      </dgm:t>
    </dgm:pt>
    <dgm:pt modelId="{9EF36D58-BA93-46CF-A608-61D7737E5CF8}">
      <dgm:prSet phldrT="[Tekst]"/>
      <dgm:spPr>
        <a:solidFill>
          <a:srgbClr val="C00000"/>
        </a:solidFill>
      </dgm:spPr>
      <dgm:t>
        <a:bodyPr/>
        <a:lstStyle/>
        <a:p>
          <a:r>
            <a:rPr lang="pl-PL" b="1" dirty="0" smtClean="0"/>
            <a:t>17</a:t>
          </a:r>
          <a:endParaRPr lang="pl-PL" b="1" dirty="0"/>
        </a:p>
      </dgm:t>
    </dgm:pt>
    <dgm:pt modelId="{C54AE9F2-4EC6-4BF6-807B-F750A6A68EC1}" type="parTrans" cxnId="{CC7273DA-02CC-4564-BE71-FC2BF5A75790}">
      <dgm:prSet/>
      <dgm:spPr/>
      <dgm:t>
        <a:bodyPr/>
        <a:lstStyle/>
        <a:p>
          <a:endParaRPr lang="pl-PL"/>
        </a:p>
      </dgm:t>
    </dgm:pt>
    <dgm:pt modelId="{C1179F66-4360-4EEC-B009-68756FA2DDB6}" type="sibTrans" cxnId="{CC7273DA-02CC-4564-BE71-FC2BF5A75790}">
      <dgm:prSet/>
      <dgm:spPr/>
      <dgm:t>
        <a:bodyPr/>
        <a:lstStyle/>
        <a:p>
          <a:endParaRPr lang="pl-PL"/>
        </a:p>
      </dgm:t>
    </dgm:pt>
    <dgm:pt modelId="{656AA0A7-59BE-4A21-A2C8-9CE563F38BA0}" type="pres">
      <dgm:prSet presAssocID="{6A64FB4B-9858-4653-8D6F-395C15B37A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0AC1FEC-4F7D-4829-9722-3EBAB1F1E7BE}" type="pres">
      <dgm:prSet presAssocID="{4EF1CF00-CE56-4BD2-BAB8-63A8F2CC7A2E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3A0E1D2-2B77-411A-8A4E-CEB6F55BD4DF}" type="pres">
      <dgm:prSet presAssocID="{9EF36D58-BA93-46CF-A608-61D7737E5CF8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6D0C735-AAB9-48DF-9EEF-3E4D064E4DD1}" type="presOf" srcId="{4EF1CF00-CE56-4BD2-BAB8-63A8F2CC7A2E}" destId="{80AC1FEC-4F7D-4829-9722-3EBAB1F1E7BE}" srcOrd="0" destOrd="0" presId="urn:microsoft.com/office/officeart/2005/8/layout/arrow5"/>
    <dgm:cxn modelId="{1E10E610-0809-471D-9C35-4194D385B659}" type="presOf" srcId="{6A64FB4B-9858-4653-8D6F-395C15B37AEB}" destId="{656AA0A7-59BE-4A21-A2C8-9CE563F38BA0}" srcOrd="0" destOrd="0" presId="urn:microsoft.com/office/officeart/2005/8/layout/arrow5"/>
    <dgm:cxn modelId="{0D731663-D740-4D7E-A099-6F5C72CC8572}" type="presOf" srcId="{9EF36D58-BA93-46CF-A608-61D7737E5CF8}" destId="{D3A0E1D2-2B77-411A-8A4E-CEB6F55BD4DF}" srcOrd="0" destOrd="0" presId="urn:microsoft.com/office/officeart/2005/8/layout/arrow5"/>
    <dgm:cxn modelId="{CC7273DA-02CC-4564-BE71-FC2BF5A75790}" srcId="{6A64FB4B-9858-4653-8D6F-395C15B37AEB}" destId="{9EF36D58-BA93-46CF-A608-61D7737E5CF8}" srcOrd="1" destOrd="0" parTransId="{C54AE9F2-4EC6-4BF6-807B-F750A6A68EC1}" sibTransId="{C1179F66-4360-4EEC-B009-68756FA2DDB6}"/>
    <dgm:cxn modelId="{5F2FA9F8-F914-4E29-B5AF-74039FAB3CA2}" srcId="{6A64FB4B-9858-4653-8D6F-395C15B37AEB}" destId="{4EF1CF00-CE56-4BD2-BAB8-63A8F2CC7A2E}" srcOrd="0" destOrd="0" parTransId="{A1BFF77F-662E-4236-81DA-CE57CCC9DCBB}" sibTransId="{D99B56F0-B96C-4B84-A813-9E10F7ABB5E2}"/>
    <dgm:cxn modelId="{9D073598-0F6B-40A4-AB7A-987BD5C666F4}" type="presParOf" srcId="{656AA0A7-59BE-4A21-A2C8-9CE563F38BA0}" destId="{80AC1FEC-4F7D-4829-9722-3EBAB1F1E7BE}" srcOrd="0" destOrd="0" presId="urn:microsoft.com/office/officeart/2005/8/layout/arrow5"/>
    <dgm:cxn modelId="{4EC34ACA-D783-4637-A8A2-971605024C9A}" type="presParOf" srcId="{656AA0A7-59BE-4A21-A2C8-9CE563F38BA0}" destId="{D3A0E1D2-2B77-411A-8A4E-CEB6F55BD4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856084-E5D3-4F11-A716-E959C3D535BB}">
      <dsp:nvSpPr>
        <dsp:cNvPr id="0" name=""/>
        <dsp:cNvSpPr/>
      </dsp:nvSpPr>
      <dsp:spPr>
        <a:xfrm rot="5400000">
          <a:off x="-183768" y="186272"/>
          <a:ext cx="1225120" cy="8575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/>
            <a:t>42 %</a:t>
          </a:r>
        </a:p>
      </dsp:txBody>
      <dsp:txXfrm rot="5400000">
        <a:off x="-183768" y="186272"/>
        <a:ext cx="1225120" cy="857584"/>
      </dsp:txXfrm>
    </dsp:sp>
    <dsp:sp modelId="{33BC2223-26CB-4741-A499-6019325582AD}">
      <dsp:nvSpPr>
        <dsp:cNvPr id="0" name=""/>
        <dsp:cNvSpPr/>
      </dsp:nvSpPr>
      <dsp:spPr>
        <a:xfrm rot="5400000">
          <a:off x="3342996" y="-2482907"/>
          <a:ext cx="796328" cy="5767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gminy miejskie </a:t>
          </a:r>
          <a:r>
            <a:rPr lang="pl-PL" sz="2400" b="1" kern="1200" dirty="0"/>
            <a:t>19 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rady </a:t>
          </a:r>
          <a:r>
            <a:rPr lang="pl-PL" sz="2400" kern="1200" dirty="0" smtClean="0"/>
            <a:t>seniorów </a:t>
          </a:r>
          <a:r>
            <a:rPr lang="pl-PL" sz="2400" b="1" kern="1200" dirty="0"/>
            <a:t>8</a:t>
          </a:r>
        </a:p>
      </dsp:txBody>
      <dsp:txXfrm rot="5400000">
        <a:off x="3342996" y="-2482907"/>
        <a:ext cx="796328" cy="5767151"/>
      </dsp:txXfrm>
    </dsp:sp>
    <dsp:sp modelId="{D3BC2411-F340-4981-9275-07B318625FDA}">
      <dsp:nvSpPr>
        <dsp:cNvPr id="0" name=""/>
        <dsp:cNvSpPr/>
      </dsp:nvSpPr>
      <dsp:spPr>
        <a:xfrm rot="5400000">
          <a:off x="-183768" y="1264394"/>
          <a:ext cx="1225120" cy="8575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/>
            <a:t>5 %</a:t>
          </a:r>
        </a:p>
      </dsp:txBody>
      <dsp:txXfrm rot="5400000">
        <a:off x="-183768" y="1264394"/>
        <a:ext cx="1225120" cy="857584"/>
      </dsp:txXfrm>
    </dsp:sp>
    <dsp:sp modelId="{7B866E58-A585-492C-9D1B-6E8475EC237E}">
      <dsp:nvSpPr>
        <dsp:cNvPr id="0" name=""/>
        <dsp:cNvSpPr/>
      </dsp:nvSpPr>
      <dsp:spPr>
        <a:xfrm rot="5400000">
          <a:off x="3342996" y="-1404785"/>
          <a:ext cx="796328" cy="5767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gminy wiejskie </a:t>
          </a:r>
          <a:r>
            <a:rPr lang="pl-PL" sz="2400" b="1" kern="1200" dirty="0"/>
            <a:t>81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rady </a:t>
          </a:r>
          <a:r>
            <a:rPr lang="pl-PL" sz="2400" kern="1200" dirty="0" smtClean="0"/>
            <a:t>seniorów </a:t>
          </a:r>
          <a:r>
            <a:rPr lang="pl-PL" sz="2400" b="1" kern="1200" dirty="0"/>
            <a:t>4</a:t>
          </a:r>
        </a:p>
      </dsp:txBody>
      <dsp:txXfrm rot="5400000">
        <a:off x="3342996" y="-1404785"/>
        <a:ext cx="796328" cy="5767151"/>
      </dsp:txXfrm>
    </dsp:sp>
    <dsp:sp modelId="{C5CFE3EF-1E99-47D3-A870-946B97D10460}">
      <dsp:nvSpPr>
        <dsp:cNvPr id="0" name=""/>
        <dsp:cNvSpPr/>
      </dsp:nvSpPr>
      <dsp:spPr>
        <a:xfrm rot="5400000">
          <a:off x="-183768" y="2342517"/>
          <a:ext cx="1225120" cy="8575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/>
            <a:t>11 %</a:t>
          </a:r>
        </a:p>
      </dsp:txBody>
      <dsp:txXfrm rot="5400000">
        <a:off x="-183768" y="2342517"/>
        <a:ext cx="1225120" cy="857584"/>
      </dsp:txXfrm>
    </dsp:sp>
    <dsp:sp modelId="{002529AD-9477-4C60-A641-1EA28B8751EC}">
      <dsp:nvSpPr>
        <dsp:cNvPr id="0" name=""/>
        <dsp:cNvSpPr/>
      </dsp:nvSpPr>
      <dsp:spPr>
        <a:xfrm rot="5400000">
          <a:off x="3342996" y="-326662"/>
          <a:ext cx="796328" cy="5767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gminy miejsko - wiejskie </a:t>
          </a:r>
          <a:r>
            <a:rPr lang="pl-PL" sz="2400" b="1" kern="1200" dirty="0"/>
            <a:t>19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rady </a:t>
          </a:r>
          <a:r>
            <a:rPr lang="pl-PL" sz="2400" kern="1200" dirty="0" smtClean="0"/>
            <a:t>seniorów </a:t>
          </a:r>
          <a:r>
            <a:rPr lang="pl-PL" sz="2400" b="1" kern="1200" dirty="0"/>
            <a:t>2</a:t>
          </a:r>
        </a:p>
      </dsp:txBody>
      <dsp:txXfrm rot="5400000">
        <a:off x="3342996" y="-326662"/>
        <a:ext cx="796328" cy="5767151"/>
      </dsp:txXfrm>
    </dsp:sp>
    <dsp:sp modelId="{3D0FDC47-1B0B-47C0-A377-712A2CA086B5}">
      <dsp:nvSpPr>
        <dsp:cNvPr id="0" name=""/>
        <dsp:cNvSpPr/>
      </dsp:nvSpPr>
      <dsp:spPr>
        <a:xfrm rot="5400000">
          <a:off x="-183768" y="3420639"/>
          <a:ext cx="1225120" cy="857584"/>
        </a:xfrm>
        <a:prstGeom prst="chevron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/>
            <a:t>75 %</a:t>
          </a:r>
        </a:p>
      </dsp:txBody>
      <dsp:txXfrm rot="5400000">
        <a:off x="-183768" y="3420639"/>
        <a:ext cx="1225120" cy="857584"/>
      </dsp:txXfrm>
    </dsp:sp>
    <dsp:sp modelId="{EBC90FCD-9D5F-43C7-A650-94F16EC80D0B}">
      <dsp:nvSpPr>
        <dsp:cNvPr id="0" name=""/>
        <dsp:cNvSpPr/>
      </dsp:nvSpPr>
      <dsp:spPr>
        <a:xfrm rot="5400000">
          <a:off x="3342996" y="751459"/>
          <a:ext cx="796328" cy="576715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solidFill>
            <a:schemeClr val="accent6">
              <a:lumMod val="60000"/>
              <a:lumOff val="40000"/>
            </a:schemeClr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miasta na prawach powiatu </a:t>
          </a:r>
          <a:r>
            <a:rPr lang="pl-PL" sz="2400" b="1" kern="1200" dirty="0"/>
            <a:t>4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2400" kern="1200" dirty="0"/>
            <a:t>rady </a:t>
          </a:r>
          <a:r>
            <a:rPr lang="pl-PL" sz="2400" kern="1200" dirty="0" smtClean="0"/>
            <a:t>seniorów </a:t>
          </a:r>
          <a:r>
            <a:rPr lang="pl-PL" sz="2400" b="1" kern="1200" dirty="0"/>
            <a:t>3</a:t>
          </a:r>
        </a:p>
      </dsp:txBody>
      <dsp:txXfrm rot="5400000">
        <a:off x="3342996" y="751459"/>
        <a:ext cx="796328" cy="576715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0AC1FEC-4F7D-4829-9722-3EBAB1F1E7BE}">
      <dsp:nvSpPr>
        <dsp:cNvPr id="0" name=""/>
        <dsp:cNvSpPr/>
      </dsp:nvSpPr>
      <dsp:spPr>
        <a:xfrm rot="16200000">
          <a:off x="101" y="82556"/>
          <a:ext cx="698983" cy="698983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123</a:t>
          </a:r>
          <a:endParaRPr lang="pl-PL" sz="1200" b="1" kern="1200" dirty="0"/>
        </a:p>
      </dsp:txBody>
      <dsp:txXfrm rot="16200000">
        <a:off x="101" y="82556"/>
        <a:ext cx="698983" cy="698983"/>
      </dsp:txXfrm>
    </dsp:sp>
    <dsp:sp modelId="{D3A0E1D2-2B77-411A-8A4E-CEB6F55BD4DF}">
      <dsp:nvSpPr>
        <dsp:cNvPr id="0" name=""/>
        <dsp:cNvSpPr/>
      </dsp:nvSpPr>
      <dsp:spPr>
        <a:xfrm rot="5400000">
          <a:off x="741074" y="82556"/>
          <a:ext cx="698983" cy="698983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200" b="1" kern="1200" dirty="0" smtClean="0"/>
            <a:t>17</a:t>
          </a:r>
          <a:endParaRPr lang="pl-PL" sz="1200" b="1" kern="1200" dirty="0"/>
        </a:p>
      </dsp:txBody>
      <dsp:txXfrm rot="5400000">
        <a:off x="741074" y="82556"/>
        <a:ext cx="698983" cy="6989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0.87395</cdr:x>
      <cdr:y>0.87931</cdr:y>
    </cdr:from>
    <cdr:to>
      <cdr:x>0.95798</cdr:x>
      <cdr:y>0.94828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7488832" y="3672408"/>
          <a:ext cx="72008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FF0000"/>
              </a:solidFill>
            </a:rPr>
            <a:t>94 %</a:t>
          </a:r>
          <a:endParaRPr lang="pl-PL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0.65546</cdr:x>
      <cdr:y>0.87931</cdr:y>
    </cdr:from>
    <cdr:to>
      <cdr:x>0.72269</cdr:x>
      <cdr:y>0.98276</cdr:y>
    </cdr:to>
    <cdr:sp macro="" textlink="">
      <cdr:nvSpPr>
        <cdr:cNvPr id="4" name="pole tekstowe 3"/>
        <cdr:cNvSpPr txBox="1"/>
      </cdr:nvSpPr>
      <cdr:spPr>
        <a:xfrm xmlns:a="http://schemas.openxmlformats.org/drawingml/2006/main">
          <a:off x="5616624" y="3672408"/>
          <a:ext cx="57606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FF0000"/>
              </a:solidFill>
            </a:rPr>
            <a:t>6 %</a:t>
          </a:r>
          <a:endParaRPr lang="pl-PL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0.42017</cdr:x>
      <cdr:y>0.87931</cdr:y>
    </cdr:from>
    <cdr:to>
      <cdr:x>0.47899</cdr:x>
      <cdr:y>0.96552</cdr:y>
    </cdr:to>
    <cdr:sp macro="" textlink="">
      <cdr:nvSpPr>
        <cdr:cNvPr id="5" name="pole tekstowe 4"/>
        <cdr:cNvSpPr txBox="1"/>
      </cdr:nvSpPr>
      <cdr:spPr>
        <a:xfrm xmlns:a="http://schemas.openxmlformats.org/drawingml/2006/main">
          <a:off x="3600400" y="3672408"/>
          <a:ext cx="504056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FF0000"/>
              </a:solidFill>
            </a:rPr>
            <a:t>7 %</a:t>
          </a:r>
          <a:endParaRPr lang="pl-PL" sz="14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0.20168</cdr:x>
      <cdr:y>0.87931</cdr:y>
    </cdr:from>
    <cdr:to>
      <cdr:x>0.28571</cdr:x>
      <cdr:y>0.96552</cdr:y>
    </cdr:to>
    <cdr:sp macro="" textlink="">
      <cdr:nvSpPr>
        <cdr:cNvPr id="6" name="pole tekstowe 5"/>
        <cdr:cNvSpPr txBox="1"/>
      </cdr:nvSpPr>
      <cdr:spPr>
        <a:xfrm xmlns:a="http://schemas.openxmlformats.org/drawingml/2006/main">
          <a:off x="1728192" y="3672408"/>
          <a:ext cx="720080" cy="3600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1400" b="1" dirty="0" smtClean="0">
              <a:solidFill>
                <a:srgbClr val="FF0000"/>
              </a:solidFill>
            </a:rPr>
            <a:t>56 %</a:t>
          </a:r>
          <a:endParaRPr lang="pl-PL" sz="1400" b="1" dirty="0"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C898A1D-CBCB-4106-A535-92EF73B506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22E2C-DB1E-45E7-B70D-0E6BF01F441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E39F4-0FF5-48E2-9591-9F0926B81B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30EB76-4E0B-4412-B01D-97BD3D46DB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BC22A-0996-441C-89ED-0C59357E74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712F3B-F731-493B-AD12-388E590B4622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1BA-76D0-412A-ACA2-8BA7CCDC798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0E73E-0DE6-4901-A46A-AEE768DA8350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16BDA-8F40-4FCE-8BC8-C299B1785A21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AAF444-EDB2-4378-B6CC-CEB23885D474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B1E71-C52E-4712-B29D-537C7B86CDB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AC270-3AEC-41FB-8AC9-D0962CD972EA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ED2FC-20D0-4CD6-AECD-2E23EB59ED7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9F848B9-2373-429B-970A-98E0455F757F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5C815B-163C-48D0-899D-FD76154D6499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8747E0-5A2D-48AC-9C73-91B7CA11B3EA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F41A7-C6A2-4CCC-B185-48CCB96DD6AD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BDA9FC-946F-4A13-9B75-F7D4B95F2EDD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6B3CA8-6256-4DB2-A429-45E44FC10DA3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1451F7-C3F6-4F77-88DD-8599AE2C01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2C5842-CFB5-4E2F-A830-EC943369984F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D17B8-6924-4472-AE8C-6CC2D30A0D42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EC7666-A98D-4E88-879A-109638C879F2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4B230-42D8-4296-9E75-4CECFDCBE568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1E477F-9C22-4FE1-9FC2-DCD44B402EC4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1DCF8-AE15-48D2-B15D-59BBE02C633C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2738F-D936-47FD-B798-82F96A9B822F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8F5C98-521D-468C-9EDB-7DC2400E0D6A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C0170-5DFE-409C-8C28-6498F665F0D6}" type="datetime1">
              <a:rPr lang="pl-PL">
                <a:solidFill>
                  <a:srgbClr val="000000"/>
                </a:solidFill>
              </a:rPr>
              <a:pPr/>
              <a:t>2016-10-14</a:t>
            </a:fld>
            <a:endParaRPr lang="pl-P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l-P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5A6E72-7734-4D56-ADDC-11D0F889976E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A10C-C2F9-4502-A2B2-1FB1CEFF48E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568CC1-0D72-432C-8DB6-638EBD5302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C1A68-3370-4E72-84BD-64B634DD29E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26B2CC-9B7C-494B-B198-6E7102E940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30A00-4734-4A7A-B19D-74062BBF3F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700C-9CAC-450C-8F4A-9A7D74FE47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67D54-6FA9-4BD9-8302-09AE69690D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075CD0E-1481-4C72-AFF0-4212122BC1B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4DD40C9-BD3C-41FC-96C0-87823D8F4E81}" type="datetime1">
              <a:rPr lang="pl-PL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/>
              <a:t>2016-10-14</a:t>
            </a:fld>
            <a:endParaRPr lang="pl-PL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l-PL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7A8E84D6-C18F-467A-9C99-2953B5EC7D3B}" type="slidenum">
              <a:rPr lang="pl-PL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pl-PL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179512" y="1700808"/>
            <a:ext cx="86407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RADY SENIORÓW</a:t>
            </a:r>
          </a:p>
          <a:p>
            <a:pPr algn="ctr">
              <a:spcBef>
                <a:spcPct val="50000"/>
              </a:spcBef>
            </a:pPr>
            <a:r>
              <a:rPr lang="pl-PL" sz="3200" b="1" dirty="0" smtClean="0">
                <a:solidFill>
                  <a:schemeClr val="bg1"/>
                </a:solidFill>
              </a:rPr>
              <a:t>w województwie pomorskim</a:t>
            </a:r>
            <a:endParaRPr lang="pl-PL" sz="3200" b="1" dirty="0">
              <a:solidFill>
                <a:schemeClr val="bg1"/>
              </a:solidFill>
            </a:endParaRPr>
          </a:p>
        </p:txBody>
      </p:sp>
      <p:sp>
        <p:nvSpPr>
          <p:cNvPr id="12291" name="Text Box 23"/>
          <p:cNvSpPr txBox="1">
            <a:spLocks noChangeArrowheads="1"/>
          </p:cNvSpPr>
          <p:nvPr/>
        </p:nvSpPr>
        <p:spPr bwMode="auto">
          <a:xfrm>
            <a:off x="2483768" y="5949280"/>
            <a:ext cx="4105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sz="2000" b="1" dirty="0" smtClean="0">
                <a:solidFill>
                  <a:schemeClr val="bg1"/>
                </a:solidFill>
              </a:rPr>
              <a:t>Gdańsk, 18 września 2016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2483768" y="4365104"/>
            <a:ext cx="648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Barbara Bałka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Regionalny Ośrodek Polityki Społecznej</a:t>
            </a:r>
          </a:p>
          <a:p>
            <a:r>
              <a:rPr lang="pl-PL" b="1" dirty="0" smtClean="0">
                <a:solidFill>
                  <a:schemeClr val="bg1"/>
                </a:solidFill>
              </a:rPr>
              <a:t>Urzędu Marszałkowskiego Województwa Pomorskiego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1988840"/>
            <a:ext cx="9144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Współpraca z samorządem przy rozstrzyganiu o istotnych oczekiwaniach </a:t>
            </a:r>
            <a:br>
              <a:rPr lang="pl-PL" sz="2000" dirty="0" smtClean="0"/>
            </a:br>
            <a:r>
              <a:rPr lang="pl-PL" sz="2000" dirty="0" smtClean="0"/>
              <a:t>i potrzebach seniorów;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Współpraca z organizacjami społecznymi i instytucjami działającymi na rzecz osób starszych;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Opiniowanie projektów aktów prawa miejscowego dotyczących problemów osób starszych;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Konsultowanie i ustalanie priorytetów w kierunkach polityk i zadań realizowanych na rzecz seniorów;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Monitorowanie potrzeb seniorów zamieszkałych na terenie </a:t>
            </a:r>
            <a:r>
              <a:rPr lang="pl-PL" sz="2000" dirty="0" err="1" smtClean="0"/>
              <a:t>gminy</a:t>
            </a:r>
            <a:r>
              <a:rPr lang="pl-PL" sz="2000" dirty="0" smtClean="0"/>
              <a:t>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Budowanie pozytywnego wizerunku osób starszych;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Upowszechnianie informacji o działaniach podejmowanych na terenie </a:t>
            </a:r>
            <a:r>
              <a:rPr lang="pl-PL" sz="2000" dirty="0" err="1" smtClean="0"/>
              <a:t>gminy</a:t>
            </a:r>
            <a:r>
              <a:rPr lang="pl-PL" sz="2000" dirty="0" smtClean="0"/>
              <a:t> na rzecz osób starszych.</a:t>
            </a:r>
            <a:endParaRPr lang="pl-PL" sz="2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899592" y="1052736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Zadania Rady Seniorów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107504" y="2132856"/>
            <a:ext cx="88569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dirty="0" smtClean="0"/>
              <a:t>Czy wystarczy po prostu „być osobą 60+”, aby konstruktywnie </a:t>
            </a:r>
            <a:br>
              <a:rPr lang="pl-PL" sz="2000" dirty="0" smtClean="0"/>
            </a:br>
            <a:r>
              <a:rPr lang="pl-PL" sz="2000" dirty="0" smtClean="0"/>
              <a:t>i merytorycznie uczestniczyć w procesie tworzenia prawa i polityk na poziomie </a:t>
            </a:r>
            <a:r>
              <a:rPr lang="pl-PL" sz="2000" dirty="0" err="1" smtClean="0"/>
              <a:t>gminy</a:t>
            </a:r>
            <a:r>
              <a:rPr lang="pl-PL" sz="2000" dirty="0" smtClean="0"/>
              <a:t>? </a:t>
            </a:r>
          </a:p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dirty="0" smtClean="0"/>
              <a:t>Rada Seniorów inspiruje czy ogranicza aktywność społeczną seniorów? </a:t>
            </a:r>
          </a:p>
          <a:p>
            <a:pPr marL="182563" indent="-182563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</a:pPr>
            <a:r>
              <a:rPr lang="pl-PL" sz="2000" dirty="0" smtClean="0"/>
              <a:t>Rady seniorów a aktywność obywatelska osób starszych.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899592" y="1268760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Skuteczna rada seniorów czyli jaka?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1052736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Działania</a:t>
            </a:r>
            <a:endParaRPr lang="pl-PL" sz="2400" b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79512" y="177281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Muzyczne spotkanie na KOŚCIERSKIM RYNKU – promowanie zdrowego stylu życia;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Wspólnie z Radą Miejską przygotowanie do skorzystania z programu Senior Wigor;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Dyżury, których celem nadrzędnym jest rozpoznanie rzeczywistej sytuacji i potrzeb seniorów;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Konsultowanie Gminnego Programu Wsparcia Seniorów;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Organizowanie Dni Seniora w sołectwach;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Opracowanie i wydanie VADEMECUM SENIORA;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Z inicjatywy Rady Seniorów mieszkańcy w wieku senioralnym korzystają bezpłatnie z przejazdów komunikacją (autobus szkolny).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9" name="Obraz 8" descr="Trąbki_Adamejti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57" y="1412776"/>
            <a:ext cx="9075566" cy="5112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14"/>
          <p:cNvSpPr txBox="1">
            <a:spLocks noChangeArrowheads="1"/>
          </p:cNvSpPr>
          <p:nvPr/>
        </p:nvSpPr>
        <p:spPr bwMode="auto">
          <a:xfrm>
            <a:off x="611188" y="2154238"/>
            <a:ext cx="7950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3600" b="1" dirty="0" smtClean="0">
                <a:solidFill>
                  <a:srgbClr val="FFFFFF"/>
                </a:solidFill>
                <a:latin typeface="Arial Black" pitchFamily="34" charset="0"/>
                <a:cs typeface="Arial" pitchFamily="34" charset="0"/>
              </a:rPr>
              <a:t>Dziękuję za uwagę.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943200" y="3501008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Barbara Bałka 	58 326 87 34 	</a:t>
            </a:r>
            <a:r>
              <a:rPr lang="pl-PL" b="1" dirty="0" err="1" smtClean="0">
                <a:solidFill>
                  <a:schemeClr val="bg1"/>
                </a:solidFill>
              </a:rPr>
              <a:t>b.balka@pomorskie.eu</a:t>
            </a:r>
            <a:endParaRPr lang="pl-PL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79512" y="2132856"/>
            <a:ext cx="89644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9875" lvl="0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smtClean="0"/>
              <a:t>Zapewnienie seniorom wpływu na sprawy dotyczące lokalnej społeczności;</a:t>
            </a:r>
          </a:p>
          <a:p>
            <a:pPr marL="269875" lvl="0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smtClean="0"/>
              <a:t>Tworzenie warunków do pobudzania aktywności obywatelskiej osób starszych;</a:t>
            </a:r>
          </a:p>
          <a:p>
            <a:pPr marL="269875" lvl="0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smtClean="0"/>
              <a:t>Integracja i wspieranie środowiska osób starszych;</a:t>
            </a:r>
          </a:p>
          <a:p>
            <a:pPr marL="269875" lvl="0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smtClean="0"/>
              <a:t>Reprezentowanie interesów seniorów na zewnątrz;</a:t>
            </a:r>
          </a:p>
          <a:p>
            <a:pPr marL="269875" lvl="0">
              <a:spcBef>
                <a:spcPts val="1200"/>
              </a:spcBef>
              <a:spcAft>
                <a:spcPts val="1200"/>
              </a:spcAft>
            </a:pPr>
            <a:r>
              <a:rPr lang="pl-PL" sz="2000" b="1" dirty="0" smtClean="0"/>
              <a:t>Zwiększenie udziału osób starszych w życiu społeczności lokalnej</a:t>
            </a:r>
            <a:r>
              <a:rPr lang="pl-PL" sz="2000" dirty="0" smtClean="0"/>
              <a:t>.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1187624" y="119675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Cel powołania rady seniorów</a:t>
            </a:r>
            <a:endParaRPr lang="pl-PL" sz="2400" dirty="0"/>
          </a:p>
        </p:txBody>
      </p:sp>
      <p:sp>
        <p:nvSpPr>
          <p:cNvPr id="7" name="Prostokąt 6"/>
          <p:cNvSpPr/>
          <p:nvPr/>
        </p:nvSpPr>
        <p:spPr>
          <a:xfrm>
            <a:off x="3707904" y="332656"/>
            <a:ext cx="51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Rady Seniorów w województwie pomorskim</a:t>
            </a:r>
            <a:endParaRPr lang="pl-PL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/>
          <p:cNvSpPr/>
          <p:nvPr/>
        </p:nvSpPr>
        <p:spPr>
          <a:xfrm>
            <a:off x="3707904" y="332656"/>
            <a:ext cx="51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Rady Seniorów w województwie pomorskim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/>
        </p:nvGraphicFramePr>
        <p:xfrm>
          <a:off x="539552" y="1052737"/>
          <a:ext cx="8136903" cy="5616623"/>
        </p:xfrm>
        <a:graphic>
          <a:graphicData uri="http://schemas.openxmlformats.org/drawingml/2006/table">
            <a:tbl>
              <a:tblPr/>
              <a:tblGrid>
                <a:gridCol w="1209148"/>
                <a:gridCol w="1887196"/>
                <a:gridCol w="5040559"/>
              </a:tblGrid>
              <a:tr h="35160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człuchowski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Czarne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Miejska Rada Seniorów w Czarnem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066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Człuchów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Miejska Rada Seniorów w Człuchowie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01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Debrzno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Debrzeńska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2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Gdańsk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Gdańska Rada ds.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32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gdański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Kolbudy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Senioralna Rada Gminy Kolbudy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99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Trąbki Wielkie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Gminna Rada Seniorów w Trąbkach Wielkich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3571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Pruszcz Gdański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Rada Seniorów Miasta Pruszcz Gdański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25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Gdynia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Gdyńska Rada do spraw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3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kościerski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Karsin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Gminna Rada Seniorów w Karsinie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136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Kościerzyna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Rada Seniorów Miasta Kościerzyna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kwidzyński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Kwidzyn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Kwidzyńska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832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lęborski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Lębork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Gminna Rada Seniorów w Lęborku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2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malborki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Malbork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Malborska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066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Słupsk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Słupska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4183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słupski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Kobylnica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Kobylnicka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808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starogardzki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Starogard Gdański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Rada Seniorów Gminy Miejskiej Starogard Gdański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9300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wejherowski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Rumia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Rumska Rada Seniorów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37609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07904" y="332656"/>
            <a:ext cx="51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Rady Seniorów w województwie pomorskim</a:t>
            </a:r>
            <a:endParaRPr lang="pl-PL" b="1" dirty="0">
              <a:solidFill>
                <a:schemeClr val="bg1"/>
              </a:solidFill>
            </a:endParaRPr>
          </a:p>
        </p:txBody>
      </p:sp>
      <p:pic>
        <p:nvPicPr>
          <p:cNvPr id="6" name="Obraz 5" descr="ROPS_Rady_Senioró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77049" y="0"/>
            <a:ext cx="969809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07904" y="332656"/>
            <a:ext cx="51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Rady Seniorów w województwie pomorskim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115616" y="1196752"/>
          <a:ext cx="6624736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/>
        </p:nvGraphicFramePr>
        <p:xfrm>
          <a:off x="899592" y="5661248"/>
          <a:ext cx="1440160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pole tekstowe 7"/>
          <p:cNvSpPr txBox="1"/>
          <p:nvPr/>
        </p:nvSpPr>
        <p:spPr>
          <a:xfrm>
            <a:off x="1331640" y="6488668"/>
            <a:ext cx="6480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 smtClean="0"/>
              <a:t>14%</a:t>
            </a:r>
            <a:endParaRPr lang="pl-PL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3707904" y="332656"/>
            <a:ext cx="51490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>
                <a:solidFill>
                  <a:schemeClr val="bg1"/>
                </a:solidFill>
              </a:rPr>
              <a:t>Rady Seniorów w województwie pomorskim</a:t>
            </a:r>
            <a:endParaRPr lang="pl-PL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Wykres 3"/>
          <p:cNvGraphicFramePr/>
          <p:nvPr/>
        </p:nvGraphicFramePr>
        <p:xfrm>
          <a:off x="251520" y="2204864"/>
          <a:ext cx="856895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pole tekstowe 14"/>
          <p:cNvSpPr txBox="1"/>
          <p:nvPr/>
        </p:nvSpPr>
        <p:spPr>
          <a:xfrm>
            <a:off x="323528" y="1196752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Seniorzy:</a:t>
            </a:r>
          </a:p>
          <a:p>
            <a:r>
              <a:rPr lang="pl-PL" dirty="0" smtClean="0"/>
              <a:t>woj. pomorskie </a:t>
            </a:r>
            <a:r>
              <a:rPr lang="pl-PL" b="1" dirty="0" smtClean="0">
                <a:solidFill>
                  <a:srgbClr val="000000"/>
                </a:solidFill>
                <a:latin typeface="Calibri"/>
              </a:rPr>
              <a:t>423 704</a:t>
            </a:r>
          </a:p>
          <a:p>
            <a:r>
              <a:rPr lang="pl-PL" dirty="0" smtClean="0">
                <a:solidFill>
                  <a:srgbClr val="000000"/>
                </a:solidFill>
                <a:latin typeface="Calibri"/>
              </a:rPr>
              <a:t>Reprezentowani przez Rady Seniorów </a:t>
            </a:r>
            <a:r>
              <a:rPr lang="pl-PL" b="1" dirty="0" smtClean="0">
                <a:solidFill>
                  <a:srgbClr val="000000"/>
                </a:solidFill>
                <a:latin typeface="Calibri"/>
              </a:rPr>
              <a:t>245 216 (58%) </a:t>
            </a:r>
            <a:r>
              <a:rPr lang="pl-PL" b="1" dirty="0" smtClean="0"/>
              <a:t> </a:t>
            </a:r>
            <a:endParaRPr lang="pl-PL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971600" y="1196752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Rada Seniorów – DLA SENIORA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215008" y="2132856"/>
            <a:ext cx="892899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/>
              <a:t>Funkcje konsultacyjne</a:t>
            </a:r>
            <a:r>
              <a:rPr lang="pl-PL" sz="24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możliwość opiniowania lokalnych strategii, programów rozwoju, projektów uchwał, podejmowanych przedsięwzięć, inwestycji.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4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/>
              <a:t>Funkcje doradcze</a:t>
            </a:r>
            <a:r>
              <a:rPr lang="pl-PL" sz="24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możliwość zgłaszania uwag i sugestii do działań GMINY.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pl-PL" sz="1400" b="1" dirty="0" smtClean="0"/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l-PL" sz="2400" b="1" dirty="0" smtClean="0"/>
              <a:t>Funkcje inicjatywne</a:t>
            </a:r>
            <a:r>
              <a:rPr lang="pl-PL" sz="2400" dirty="0" smtClean="0"/>
              <a:t>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pl-PL" sz="2400" dirty="0" smtClean="0"/>
              <a:t>możliwość zgłaszania własnych pomysłów na działania dla osób starszych.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971600" y="1124744"/>
            <a:ext cx="65527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Rada Seniorów – DLA SAMORZĄDU</a:t>
            </a:r>
            <a:endParaRPr lang="pl-PL" sz="2400" dirty="0"/>
          </a:p>
        </p:txBody>
      </p:sp>
      <p:sp>
        <p:nvSpPr>
          <p:cNvPr id="4" name="pole tekstowe 3"/>
          <p:cNvSpPr txBox="1"/>
          <p:nvPr/>
        </p:nvSpPr>
        <p:spPr>
          <a:xfrm>
            <a:off x="0" y="1916832"/>
            <a:ext cx="9144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Samorząd wsparty głosem najstarszych  mieszkańców </a:t>
            </a:r>
            <a:r>
              <a:rPr lang="pl-PL" sz="2000" dirty="0" err="1" smtClean="0"/>
              <a:t>gminy</a:t>
            </a:r>
            <a:r>
              <a:rPr lang="pl-PL" sz="2000" dirty="0" smtClean="0"/>
              <a:t> zyskuje sojusznika merytorycznego;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Rady seniorów mogą stać się:</a:t>
            </a:r>
          </a:p>
          <a:p>
            <a:pPr marL="639763" lvl="1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ważnym sposobem wymiany wiedzy między obywatelami a decydentami,</a:t>
            </a:r>
          </a:p>
          <a:p>
            <a:pPr marL="639763" lvl="1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istotnym narzędziem komunikacji, przy którym spotkają się mieszkańcy, środowiska pozarządowe i samorządowcy.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Samorząd, otwierając się na te potrzeby pokaże jednocześnie, że gotowy jest do partnerskiej wymiany zdań. </a:t>
            </a:r>
          </a:p>
          <a:p>
            <a:pPr marL="182563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Dialog, w którym pozwala mieszkańcom na konstruktywną krytykę, sugestie zmian i ulepszeń, jest w demokracji dowodem siły władz, które nie boją się obywateli, lecz potrafią twórczo wykorzystać ich potencjał. 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19475" y="333375"/>
            <a:ext cx="570765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Pomorska polityka </a:t>
            </a:r>
            <a:r>
              <a:rPr lang="pl-PL" b="1" dirty="0" smtClean="0">
                <a:solidFill>
                  <a:schemeClr val="bg1"/>
                </a:solidFill>
              </a:rPr>
              <a:t>senioralna – RADY SENIORÓW</a:t>
            </a:r>
            <a:endParaRPr lang="pl-PL" b="1" dirty="0">
              <a:solidFill>
                <a:schemeClr val="bg1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179512" y="2204864"/>
            <a:ext cx="87849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Integracja i wspieranie środowiska osób starszych oraz reprezentowanie interesów tych osób na zewnątrz;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Wspieranie aktywności osób starszych;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Profilaktyka i </a:t>
            </a:r>
            <a:r>
              <a:rPr lang="pl-PL" sz="2000" dirty="0" err="1" smtClean="0"/>
              <a:t>promocja</a:t>
            </a:r>
            <a:r>
              <a:rPr lang="pl-PL" sz="2000" dirty="0" smtClean="0"/>
              <a:t> zdrowia seniorów;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Zapobieganie i przełamywanie marginalizacji osób starszych;</a:t>
            </a:r>
          </a:p>
          <a:p>
            <a:pPr marL="182563" lvl="0" indent="-182563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pl-PL" sz="2000" dirty="0" smtClean="0"/>
              <a:t>Zapewnienie osobom starszym dostępu do edukacji, kultury i rekreacji;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1187624" y="1196752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/>
              <a:t>Obszary działania Rady Seniorów</a:t>
            </a:r>
            <a:endParaRPr lang="pl-PL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4165</TotalTime>
  <Words>604</Words>
  <Application>Microsoft Office PowerPoint</Application>
  <PresentationFormat>Pokaz na ekranie (4:3)</PresentationFormat>
  <Paragraphs>143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14</vt:i4>
      </vt:variant>
    </vt:vector>
  </HeadingPairs>
  <TitlesOfParts>
    <vt:vector size="16" baseType="lpstr">
      <vt:lpstr>Projekt domyślny</vt:lpstr>
      <vt:lpstr>1_Projekt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Company>UMWP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72 dpi</dc:title>
  <dc:creator>Stawiński Arkadiusz</dc:creator>
  <cp:lastModifiedBy>Barbara Bałka</cp:lastModifiedBy>
  <cp:revision>191</cp:revision>
  <dcterms:created xsi:type="dcterms:W3CDTF">2008-01-08T07:52:50Z</dcterms:created>
  <dcterms:modified xsi:type="dcterms:W3CDTF">2016-10-14T13:22:30Z</dcterms:modified>
</cp:coreProperties>
</file>