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3" r:id="rId3"/>
    <p:sldId id="273" r:id="rId4"/>
    <p:sldId id="282" r:id="rId5"/>
    <p:sldId id="264" r:id="rId6"/>
    <p:sldId id="261" r:id="rId7"/>
    <p:sldId id="283" r:id="rId8"/>
    <p:sldId id="284" r:id="rId9"/>
    <p:sldId id="259" r:id="rId10"/>
    <p:sldId id="260" r:id="rId11"/>
    <p:sldId id="262" r:id="rId12"/>
    <p:sldId id="272" r:id="rId13"/>
    <p:sldId id="265" r:id="rId14"/>
    <p:sldId id="267" r:id="rId15"/>
    <p:sldId id="268" r:id="rId16"/>
    <p:sldId id="275" r:id="rId17"/>
    <p:sldId id="257" r:id="rId18"/>
    <p:sldId id="279" r:id="rId19"/>
    <p:sldId id="277" r:id="rId20"/>
    <p:sldId id="269" r:id="rId21"/>
    <p:sldId id="270" r:id="rId22"/>
    <p:sldId id="271" r:id="rId23"/>
    <p:sldId id="274" r:id="rId24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 autoAdjust="0"/>
    <p:restoredTop sz="86441" autoAdjust="0"/>
  </p:normalViewPr>
  <p:slideViewPr>
    <p:cSldViewPr>
      <p:cViewPr varScale="1">
        <p:scale>
          <a:sx n="93" d="100"/>
          <a:sy n="93" d="100"/>
        </p:scale>
        <p:origin x="-2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7D786-0C07-4F10-BB47-DBBC366AA56D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0D3A8-07B6-41E5-8A5A-E67CA65767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7652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6ADDE-CFD9-41CD-96E4-B636317D6BDE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BE557-9BB4-4A44-AD64-8B2332A576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227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defTabSz="875447">
              <a:defRPr/>
            </a:pPr>
            <a:r>
              <a:rPr lang="pl-PL" sz="1100" dirty="0" smtClean="0"/>
              <a:t>Mając na celu propagowanie i rozwój idei wolontariatu, Województwo Pomorskie stworzyło program pn. </a:t>
            </a:r>
            <a:r>
              <a:rPr lang="pl-PL" sz="1100" b="1" dirty="0" smtClean="0"/>
              <a:t>„</a:t>
            </a:r>
            <a:r>
              <a:rPr lang="pl-PL" sz="1100" b="1" i="1" dirty="0" smtClean="0"/>
              <a:t>Wolontariat szpitalny</a:t>
            </a:r>
            <a:r>
              <a:rPr lang="pl-PL" sz="1100" b="1" dirty="0" smtClean="0"/>
              <a:t>”. </a:t>
            </a:r>
            <a:r>
              <a:rPr lang="pl-PL" sz="1100" dirty="0" smtClean="0"/>
              <a:t>Program ma charakter otwarty do którego mogą przystąpić, poprzez podpisanie porozumienia na zasadach dobrowolności, podmioty lecznicze dla których podmiotem tworzącym jest Województwo Pomorskie. </a:t>
            </a:r>
          </a:p>
          <a:p>
            <a:pPr algn="just" defTabSz="875447">
              <a:defRPr/>
            </a:pPr>
            <a:r>
              <a:rPr lang="pl-PL" sz="1100" dirty="0" smtClean="0"/>
              <a:t>Wolontariusze, wspomagający pracę personelu w codziennej opiece nad chorymi w pomorskich szpitalach, znacząco wpłyną nie tylko na jakość </a:t>
            </a:r>
            <a:r>
              <a:rPr lang="pl-PL" sz="1100" dirty="0" err="1" smtClean="0"/>
              <a:t>opieki</a:t>
            </a:r>
            <a:r>
              <a:rPr lang="pl-PL" sz="1100" dirty="0" smtClean="0"/>
              <a:t>, ale także na doskonalenie wizerunku danego podmiotu leczniczego w oczach </a:t>
            </a:r>
            <a:r>
              <a:rPr lang="pl-PL" sz="1100" dirty="0" err="1" smtClean="0"/>
              <a:t>chorych</a:t>
            </a:r>
            <a:r>
              <a:rPr lang="pl-PL" sz="1100" dirty="0" smtClean="0"/>
              <a:t> ich bliskich i otoczenia zewnętrznego.</a:t>
            </a:r>
          </a:p>
          <a:p>
            <a:pPr lvl="0" algn="just"/>
            <a:endParaRPr lang="pl-PL" sz="1100" dirty="0" smtClean="0"/>
          </a:p>
          <a:p>
            <a:pPr lvl="0" algn="just"/>
            <a:r>
              <a:rPr lang="pl-PL" sz="1100" dirty="0" smtClean="0"/>
              <a:t>Przedmiotem porozumienia jest wdrożenie przez Strony programu pn. ”</a:t>
            </a:r>
            <a:r>
              <a:rPr lang="pl-PL" sz="1100" i="1" dirty="0" smtClean="0"/>
              <a:t>Wolontariat szpitalny”</a:t>
            </a:r>
            <a:r>
              <a:rPr lang="pl-PL" sz="1100" dirty="0" smtClean="0"/>
              <a:t>  mającego na celu propagowanie i rozwój idei wolontariatu, w tym w szczególności na oddziałach szpitalnych, jak również określenie zasad współpracy pomiędzy Stronami w powyższym zakresie.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99AF-729B-4B0D-8FCF-61A83B709EAB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0932-7CD4-40E3-8AC0-911B8DD6AE02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0932-7CD4-40E3-8AC0-911B8DD6AE02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0932-7CD4-40E3-8AC0-911B8DD6AE02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ona tekstowa, wypunkt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 hasCustomPrompt="1"/>
          </p:nvPr>
        </p:nvSpPr>
        <p:spPr>
          <a:xfrm>
            <a:off x="2880979" y="332656"/>
            <a:ext cx="5472608" cy="720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>
                <a:solidFill>
                  <a:schemeClr val="bg1"/>
                </a:solidFill>
                <a:latin typeface="Diavlo Book" panose="02000000000000000000" pitchFamily="50" charset="-18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Clik to add title, udac </a:t>
            </a:r>
          </a:p>
          <a:p>
            <a:pPr lvl="0"/>
            <a:r>
              <a:rPr lang="it-IT" dirty="0" smtClean="0"/>
              <a:t>ortela deri constrae nosta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1" y="2492896"/>
            <a:ext cx="7488833" cy="3384550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120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■"/>
              <a:defRPr sz="1200">
                <a:solidFill>
                  <a:srgbClr val="312E92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  <a:lvl2pPr marL="360000" indent="-171450">
              <a:buClr>
                <a:srgbClr val="FF0000"/>
              </a:buClr>
              <a:buSzPct val="125000"/>
              <a:buFont typeface="Arial" panose="020B0604020202020204" pitchFamily="34" charset="0"/>
              <a:buChar char="■"/>
              <a:defRPr sz="1200">
                <a:solidFill>
                  <a:srgbClr val="312E92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2pPr>
            <a:lvl3pPr marL="540000" indent="-171450">
              <a:buClr>
                <a:srgbClr val="FF0000"/>
              </a:buClr>
              <a:buFont typeface="Arial" panose="020B0604020202020204" pitchFamily="34" charset="0"/>
              <a:buChar char="■"/>
              <a:defRPr sz="1200">
                <a:solidFill>
                  <a:srgbClr val="312E92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 smtClean="0"/>
              <a:t> 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9" name="Symbol zastępczy tekstu 7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1" y="1772816"/>
            <a:ext cx="7488833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312E92"/>
                </a:solidFill>
                <a:latin typeface="Diavlo Light" panose="02000000000000000000" pitchFamily="50" charset="-18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smtClean="0"/>
              <a:t>Tytuł tekstu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457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0932-7CD4-40E3-8AC0-911B8DD6AE02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0932-7CD4-40E3-8AC0-911B8DD6AE02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0932-7CD4-40E3-8AC0-911B8DD6AE02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0932-7CD4-40E3-8AC0-911B8DD6AE02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0932-7CD4-40E3-8AC0-911B8DD6AE02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0932-7CD4-40E3-8AC0-911B8DD6AE02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0932-7CD4-40E3-8AC0-911B8DD6AE02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0932-7CD4-40E3-8AC0-911B8DD6AE02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0932-7CD4-40E3-8AC0-911B8DD6AE02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640960" cy="3024336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sz="4300" b="1" dirty="0" smtClean="0">
                <a:solidFill>
                  <a:schemeClr val="bg1"/>
                </a:solidFill>
              </a:rPr>
              <a:t>Polityka Senioralna w województwie  pomorskim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059832" y="5877272"/>
            <a:ext cx="3263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18 października 2016 Gdańsk 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196752"/>
            <a:ext cx="589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 dirty="0"/>
              <a:t>Strategia Polityki Społecznej 2014-2020</a:t>
            </a:r>
          </a:p>
        </p:txBody>
      </p:sp>
      <p:sp>
        <p:nvSpPr>
          <p:cNvPr id="10" name="Prostokąt 2"/>
          <p:cNvSpPr>
            <a:spLocks noChangeArrowheads="1"/>
          </p:cNvSpPr>
          <p:nvPr/>
        </p:nvSpPr>
        <p:spPr bwMode="auto">
          <a:xfrm>
            <a:off x="107504" y="1844824"/>
            <a:ext cx="8748712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l-PL" b="1" u="sng" dirty="0"/>
              <a:t>Cel Strategiczny 3  AKTYWNI SENIORZY</a:t>
            </a:r>
            <a:endParaRPr lang="pl-PL" sz="1600" b="1" u="sng" dirty="0"/>
          </a:p>
          <a:p>
            <a:pPr marL="342900" indent="-342900">
              <a:lnSpc>
                <a:spcPct val="150000"/>
              </a:lnSpc>
            </a:pPr>
            <a:r>
              <a:rPr lang="pl-PL" b="1" dirty="0"/>
              <a:t>Cel operacyjny  3.1 Wysoka aktywność społeczna i zawodowa seniorów</a:t>
            </a:r>
            <a:r>
              <a:rPr lang="pl-PL" sz="1600" dirty="0"/>
              <a:t> </a:t>
            </a:r>
            <a:endParaRPr lang="pl-PL" sz="1600" b="1" dirty="0"/>
          </a:p>
          <a:p>
            <a:pPr marL="342900" indent="-342900">
              <a:lnSpc>
                <a:spcPct val="150000"/>
              </a:lnSpc>
            </a:pPr>
            <a:r>
              <a:rPr lang="pl-PL" sz="1600" b="1" u="sng" dirty="0"/>
              <a:t>Kierunki interwencji </a:t>
            </a:r>
          </a:p>
          <a:p>
            <a:pPr marL="342900" indent="-342900"/>
            <a:r>
              <a:rPr lang="pl-PL" sz="1600" dirty="0"/>
              <a:t>3.1.1 Wspieranie lokalnych działań w zakresie aktywności społeczno-zawodowej i włączenia     społecznego osób starszych</a:t>
            </a:r>
          </a:p>
          <a:p>
            <a:pPr marL="342900" indent="-342900"/>
            <a:r>
              <a:rPr lang="pl-PL" sz="1600" dirty="0"/>
              <a:t>3.1.2 Rozwój lokalnej samopomocy i wolontariatu osób starszych</a:t>
            </a:r>
            <a:endParaRPr lang="pl-PL" sz="1400" dirty="0"/>
          </a:p>
          <a:p>
            <a:pPr marL="342900" indent="-342900"/>
            <a:endParaRPr lang="pl-PL" sz="800" b="1" dirty="0"/>
          </a:p>
          <a:p>
            <a:pPr marL="342900" indent="-342900"/>
            <a:r>
              <a:rPr lang="pl-PL" b="1" dirty="0"/>
              <a:t>Cel operacyjny  3.2 Sprawnie funkcjonujący system wsparcia seniorów</a:t>
            </a:r>
            <a:r>
              <a:rPr lang="pl-PL" sz="2800" dirty="0"/>
              <a:t> </a:t>
            </a:r>
            <a:endParaRPr lang="pl-PL" sz="2000" b="1" dirty="0"/>
          </a:p>
          <a:p>
            <a:pPr marL="342900" indent="-342900">
              <a:lnSpc>
                <a:spcPct val="150000"/>
              </a:lnSpc>
            </a:pPr>
            <a:r>
              <a:rPr lang="pl-PL" sz="1600" b="1" u="sng" dirty="0"/>
              <a:t>Kierunki interwencji</a:t>
            </a:r>
            <a:r>
              <a:rPr lang="pl-PL" u="sng" dirty="0"/>
              <a:t> </a:t>
            </a:r>
          </a:p>
          <a:p>
            <a:pPr marL="342900" indent="-342900"/>
            <a:r>
              <a:rPr lang="pl-PL" sz="1600" dirty="0"/>
              <a:t>3.2.1 Rozwój dziennych form wspierania seniorów</a:t>
            </a:r>
          </a:p>
          <a:p>
            <a:pPr marL="342900" indent="-342900"/>
            <a:r>
              <a:rPr lang="pl-PL" sz="1600" dirty="0"/>
              <a:t>3.2.2 Standaryzacja usług opiekuńczych</a:t>
            </a:r>
          </a:p>
          <a:p>
            <a:pPr marL="342900" indent="-342900"/>
            <a:r>
              <a:rPr lang="pl-PL" sz="1600" dirty="0"/>
              <a:t>3.2.3 Wspieranie osób i rodzin zajmujących się seniorami w ich środowisku domowym</a:t>
            </a:r>
          </a:p>
          <a:p>
            <a:pPr marL="342900" indent="-342900"/>
            <a:r>
              <a:rPr lang="pl-PL" sz="1600" dirty="0"/>
              <a:t>3.2.4 Promowanie innowacyjnych metod pracy z seniorami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419475" y="333375"/>
            <a:ext cx="3947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Pomorska polityka </a:t>
            </a:r>
            <a:r>
              <a:rPr lang="pl-PL" sz="2400" b="1" dirty="0" smtClean="0">
                <a:solidFill>
                  <a:schemeClr val="bg1"/>
                </a:solidFill>
              </a:rPr>
              <a:t>senioralna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3103563" y="6230938"/>
            <a:ext cx="295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altLang="pl-PL">
                <a:solidFill>
                  <a:schemeClr val="bg1"/>
                </a:solidFill>
              </a:rPr>
              <a:t>Somonino, 2 marca 2016 r.</a:t>
            </a:r>
          </a:p>
        </p:txBody>
      </p:sp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1749425" y="4292600"/>
            <a:ext cx="5719763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altLang="pl-PL" sz="2000" b="1">
                <a:solidFill>
                  <a:schemeClr val="bg1"/>
                </a:solidFill>
              </a:rPr>
              <a:t>Konferencja pt.</a:t>
            </a:r>
            <a:br>
              <a:rPr lang="pl-PL" altLang="pl-PL" sz="2000" b="1">
                <a:solidFill>
                  <a:schemeClr val="bg1"/>
                </a:solidFill>
              </a:rPr>
            </a:br>
            <a:r>
              <a:rPr lang="pl-PL" altLang="pl-PL" sz="2000" b="1">
                <a:solidFill>
                  <a:schemeClr val="bg1"/>
                </a:solidFill>
              </a:rPr>
              <a:t>Srebrna gospodarka. Wyzwania dla edukacji, </a:t>
            </a:r>
          </a:p>
          <a:p>
            <a:pPr algn="ctr"/>
            <a:r>
              <a:rPr lang="pl-PL" altLang="pl-PL" sz="2000" b="1">
                <a:solidFill>
                  <a:schemeClr val="bg1"/>
                </a:solidFill>
              </a:rPr>
              <a:t>polityki społecznej i rynku pracy</a:t>
            </a:r>
          </a:p>
          <a:p>
            <a:pPr algn="ctr"/>
            <a:endParaRPr lang="pl-PL" altLang="pl-PL" sz="2000" b="1">
              <a:solidFill>
                <a:schemeClr val="bg1"/>
              </a:solidFill>
            </a:endParaRPr>
          </a:p>
          <a:p>
            <a:pPr algn="ctr"/>
            <a:r>
              <a:rPr lang="pl-PL" altLang="pl-PL" sz="1200" b="1">
                <a:solidFill>
                  <a:schemeClr val="bg1"/>
                </a:solidFill>
              </a:rPr>
              <a:t>Tadeusz Adamejtis – pełnomocnik Marszałka Województwa Pomorskiego </a:t>
            </a:r>
            <a:br>
              <a:rPr lang="pl-PL" altLang="pl-PL" sz="1200" b="1">
                <a:solidFill>
                  <a:schemeClr val="bg1"/>
                </a:solidFill>
              </a:rPr>
            </a:br>
            <a:r>
              <a:rPr lang="pl-PL" altLang="pl-PL" sz="1200" b="1">
                <a:solidFill>
                  <a:schemeClr val="bg1"/>
                </a:solidFill>
              </a:rPr>
              <a:t>ds. Polityki Senioralnej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419475" y="333375"/>
            <a:ext cx="3947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Pomorska polityka </a:t>
            </a:r>
            <a:r>
              <a:rPr lang="pl-PL" sz="2400" b="1" dirty="0" smtClean="0">
                <a:solidFill>
                  <a:schemeClr val="bg1"/>
                </a:solidFill>
              </a:rPr>
              <a:t>senioralna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11560" y="1412776"/>
            <a:ext cx="50674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altLang="pl-PL" sz="2800" b="1" dirty="0" smtClean="0">
                <a:latin typeface="Arial Black" pitchFamily="34" charset="0"/>
              </a:rPr>
              <a:t>Ad. Pytanie 2:</a:t>
            </a:r>
          </a:p>
          <a:p>
            <a:r>
              <a:rPr lang="pl-PL" altLang="pl-PL" sz="3600" b="1" dirty="0" smtClean="0">
                <a:latin typeface="Arial Black" pitchFamily="34" charset="0"/>
              </a:rPr>
              <a:t> </a:t>
            </a:r>
            <a:br>
              <a:rPr lang="pl-PL" altLang="pl-PL" sz="3600" b="1" dirty="0" smtClean="0">
                <a:latin typeface="Arial Black" pitchFamily="34" charset="0"/>
              </a:rPr>
            </a:br>
            <a:r>
              <a:rPr lang="pl-PL" altLang="pl-PL" sz="3600" b="1" dirty="0" smtClean="0">
                <a:latin typeface="Arial Black" pitchFamily="34" charset="0"/>
              </a:rPr>
              <a:t>-  </a:t>
            </a:r>
            <a:r>
              <a:rPr lang="pl-PL" altLang="pl-PL" sz="3200" b="1" dirty="0" smtClean="0">
                <a:latin typeface="Arial Black" pitchFamily="34" charset="0"/>
              </a:rPr>
              <a:t>POZIOM ZASOBÓW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Line 6"/>
          <p:cNvSpPr>
            <a:spLocks noChangeShapeType="1"/>
          </p:cNvSpPr>
          <p:nvPr/>
        </p:nvSpPr>
        <p:spPr bwMode="auto">
          <a:xfrm>
            <a:off x="285750" y="6478588"/>
            <a:ext cx="855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923928" y="332656"/>
            <a:ext cx="3947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Pomorska polityka </a:t>
            </a:r>
            <a:r>
              <a:rPr lang="pl-PL" sz="2400" b="1" dirty="0" smtClean="0">
                <a:solidFill>
                  <a:schemeClr val="bg1"/>
                </a:solidFill>
              </a:rPr>
              <a:t>senioralna</a:t>
            </a:r>
            <a:endParaRPr lang="pl-PL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07504" y="1052734"/>
          <a:ext cx="8784975" cy="5333567"/>
        </p:xfrm>
        <a:graphic>
          <a:graphicData uri="http://schemas.openxmlformats.org/drawingml/2006/table">
            <a:tbl>
              <a:tblPr/>
              <a:tblGrid>
                <a:gridCol w="985232"/>
                <a:gridCol w="1083754"/>
                <a:gridCol w="1187514"/>
                <a:gridCol w="1211720"/>
                <a:gridCol w="908790"/>
                <a:gridCol w="1363186"/>
                <a:gridCol w="833058"/>
                <a:gridCol w="1211721"/>
              </a:tblGrid>
              <a:tr h="55090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Powiat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Domy Pomocy Społecznej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Środowiskowe Domy Samopomocy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Placówki całodobowej opieki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Dzienne Domy Pomocy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Uniwersytety Trzeciego Wieku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Rady Seniorów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Dzienne Domy Senior </a:t>
                      </a:r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Wigor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2279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bytowski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79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chojnicki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2279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człuchowski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Gdańsk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2279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gdański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Gdynia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2279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kartuski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kościerski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2279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kwidzyński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lęborski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2279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malborski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nowodworski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2279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pucki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Słupsk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2279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słupski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Sopot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2279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starogardzki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sztumski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2279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tczewski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wejherowski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1846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Ogółem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7244" marR="7244" marT="7244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44" marR="7244" marT="724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6" name="pole tekstowe 3"/>
          <p:cNvSpPr txBox="1">
            <a:spLocks noChangeArrowheads="1"/>
          </p:cNvSpPr>
          <p:nvPr/>
        </p:nvSpPr>
        <p:spPr bwMode="auto">
          <a:xfrm>
            <a:off x="309562" y="1268760"/>
            <a:ext cx="8834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dirty="0" smtClean="0"/>
              <a:t>W województwie pomorskim funkcjonują 75 spółdzielni socjalnych. 11 spośród nich świadczy usługi opiekuńcze dla osób starszych:</a:t>
            </a:r>
            <a:endParaRPr lang="pl-PL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75856" y="116632"/>
            <a:ext cx="65527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altLang="pl-PL" b="1" dirty="0" smtClean="0">
                <a:solidFill>
                  <a:schemeClr val="bg1"/>
                </a:solidFill>
              </a:rPr>
              <a:t>Działania podmiotów ekonomii społ. ukierunkowane </a:t>
            </a:r>
            <a:br>
              <a:rPr lang="pl-PL" altLang="pl-PL" b="1" dirty="0" smtClean="0">
                <a:solidFill>
                  <a:schemeClr val="bg1"/>
                </a:solidFill>
              </a:rPr>
            </a:br>
            <a:r>
              <a:rPr lang="pl-PL" altLang="pl-PL" b="1" dirty="0" smtClean="0">
                <a:solidFill>
                  <a:schemeClr val="bg1"/>
                </a:solidFill>
              </a:rPr>
              <a:t>na osoby starsze</a:t>
            </a:r>
            <a:endParaRPr lang="pl-PL" altLang="pl-PL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51520" y="2132856"/>
          <a:ext cx="8352928" cy="3456387"/>
        </p:xfrm>
        <a:graphic>
          <a:graphicData uri="http://schemas.openxmlformats.org/drawingml/2006/table">
            <a:tbl>
              <a:tblPr/>
              <a:tblGrid>
                <a:gridCol w="2232961"/>
                <a:gridCol w="6119967"/>
              </a:tblGrid>
              <a:tr h="768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Powiat</a:t>
                      </a:r>
                      <a:endParaRPr lang="pl-PL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Liczba spółdzielni socjalnych świadczących usługi opiekuńcze dla seniorów</a:t>
                      </a:r>
                      <a:endParaRPr lang="pl-PL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Gdańsk</a:t>
                      </a:r>
                      <a:endParaRPr lang="pl-PL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pl-PL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Gdynia</a:t>
                      </a:r>
                      <a:endParaRPr lang="pl-PL" sz="18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pl-PL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kartuski</a:t>
                      </a:r>
                      <a:endParaRPr lang="pl-PL" sz="18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pl-PL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kościerski</a:t>
                      </a:r>
                      <a:endParaRPr lang="pl-PL" sz="18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pl-PL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malborski</a:t>
                      </a:r>
                      <a:endParaRPr lang="pl-PL" sz="18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pl-PL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nowodworski</a:t>
                      </a:r>
                      <a:endParaRPr lang="pl-PL" sz="18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pl-PL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Pucki*</a:t>
                      </a:r>
                      <a:endParaRPr lang="pl-PL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pl-PL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51520" y="5949280"/>
            <a:ext cx="7848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* Dzienny Dom Senior Wigor + </a:t>
            </a:r>
            <a:r>
              <a:rPr lang="pl-PL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CIS + spółdzielnia socjalna + usługi opiekuńcze na  terenie całego powiatu – INTEGRACJA </a:t>
            </a:r>
          </a:p>
          <a:p>
            <a:r>
              <a:rPr lang="pl-PL" sz="1400" b="1" dirty="0" smtClean="0"/>
              <a:t>Kaszubska Spółdzielnia Socjalna „Przystań”</a:t>
            </a:r>
            <a:r>
              <a:rPr lang="pl-PL" sz="1400" dirty="0" smtClean="0"/>
              <a:t>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411760" y="332656"/>
            <a:ext cx="65527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 smtClean="0">
                <a:solidFill>
                  <a:schemeClr val="bg1"/>
                </a:solidFill>
              </a:rPr>
              <a:t>Dzienne Domy Senior - Wigor</a:t>
            </a:r>
            <a:endParaRPr lang="pl-PL" altLang="pl-PL" sz="2000" b="1" dirty="0">
              <a:solidFill>
                <a:schemeClr val="bg1"/>
              </a:solidFill>
            </a:endParaRPr>
          </a:p>
        </p:txBody>
      </p:sp>
      <p:pic>
        <p:nvPicPr>
          <p:cNvPr id="8" name="Obraz 7" descr="Domy Senior Wigo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196752"/>
            <a:ext cx="5148064" cy="3384376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79512" y="501317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 smtClean="0"/>
              <a:t>Korzysta ponad 125 osób nieaktywnych zawodowo w wieku 60+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79512" y="1052736"/>
            <a:ext cx="374441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 smtClean="0"/>
              <a:t>Z oferty na rzecz społecznej aktywizacji w </a:t>
            </a:r>
            <a:r>
              <a:rPr lang="pl-PL" b="1" dirty="0" smtClean="0"/>
              <a:t>6 Dziennych Domach Senior – Wigor </a:t>
            </a:r>
            <a:r>
              <a:rPr lang="pl-PL" dirty="0" smtClean="0"/>
              <a:t>zlokalizowanych w:</a:t>
            </a:r>
          </a:p>
          <a:p>
            <a:pPr indent="182563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dirty="0" smtClean="0"/>
              <a:t>Czersku</a:t>
            </a:r>
          </a:p>
          <a:p>
            <a:pPr indent="182563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dirty="0" smtClean="0"/>
              <a:t>Gdańsku (2)</a:t>
            </a:r>
          </a:p>
          <a:p>
            <a:pPr indent="182563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dirty="0" smtClean="0"/>
              <a:t>Pelplinie (2)</a:t>
            </a:r>
          </a:p>
          <a:p>
            <a:pPr indent="182563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dirty="0" smtClean="0"/>
              <a:t>Pucku </a:t>
            </a:r>
          </a:p>
          <a:p>
            <a:pPr indent="182563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dirty="0" smtClean="0"/>
              <a:t>Skarszewach</a:t>
            </a:r>
          </a:p>
          <a:p>
            <a:pPr indent="182563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dirty="0" smtClean="0"/>
              <a:t>Tuchomiu </a:t>
            </a:r>
          </a:p>
          <a:p>
            <a:pPr indent="182563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dirty="0" smtClean="0"/>
              <a:t>Kościerzynie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411760" y="332656"/>
            <a:ext cx="65527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 smtClean="0">
                <a:solidFill>
                  <a:schemeClr val="bg1"/>
                </a:solidFill>
              </a:rPr>
              <a:t>Uniwersytety Trzeciego Wieku</a:t>
            </a:r>
            <a:endParaRPr lang="pl-PL" altLang="pl-PL" sz="2000" b="1" dirty="0">
              <a:solidFill>
                <a:schemeClr val="bg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23528" y="4941168"/>
            <a:ext cx="31683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l-PL" sz="1400" dirty="0" smtClean="0"/>
              <a:t>UTW tworzone są przez:</a:t>
            </a:r>
          </a:p>
          <a:p>
            <a:pPr marL="182563" indent="-182563" algn="just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pl-PL" sz="1400" dirty="0" smtClean="0"/>
              <a:t>Uczelnie Wyższe</a:t>
            </a:r>
          </a:p>
          <a:p>
            <a:pPr marL="182563" indent="-182563" algn="just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pl-PL" sz="1400" dirty="0" smtClean="0"/>
              <a:t>NGO</a:t>
            </a:r>
          </a:p>
          <a:p>
            <a:pPr marL="182563" indent="-182563" algn="just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pl-PL" sz="1400" dirty="0" smtClean="0"/>
              <a:t>Archidiecezja Gdańska</a:t>
            </a:r>
            <a:endParaRPr lang="pl-PL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5436095" y="1196752"/>
          <a:ext cx="2696840" cy="4470655"/>
        </p:xfrm>
        <a:graphic>
          <a:graphicData uri="http://schemas.openxmlformats.org/drawingml/2006/table">
            <a:tbl>
              <a:tblPr/>
              <a:tblGrid>
                <a:gridCol w="998713"/>
                <a:gridCol w="1698127"/>
              </a:tblGrid>
              <a:tr h="506283">
                <a:tc>
                  <a:txBody>
                    <a:bodyPr/>
                    <a:lstStyle/>
                    <a:p>
                      <a:pPr marL="0" indent="87313"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powiat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liczba Uniwersytetów Trzeciego Wieku w powiatach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chojnicki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86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Gdańsk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6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gdański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6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Gdynia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6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kartuski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6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kościerski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6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kwidzyński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6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lęborski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6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malborski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6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pucki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6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Słupsk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6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słupski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6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Sopot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6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starogardzki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6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sztumski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6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tczewski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2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wejherowski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29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Obraz 12" descr="UT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4815227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pa senioró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6840760" cy="551723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347864" y="260648"/>
            <a:ext cx="3406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b="1" dirty="0" smtClean="0">
                <a:solidFill>
                  <a:schemeClr val="bg1"/>
                </a:solidFill>
                <a:latin typeface="Arial Black" pitchFamily="34" charset="0"/>
              </a:rPr>
              <a:t>Infrastruktura Społeczna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10527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Zestawienie zbiorcze infrastruktury społecznej  na tle wskaźnika obciążenia demograficznego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3103563" y="6230938"/>
            <a:ext cx="295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altLang="pl-PL">
                <a:solidFill>
                  <a:schemeClr val="bg1"/>
                </a:solidFill>
              </a:rPr>
              <a:t>Somonino, 2 marca 2016 r.</a:t>
            </a:r>
          </a:p>
        </p:txBody>
      </p:sp>
      <p:sp>
        <p:nvSpPr>
          <p:cNvPr id="2052" name="Text Box 17"/>
          <p:cNvSpPr txBox="1">
            <a:spLocks noChangeArrowheads="1"/>
          </p:cNvSpPr>
          <p:nvPr/>
        </p:nvSpPr>
        <p:spPr bwMode="auto">
          <a:xfrm>
            <a:off x="958850" y="1619250"/>
            <a:ext cx="7254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altLang="pl-PL" sz="2800" b="1" dirty="0">
                <a:solidFill>
                  <a:schemeClr val="bg1"/>
                </a:solidFill>
                <a:latin typeface="Arial Black" pitchFamily="34" charset="0"/>
              </a:rPr>
              <a:t>Rozwojowa działalność </a:t>
            </a:r>
          </a:p>
          <a:p>
            <a:pPr algn="ctr"/>
            <a:r>
              <a:rPr lang="pl-PL" altLang="pl-PL" sz="2800" b="1" dirty="0" smtClean="0">
                <a:solidFill>
                  <a:schemeClr val="bg1"/>
                </a:solidFill>
                <a:latin typeface="Arial Black" pitchFamily="34" charset="0"/>
              </a:rPr>
              <a:t>pozarolnicza </a:t>
            </a:r>
            <a:r>
              <a:rPr lang="pl-PL" altLang="pl-PL" sz="2800" b="1" dirty="0">
                <a:solidFill>
                  <a:schemeClr val="bg1"/>
                </a:solidFill>
                <a:latin typeface="Arial Black" pitchFamily="34" charset="0"/>
              </a:rPr>
              <a:t>na terenach wiejskich </a:t>
            </a:r>
          </a:p>
          <a:p>
            <a:pPr algn="ctr"/>
            <a:r>
              <a:rPr lang="pl-PL" altLang="pl-PL" sz="2800" b="1" dirty="0" smtClean="0">
                <a:solidFill>
                  <a:schemeClr val="bg1"/>
                </a:solidFill>
                <a:latin typeface="Arial Black" pitchFamily="34" charset="0"/>
              </a:rPr>
              <a:t>jako </a:t>
            </a:r>
            <a:r>
              <a:rPr lang="pl-PL" altLang="pl-PL" sz="2800" b="1" dirty="0">
                <a:solidFill>
                  <a:schemeClr val="bg1"/>
                </a:solidFill>
                <a:latin typeface="Arial Black" pitchFamily="34" charset="0"/>
              </a:rPr>
              <a:t>odpowiedź na pilne </a:t>
            </a:r>
            <a:r>
              <a:rPr lang="pl-PL" altLang="pl-PL" sz="2800" b="1" dirty="0" smtClean="0">
                <a:solidFill>
                  <a:schemeClr val="bg1"/>
                </a:solidFill>
                <a:latin typeface="Arial Black" pitchFamily="34" charset="0"/>
              </a:rPr>
              <a:t>potrzeby </a:t>
            </a:r>
            <a:endParaRPr lang="pl-PL" altLang="pl-PL" sz="28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pl-PL" altLang="pl-PL" sz="2800" b="1" dirty="0" smtClean="0">
                <a:solidFill>
                  <a:schemeClr val="bg1"/>
                </a:solidFill>
                <a:latin typeface="Arial Black" pitchFamily="34" charset="0"/>
              </a:rPr>
              <a:t>„Srebrnej gospodarki” </a:t>
            </a:r>
            <a:endParaRPr lang="pl-PL" altLang="pl-PL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419475" y="333375"/>
            <a:ext cx="3947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Pomorska polityka </a:t>
            </a:r>
            <a:r>
              <a:rPr lang="pl-PL" sz="2400" b="1" dirty="0" smtClean="0">
                <a:solidFill>
                  <a:schemeClr val="bg1"/>
                </a:solidFill>
              </a:rPr>
              <a:t>senioralna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11560" y="2276872"/>
            <a:ext cx="81760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altLang="pl-PL" sz="2800" b="1" dirty="0" smtClean="0">
                <a:latin typeface="Arial Black" pitchFamily="34" charset="0"/>
              </a:rPr>
              <a:t>Pytanie 3:</a:t>
            </a:r>
          </a:p>
          <a:p>
            <a:r>
              <a:rPr lang="pl-PL" altLang="pl-PL" sz="3600" b="1" dirty="0" smtClean="0">
                <a:latin typeface="Arial Black" pitchFamily="34" charset="0"/>
              </a:rPr>
              <a:t> </a:t>
            </a:r>
            <a:br>
              <a:rPr lang="pl-PL" altLang="pl-PL" sz="3600" b="1" dirty="0" smtClean="0">
                <a:latin typeface="Arial Black" pitchFamily="34" charset="0"/>
              </a:rPr>
            </a:br>
            <a:r>
              <a:rPr lang="pl-PL" altLang="pl-PL" sz="3600" b="1" dirty="0" smtClean="0">
                <a:latin typeface="Arial Black" pitchFamily="34" charset="0"/>
              </a:rPr>
              <a:t>Co robimy i zamierzamy zrobić?</a:t>
            </a:r>
            <a:endParaRPr lang="pl-PL" altLang="pl-PL" sz="3200" b="1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pl-PL" sz="2400" dirty="0" smtClean="0"/>
              <a:t>Wolontariat szpitalny</a:t>
            </a:r>
            <a:endParaRPr lang="pl-PL" sz="2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95536" y="3789040"/>
            <a:ext cx="7992888" cy="3068960"/>
          </a:xfrm>
        </p:spPr>
        <p:txBody>
          <a:bodyPr/>
          <a:lstStyle/>
          <a:p>
            <a:pPr marL="357188" indent="-357188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Copernicus Podmiot Leczniczy Sp. z o.o.</a:t>
            </a:r>
          </a:p>
          <a:p>
            <a:pPr marL="357188" indent="-357188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Szpitale Wojewódzkie w Gdyni Sp. z o.o.</a:t>
            </a:r>
          </a:p>
          <a:p>
            <a:pPr marL="357188" indent="-357188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Szpital Specjalistyczny im. Floriana Ceynowy Sp. z o.o. w Wejherowie</a:t>
            </a:r>
          </a:p>
          <a:p>
            <a:pPr marL="357188" indent="-357188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Szpital Specjalistyczny w Kościerzynie Sp. z o.o.</a:t>
            </a:r>
          </a:p>
          <a:p>
            <a:pPr marL="357188" indent="-357188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Szpital Specjalistyczny w Prabutach Sp. z o .</a:t>
            </a:r>
            <a:r>
              <a:rPr lang="pl-PL" b="1" dirty="0" err="1" smtClean="0">
                <a:solidFill>
                  <a:schemeClr val="tx1"/>
                </a:solidFill>
              </a:rPr>
              <a:t>o</a:t>
            </a:r>
            <a:r>
              <a:rPr lang="pl-PL" b="1" dirty="0" smtClean="0">
                <a:solidFill>
                  <a:schemeClr val="tx1"/>
                </a:solidFill>
              </a:rPr>
              <a:t>.</a:t>
            </a:r>
          </a:p>
          <a:p>
            <a:pPr marL="357188" indent="-357188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Wojewódzki Szpital Specjalistyczny im. Janusza Korczaka w Słupsku Sp. z o.o.</a:t>
            </a:r>
          </a:p>
          <a:p>
            <a:pPr marL="357188" indent="-357188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Szpital Dziecięcy Polanki im. Macieja Płażyńskiego w Gdańsku Sp. z o.o.</a:t>
            </a:r>
          </a:p>
          <a:p>
            <a:pPr marL="357188" indent="-357188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Wojewódzki Zespół Reumatologiczny im. dr Jadwigi </a:t>
            </a:r>
            <a:r>
              <a:rPr lang="pl-PL" b="1" dirty="0" err="1" smtClean="0">
                <a:solidFill>
                  <a:schemeClr val="tx1"/>
                </a:solidFill>
              </a:rPr>
              <a:t>Titz</a:t>
            </a:r>
            <a:r>
              <a:rPr lang="pl-PL" b="1" dirty="0" smtClean="0">
                <a:solidFill>
                  <a:schemeClr val="tx1"/>
                </a:solidFill>
              </a:rPr>
              <a:t> – Kosko w Sopocie</a:t>
            </a:r>
          </a:p>
          <a:p>
            <a:pPr marL="357188" indent="-357188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Wojewódzki Szpital Psychiatryczny im. prof. Tadeusza Bilikiewicza w Gdańsku,</a:t>
            </a:r>
          </a:p>
          <a:p>
            <a:pPr marL="357188" indent="-357188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Szpital dla Nerwowo i Psychicznie Chorych im. St. Kryzana w Starogardzie Gdańskim,</a:t>
            </a:r>
          </a:p>
          <a:p>
            <a:pPr marL="357188" indent="-357188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Samodzielny Publiczny Specjalistyczny Psychiatryczny ZOZ w Słupsku</a:t>
            </a:r>
          </a:p>
          <a:p>
            <a:pPr>
              <a:spcBef>
                <a:spcPts val="600"/>
              </a:spcBef>
            </a:pPr>
            <a:endParaRPr lang="pl-PL" sz="1400" b="1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pl-PL" sz="1400" b="1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pl-PL" sz="1400" b="1" dirty="0" smtClean="0">
              <a:solidFill>
                <a:schemeClr val="tx1"/>
              </a:solidFill>
            </a:endParaRPr>
          </a:p>
          <a:p>
            <a:endParaRPr lang="pl-PL" sz="1400" b="1" dirty="0" smtClean="0">
              <a:solidFill>
                <a:schemeClr val="tx1"/>
              </a:solidFill>
            </a:endParaRPr>
          </a:p>
          <a:p>
            <a:endParaRPr lang="pl-PL" sz="1400" b="1" dirty="0" smtClean="0">
              <a:solidFill>
                <a:schemeClr val="tx1"/>
              </a:solidFill>
            </a:endParaRPr>
          </a:p>
          <a:p>
            <a:endParaRPr lang="pl-PL" sz="1400" b="1" dirty="0" smtClean="0">
              <a:solidFill>
                <a:schemeClr val="tx1"/>
              </a:solidFill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467544" y="1124744"/>
            <a:ext cx="7920880" cy="1296144"/>
          </a:xfrm>
        </p:spPr>
        <p:txBody>
          <a:bodyPr/>
          <a:lstStyle/>
          <a:p>
            <a:pPr marL="171450" lvl="0" indent="-171450" algn="ctr">
              <a:spcBef>
                <a:spcPts val="600"/>
              </a:spcBef>
              <a:buClr>
                <a:srgbClr val="FF0000"/>
              </a:buClr>
              <a:buSzPct val="150000"/>
              <a:defRPr/>
            </a:pPr>
            <a:r>
              <a:rPr lang="pl-PL" sz="1400" dirty="0" smtClean="0">
                <a:solidFill>
                  <a:srgbClr val="002060"/>
                </a:solidFill>
                <a:latin typeface="Arial" pitchFamily="34" charset="0"/>
              </a:rPr>
              <a:t>Uchwała Nr 959/79/15</a:t>
            </a:r>
          </a:p>
          <a:p>
            <a:pPr marL="171450" lvl="0" indent="-171450" algn="ctr">
              <a:spcBef>
                <a:spcPts val="600"/>
              </a:spcBef>
              <a:buClr>
                <a:srgbClr val="FF0000"/>
              </a:buClr>
              <a:buSzPct val="150000"/>
              <a:defRPr/>
            </a:pPr>
            <a:r>
              <a:rPr lang="pl-PL" sz="1400" dirty="0" smtClean="0">
                <a:solidFill>
                  <a:srgbClr val="002060"/>
                </a:solidFill>
                <a:latin typeface="Arial" pitchFamily="34" charset="0"/>
              </a:rPr>
              <a:t>Zarządu Województwa Pomorskiego  </a:t>
            </a:r>
            <a:br>
              <a:rPr lang="pl-PL" sz="1400" dirty="0" smtClean="0">
                <a:solidFill>
                  <a:srgbClr val="002060"/>
                </a:solidFill>
                <a:latin typeface="Arial" pitchFamily="34" charset="0"/>
              </a:rPr>
            </a:br>
            <a:r>
              <a:rPr lang="pl-PL" sz="1400" dirty="0" smtClean="0">
                <a:solidFill>
                  <a:srgbClr val="002060"/>
                </a:solidFill>
                <a:latin typeface="Arial" pitchFamily="34" charset="0"/>
              </a:rPr>
              <a:t>z dnia 29 września 2015 roku</a:t>
            </a:r>
          </a:p>
          <a:p>
            <a:pPr marL="171450" lvl="0" indent="-171450" algn="ctr">
              <a:spcBef>
                <a:spcPts val="600"/>
              </a:spcBef>
              <a:buClr>
                <a:srgbClr val="FF0000"/>
              </a:buClr>
              <a:buSzPct val="150000"/>
              <a:defRPr/>
            </a:pPr>
            <a:r>
              <a:rPr lang="pl-PL" sz="1400" dirty="0" smtClean="0">
                <a:solidFill>
                  <a:srgbClr val="002060"/>
                </a:solidFill>
                <a:latin typeface="Arial" pitchFamily="34" charset="0"/>
              </a:rPr>
              <a:t>w sprawie przyjęcia Programu „Wolontariat szpitalny”</a:t>
            </a:r>
          </a:p>
          <a:p>
            <a:pPr marL="171450" lvl="0" indent="-171450" algn="ctr">
              <a:spcBef>
                <a:spcPts val="600"/>
              </a:spcBef>
              <a:buClr>
                <a:srgbClr val="FF0000"/>
              </a:buClr>
              <a:buSzPct val="150000"/>
              <a:defRPr/>
            </a:pPr>
            <a:endParaRPr lang="pl-PL" dirty="0"/>
          </a:p>
        </p:txBody>
      </p:sp>
      <p:sp>
        <p:nvSpPr>
          <p:cNvPr id="5" name="Symbol zastępczy tekstu 3"/>
          <p:cNvSpPr txBox="1">
            <a:spLocks/>
          </p:cNvSpPr>
          <p:nvPr/>
        </p:nvSpPr>
        <p:spPr>
          <a:xfrm>
            <a:off x="539552" y="2636912"/>
            <a:ext cx="7992889" cy="936104"/>
          </a:xfrm>
          <a:prstGeom prst="rect">
            <a:avLst/>
          </a:prstGeom>
        </p:spPr>
        <p:txBody>
          <a:bodyPr/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None/>
              <a:tabLst/>
              <a:defRPr/>
            </a:pPr>
            <a:r>
              <a:rPr kumimoji="0" lang="pl-PL" sz="14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Porozumienie</a:t>
            </a:r>
            <a:r>
              <a:rPr kumimoji="0" lang="pl-PL" sz="14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br>
              <a:rPr kumimoji="0" lang="pl-PL" sz="14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pl-PL" sz="14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 dnia 23 października 2015 roku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None/>
              <a:tabLst/>
              <a:defRPr/>
            </a:pPr>
            <a:endParaRPr lang="pl-PL" sz="1400" b="1" i="1" u="sng" noProof="0" dirty="0" smtClean="0">
              <a:latin typeface="Arial" pitchFamily="34" charset="0"/>
              <a:cs typeface="Arial" pitchFamily="34" charset="0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None/>
              <a:tabLst/>
              <a:defRPr/>
            </a:pPr>
            <a:r>
              <a:rPr lang="pl-PL" sz="1400" b="1" i="1" u="sng" noProof="0" dirty="0" smtClean="0">
                <a:latin typeface="Arial" pitchFamily="34" charset="0"/>
                <a:cs typeface="Arial" pitchFamily="34" charset="0"/>
              </a:rPr>
              <a:t>Zawarte z następującymi podmiotami leczniczymi: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None/>
              <a:tabLst/>
              <a:defRPr/>
            </a:pPr>
            <a:r>
              <a:rPr kumimoji="0" lang="pl-PL" sz="2000" b="1" i="0" u="none" strike="noStrike" kern="1200" cap="none" spc="0" normalizeH="0" noProof="0" dirty="0" smtClean="0">
                <a:ln>
                  <a:noFill/>
                </a:ln>
                <a:solidFill>
                  <a:srgbClr val="312E92"/>
                </a:solidFill>
                <a:effectLst/>
                <a:uLnTx/>
                <a:uFillTx/>
                <a:latin typeface="Diavlo Light" panose="02000000000000000000" pitchFamily="50" charset="-18"/>
                <a:ea typeface="+mn-ea"/>
                <a:cs typeface="Arial" panose="020B0604020202020204" pitchFamily="34" charset="0"/>
              </a:rPr>
              <a:t> 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None/>
              <a:tabLst/>
              <a:defRPr/>
            </a:pPr>
            <a:endParaRPr kumimoji="0" lang="pl-PL" sz="2000" b="1" i="0" u="none" strike="noStrike" kern="1200" cap="none" spc="0" normalizeH="0" noProof="0" dirty="0" smtClean="0">
              <a:ln>
                <a:noFill/>
              </a:ln>
              <a:solidFill>
                <a:srgbClr val="312E92"/>
              </a:solidFill>
              <a:effectLst/>
              <a:uLnTx/>
              <a:uFillTx/>
              <a:latin typeface="Diavlo Light" panose="02000000000000000000" pitchFamily="50" charset="-18"/>
              <a:ea typeface="+mn-ea"/>
              <a:cs typeface="Arial" panose="020B0604020202020204" pitchFamily="34" charset="0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None/>
              <a:tabLst/>
              <a:defRPr/>
            </a:pPr>
            <a:r>
              <a:rPr kumimoji="0" lang="pl-PL" sz="2000" b="1" i="0" u="none" strike="noStrike" kern="1200" cap="none" spc="0" normalizeH="0" noProof="0" dirty="0" smtClean="0">
                <a:ln>
                  <a:noFill/>
                </a:ln>
                <a:solidFill>
                  <a:srgbClr val="312E92"/>
                </a:solidFill>
                <a:effectLst/>
                <a:uLnTx/>
                <a:uFillTx/>
                <a:latin typeface="Diavlo Light" panose="02000000000000000000" pitchFamily="50" charset="-18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trzałka w dół 3"/>
          <p:cNvSpPr>
            <a:spLocks noChangeArrowheads="1"/>
          </p:cNvSpPr>
          <p:nvPr/>
        </p:nvSpPr>
        <p:spPr bwMode="auto">
          <a:xfrm>
            <a:off x="4355976" y="2276872"/>
            <a:ext cx="288032" cy="360040"/>
          </a:xfrm>
          <a:prstGeom prst="downArrow">
            <a:avLst>
              <a:gd name="adj1" fmla="val 50000"/>
              <a:gd name="adj2" fmla="val 78459"/>
            </a:avLst>
          </a:prstGeom>
          <a:solidFill>
            <a:srgbClr val="00B0F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95220B-D82E-4F55-8C23-8B5427114427}" type="slidenum">
              <a:rPr lang="pl-PL" smtClean="0"/>
              <a:pPr/>
              <a:t>19</a:t>
            </a:fld>
            <a:endParaRPr lang="pl-PL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196752"/>
            <a:ext cx="8229600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l-PL" sz="3600" b="1" dirty="0" smtClean="0">
                <a:latin typeface="Arial" pitchFamily="34" charset="0"/>
                <a:cs typeface="Arial" pitchFamily="34" charset="0"/>
              </a:rPr>
              <a:t>Cel do osiągnięcia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pPr marL="609600" indent="-609600" algn="ctr" eaLnBrk="1" hangingPunct="1">
              <a:buFontTx/>
              <a:buNone/>
            </a:pPr>
            <a:endParaRPr lang="pl-PL" sz="24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Pozyskanie i utrzymanie jak największej liczby wolontariuszy,</a:t>
            </a:r>
          </a:p>
          <a:p>
            <a:pPr marL="609600" indent="-609600" eaLnBrk="1" hangingPunct="1">
              <a:buFontTx/>
              <a:buAutoNum type="arabicPeriod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Wsparcie procesu opieki nad chorymi. </a:t>
            </a:r>
          </a:p>
        </p:txBody>
      </p:sp>
      <p:pic>
        <p:nvPicPr>
          <p:cNvPr id="5" name="Picture 6" descr="ANd9GcRRV2jgbbbQ2mQHnEQsGD1MEVF7_k7kkwfS3wQjFODVRQ1Fxu8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6087534"/>
            <a:ext cx="1187624" cy="77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411760" y="188640"/>
            <a:ext cx="65527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 „Wolontariat szpitalny”</a:t>
            </a:r>
            <a:endParaRPr lang="pl-P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3103563" y="6230938"/>
            <a:ext cx="295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altLang="pl-PL">
                <a:solidFill>
                  <a:schemeClr val="bg1"/>
                </a:solidFill>
              </a:rPr>
              <a:t>Somonino, 2 marca 2016 r.</a:t>
            </a:r>
          </a:p>
        </p:txBody>
      </p:sp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1749425" y="4292600"/>
            <a:ext cx="5719763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</a:rPr>
              <a:t>Konferencja pt.</a:t>
            </a:r>
            <a:br>
              <a:rPr lang="pl-PL" altLang="pl-PL" sz="2000" b="1" dirty="0">
                <a:solidFill>
                  <a:schemeClr val="bg1"/>
                </a:solidFill>
              </a:rPr>
            </a:br>
            <a:r>
              <a:rPr lang="pl-PL" altLang="pl-PL" sz="2000" b="1" dirty="0">
                <a:solidFill>
                  <a:schemeClr val="bg1"/>
                </a:solidFill>
              </a:rPr>
              <a:t>Srebrna gospodarka. Wyzwania dla edukacji, </a:t>
            </a:r>
          </a:p>
          <a:p>
            <a:pPr algn="ctr"/>
            <a:r>
              <a:rPr lang="pl-PL" altLang="pl-PL" sz="2000" b="1" dirty="0">
                <a:solidFill>
                  <a:schemeClr val="bg1"/>
                </a:solidFill>
              </a:rPr>
              <a:t>polityki społecznej i rynku pracy</a:t>
            </a:r>
          </a:p>
          <a:p>
            <a:pPr algn="ctr"/>
            <a:endParaRPr lang="pl-PL" altLang="pl-PL" sz="2000" b="1" dirty="0">
              <a:solidFill>
                <a:schemeClr val="bg1"/>
              </a:solidFill>
            </a:endParaRPr>
          </a:p>
          <a:p>
            <a:pPr algn="ctr"/>
            <a:r>
              <a:rPr lang="pl-PL" altLang="pl-PL" sz="1200" b="1" dirty="0">
                <a:solidFill>
                  <a:schemeClr val="bg1"/>
                </a:solidFill>
              </a:rPr>
              <a:t>Tadeusz Adamejtis – pełnomocnik Marszałka Województwa Pomorskiego </a:t>
            </a:r>
            <a:br>
              <a:rPr lang="pl-PL" altLang="pl-PL" sz="1200" b="1" dirty="0">
                <a:solidFill>
                  <a:schemeClr val="bg1"/>
                </a:solidFill>
              </a:rPr>
            </a:br>
            <a:r>
              <a:rPr lang="pl-PL" altLang="pl-PL" sz="1200" b="1" dirty="0">
                <a:solidFill>
                  <a:schemeClr val="bg1"/>
                </a:solidFill>
              </a:rPr>
              <a:t>ds. Polityki Senioralnej</a:t>
            </a:r>
          </a:p>
        </p:txBody>
      </p:sp>
      <p:sp>
        <p:nvSpPr>
          <p:cNvPr id="2052" name="Text Box 17"/>
          <p:cNvSpPr txBox="1">
            <a:spLocks noChangeArrowheads="1"/>
          </p:cNvSpPr>
          <p:nvPr/>
        </p:nvSpPr>
        <p:spPr bwMode="auto">
          <a:xfrm>
            <a:off x="539552" y="2636912"/>
            <a:ext cx="802309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latin typeface="Arial Black" pitchFamily="34" charset="0"/>
              </a:rPr>
              <a:t>Pytanie 1:</a:t>
            </a:r>
          </a:p>
          <a:p>
            <a:r>
              <a:rPr lang="pl-PL" altLang="pl-PL" sz="2800" b="1" dirty="0" smtClean="0">
                <a:latin typeface="Arial Black" pitchFamily="34" charset="0"/>
              </a:rPr>
              <a:t> </a:t>
            </a:r>
            <a:br>
              <a:rPr lang="pl-PL" altLang="pl-PL" sz="2800" b="1" dirty="0" smtClean="0">
                <a:latin typeface="Arial Black" pitchFamily="34" charset="0"/>
              </a:rPr>
            </a:br>
            <a:r>
              <a:rPr lang="pl-PL" altLang="pl-PL" sz="2800" b="1" dirty="0" smtClean="0">
                <a:latin typeface="Arial Black" pitchFamily="34" charset="0"/>
              </a:rPr>
              <a:t>Czy niekorzystne trendy demograficzne </a:t>
            </a:r>
            <a:br>
              <a:rPr lang="pl-PL" altLang="pl-PL" sz="2800" b="1" dirty="0" smtClean="0">
                <a:latin typeface="Arial Black" pitchFamily="34" charset="0"/>
              </a:rPr>
            </a:br>
            <a:r>
              <a:rPr lang="pl-PL" altLang="pl-PL" sz="2800" b="1" dirty="0" smtClean="0">
                <a:latin typeface="Arial Black" pitchFamily="34" charset="0"/>
              </a:rPr>
              <a:t>zagrażają naszemu województwu?</a:t>
            </a:r>
            <a:endParaRPr lang="pl-PL" altLang="pl-PL" sz="2800" b="1" dirty="0">
              <a:latin typeface="Arial Black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419475" y="333375"/>
            <a:ext cx="3947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Pomorska polityka </a:t>
            </a:r>
            <a:r>
              <a:rPr lang="pl-PL" sz="2400" b="1" dirty="0" smtClean="0">
                <a:solidFill>
                  <a:schemeClr val="bg1"/>
                </a:solidFill>
              </a:rPr>
              <a:t>senioralna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28"/>
          <p:cNvSpPr>
            <a:spLocks noChangeShapeType="1"/>
          </p:cNvSpPr>
          <p:nvPr/>
        </p:nvSpPr>
        <p:spPr bwMode="auto">
          <a:xfrm>
            <a:off x="285750" y="6478588"/>
            <a:ext cx="855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156" name="pole tekstowe 3"/>
          <p:cNvSpPr txBox="1">
            <a:spLocks noChangeArrowheads="1"/>
          </p:cNvSpPr>
          <p:nvPr/>
        </p:nvSpPr>
        <p:spPr bwMode="auto">
          <a:xfrm>
            <a:off x="2123728" y="980728"/>
            <a:ext cx="7020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dirty="0" smtClean="0"/>
              <a:t>8 IV 2016r. - XIII edycja Wyborów </a:t>
            </a:r>
            <a:r>
              <a:rPr lang="pl-PL" b="1" dirty="0" smtClean="0"/>
              <a:t>Miss i </a:t>
            </a:r>
            <a:r>
              <a:rPr lang="pl-PL" b="1" dirty="0" err="1" smtClean="0"/>
              <a:t>Mistera</a:t>
            </a:r>
            <a:r>
              <a:rPr lang="pl-PL" b="1" dirty="0" smtClean="0"/>
              <a:t> Złotego Wieku</a:t>
            </a:r>
            <a:r>
              <a:rPr lang="pl-PL" dirty="0" smtClean="0"/>
              <a:t>.</a:t>
            </a:r>
          </a:p>
          <a:p>
            <a:r>
              <a:rPr lang="pl-PL" dirty="0" smtClean="0"/>
              <a:t>Tematem przewodnim tej edycji jest CYRK.</a:t>
            </a:r>
            <a:endParaRPr lang="pl-PL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411760" y="332656"/>
            <a:ext cx="65527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altLang="pl-PL" sz="2400" b="1" dirty="0" smtClean="0">
                <a:solidFill>
                  <a:schemeClr val="bg1"/>
                </a:solidFill>
              </a:rPr>
              <a:t>Dobre praktyki</a:t>
            </a:r>
            <a:endParaRPr lang="pl-PL" altLang="pl-PL" sz="2400" b="1" dirty="0">
              <a:solidFill>
                <a:schemeClr val="bg1"/>
              </a:solidFill>
            </a:endParaRPr>
          </a:p>
        </p:txBody>
      </p:sp>
      <p:sp>
        <p:nvSpPr>
          <p:cNvPr id="10" name="pole tekstowe 3"/>
          <p:cNvSpPr txBox="1">
            <a:spLocks noChangeArrowheads="1"/>
          </p:cNvSpPr>
          <p:nvPr/>
        </p:nvSpPr>
        <p:spPr bwMode="auto">
          <a:xfrm>
            <a:off x="0" y="4653136"/>
            <a:ext cx="44644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dirty="0" smtClean="0"/>
              <a:t>W dwunastu edycjach udział wzięło 142 seniorów, którzy dowiedli, iż piękno złotego wieku  i pogoda ducha mogą być nieprzemijalne.</a:t>
            </a:r>
            <a:endParaRPr lang="pl-PL" dirty="0"/>
          </a:p>
        </p:txBody>
      </p:sp>
      <p:pic>
        <p:nvPicPr>
          <p:cNvPr id="7" name="Obraz 6" descr="Miss i mister złotego wieku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996952"/>
            <a:ext cx="3901440" cy="2602230"/>
          </a:xfrm>
          <a:prstGeom prst="rect">
            <a:avLst/>
          </a:prstGeom>
        </p:spPr>
      </p:pic>
      <p:pic>
        <p:nvPicPr>
          <p:cNvPr id="8" name="Obraz 7" descr="Miss i mister złotego wie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00" y="980728"/>
            <a:ext cx="1966778" cy="295232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2195736" y="1772816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Ideą Wyborów jest promocja działań na rzecz „złotego wieku”, kształtowanie pozytywnego wizerunku starości w świadomości społecznej, propagowanie aktywnego, pięknego i radosnego przeżywania jesieni życia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428396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b="1" dirty="0" smtClean="0"/>
              <a:t>Humor, dowcip i żart, – to tematyka XII edycji Wyborów Miss i </a:t>
            </a:r>
            <a:r>
              <a:rPr lang="pl-PL" sz="1200" b="1" dirty="0" err="1" smtClean="0"/>
              <a:t>Mistera</a:t>
            </a:r>
            <a:r>
              <a:rPr lang="pl-PL" sz="1200" b="1" dirty="0" smtClean="0"/>
              <a:t> Złotego Wieku, które odbyły się 13.03.2015 roku w Centrum Kultury i Sztuki w Tczewie.</a:t>
            </a:r>
            <a:endParaRPr lang="pl-PL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28"/>
          <p:cNvSpPr>
            <a:spLocks noChangeShapeType="1"/>
          </p:cNvSpPr>
          <p:nvPr/>
        </p:nvSpPr>
        <p:spPr bwMode="auto">
          <a:xfrm>
            <a:off x="285750" y="6478588"/>
            <a:ext cx="855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156" name="pole tekstowe 3"/>
          <p:cNvSpPr txBox="1">
            <a:spLocks noChangeArrowheads="1"/>
          </p:cNvSpPr>
          <p:nvPr/>
        </p:nvSpPr>
        <p:spPr bwMode="auto">
          <a:xfrm>
            <a:off x="1907704" y="1484784"/>
            <a:ext cx="6804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22 marca 2016 roku wystartowała </a:t>
            </a:r>
            <a:r>
              <a:rPr lang="pl-PL" b="1" dirty="0" smtClean="0"/>
              <a:t>VI edycja Gdańskiego Funduszu Senioralnego</a:t>
            </a:r>
            <a:r>
              <a:rPr lang="pl-PL" dirty="0" smtClean="0"/>
              <a:t>. 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411760" y="332656"/>
            <a:ext cx="65527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altLang="pl-PL" sz="2400" b="1" dirty="0" smtClean="0">
                <a:solidFill>
                  <a:schemeClr val="bg1"/>
                </a:solidFill>
              </a:rPr>
              <a:t>Dobre praktyki</a:t>
            </a:r>
            <a:endParaRPr lang="pl-PL" altLang="pl-PL" sz="2400" b="1" dirty="0">
              <a:solidFill>
                <a:schemeClr val="bg1"/>
              </a:solidFill>
            </a:endParaRPr>
          </a:p>
        </p:txBody>
      </p:sp>
      <p:pic>
        <p:nvPicPr>
          <p:cNvPr id="7" name="Obraz 6" descr="Gdanski fundusz senioralny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1584176" cy="2304256"/>
          </a:xfrm>
          <a:prstGeom prst="rect">
            <a:avLst/>
          </a:prstGeom>
        </p:spPr>
      </p:pic>
      <p:pic>
        <p:nvPicPr>
          <p:cNvPr id="8" name="Obraz 7" descr="Pasje senioró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4427984" cy="3320988"/>
          </a:xfrm>
          <a:prstGeom prst="rect">
            <a:avLst/>
          </a:prstGeom>
        </p:spPr>
      </p:pic>
      <p:sp>
        <p:nvSpPr>
          <p:cNvPr id="10" name="pole tekstowe 3"/>
          <p:cNvSpPr txBox="1">
            <a:spLocks noChangeArrowheads="1"/>
          </p:cNvSpPr>
          <p:nvPr/>
        </p:nvSpPr>
        <p:spPr bwMode="auto">
          <a:xfrm>
            <a:off x="395536" y="3501008"/>
            <a:ext cx="41044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Projekt skierowany jest do wszystkich osób w wieku 60+, które mają ochotę aktywnie i kreatywnie spędzać wolny czas poznając nowych ludzi i nowe zajęcia. 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W poprzednich edycjach zrealizowano łącznie </a:t>
            </a:r>
            <a:r>
              <a:rPr lang="pl-PL" b="1" dirty="0" smtClean="0"/>
              <a:t>153</a:t>
            </a:r>
            <a:r>
              <a:rPr lang="pl-PL" dirty="0" smtClean="0"/>
              <a:t> inicjatywy na łączną kwotę 76 500 zł, a tworzyło je </a:t>
            </a:r>
            <a:r>
              <a:rPr lang="pl-PL" b="1" dirty="0" smtClean="0"/>
              <a:t>1.378</a:t>
            </a:r>
            <a:r>
              <a:rPr lang="pl-PL" dirty="0" smtClean="0"/>
              <a:t> seniorów z Gdańska.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28"/>
          <p:cNvSpPr>
            <a:spLocks noChangeShapeType="1"/>
          </p:cNvSpPr>
          <p:nvPr/>
        </p:nvSpPr>
        <p:spPr bwMode="auto">
          <a:xfrm>
            <a:off x="285750" y="6478588"/>
            <a:ext cx="855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156" name="pole tekstowe 3"/>
          <p:cNvSpPr txBox="1">
            <a:spLocks noChangeArrowheads="1"/>
          </p:cNvSpPr>
          <p:nvPr/>
        </p:nvSpPr>
        <p:spPr bwMode="auto">
          <a:xfrm>
            <a:off x="0" y="980728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b="1" dirty="0" smtClean="0"/>
              <a:t>„Seniorzy w akcji” to ogólnopolski konkurs dotacyjny realizowany przez Towarzystwo Inicjatyw Twórczych „ę” ze środków Polsko-Amerykańskiej Fundacji Wolności. </a:t>
            </a:r>
          </a:p>
          <a:p>
            <a:pPr algn="just"/>
            <a:endParaRPr lang="pl-PL" sz="1400" b="1" dirty="0" smtClean="0"/>
          </a:p>
          <a:p>
            <a:pPr algn="just"/>
            <a:r>
              <a:rPr lang="pl-PL" dirty="0" smtClean="0"/>
              <a:t>Dotacje ze środków konkursu są przyznawane na realizację inicjatyw, które angażują osoby starsze do</a:t>
            </a:r>
            <a:r>
              <a:rPr lang="pl-PL" b="1" dirty="0" smtClean="0"/>
              <a:t> </a:t>
            </a:r>
            <a:r>
              <a:rPr lang="pl-PL" dirty="0" smtClean="0"/>
              <a:t>działania na rzecz otoczenia, promują współpracę międzypokoleniową i wolontariat osób starszych</a:t>
            </a:r>
          </a:p>
        </p:txBody>
      </p:sp>
      <p:sp>
        <p:nvSpPr>
          <p:cNvPr id="10" name="pole tekstowe 3"/>
          <p:cNvSpPr txBox="1">
            <a:spLocks noChangeArrowheads="1"/>
          </p:cNvSpPr>
          <p:nvPr/>
        </p:nvSpPr>
        <p:spPr bwMode="auto">
          <a:xfrm>
            <a:off x="107504" y="3429000"/>
            <a:ext cx="446449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+mn-lt"/>
              </a:rPr>
              <a:t>W VIII edycjach nagrodzonych zostało łącznie 199 projektów zrealizowanych przez Animatorów 60+. Całkowita kwota dotacji przyznanych na ich realizację wyniosła prawie 1.920.000 zł. W działania międzypokoleniowe zaangażowało się 3896 seniorów i 3164 osób młodych.</a:t>
            </a:r>
            <a:endParaRPr lang="pl-PL" dirty="0">
              <a:latin typeface="+mn-lt"/>
            </a:endParaRPr>
          </a:p>
        </p:txBody>
      </p:sp>
      <p:pic>
        <p:nvPicPr>
          <p:cNvPr id="9" name="Obraz 8" descr="Seniorzy w akcji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492896"/>
            <a:ext cx="4037216" cy="4212747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411760" y="332656"/>
            <a:ext cx="65527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altLang="pl-PL" sz="2400" b="1" dirty="0" smtClean="0">
                <a:solidFill>
                  <a:schemeClr val="bg1"/>
                </a:solidFill>
              </a:rPr>
              <a:t>Dobre praktyki</a:t>
            </a:r>
            <a:endParaRPr lang="pl-PL" altLang="pl-P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1520" y="1124744"/>
            <a:ext cx="87137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l-PL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Planowane działania na rzecz seniorów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l-PL" sz="900" b="1" i="1" dirty="0">
              <a:solidFill>
                <a:srgbClr val="2D2D8A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pl-PL" sz="2000" b="1" dirty="0" smtClean="0"/>
              <a:t>-   RPO WP – Usługi społeczne:</a:t>
            </a:r>
            <a:endParaRPr lang="pl-PL" sz="2200" b="1" dirty="0" smtClean="0"/>
          </a:p>
          <a:p>
            <a:pPr marL="800100" lvl="1" indent="-342900">
              <a:spcBef>
                <a:spcPct val="20000"/>
              </a:spcBef>
              <a:defRPr/>
            </a:pPr>
            <a:r>
              <a:rPr lang="pl-PL" dirty="0" smtClean="0"/>
              <a:t>- </a:t>
            </a:r>
            <a:r>
              <a:rPr lang="pl-PL" sz="2400" dirty="0" smtClean="0"/>
              <a:t>   </a:t>
            </a:r>
            <a:r>
              <a:rPr lang="pl-PL" sz="1600" dirty="0" smtClean="0"/>
              <a:t>tworzenie </a:t>
            </a:r>
            <a:r>
              <a:rPr lang="pl-PL" sz="1600" dirty="0"/>
              <a:t>nowych i </a:t>
            </a:r>
            <a:r>
              <a:rPr lang="pl-PL" sz="1600" dirty="0" smtClean="0"/>
              <a:t>rozwijanie </a:t>
            </a:r>
            <a:r>
              <a:rPr lang="pl-PL" sz="1600" dirty="0"/>
              <a:t>istniejących placówek wparcia dziennego przeznaczonych dla seniorów, </a:t>
            </a:r>
            <a:endParaRPr lang="pl-PL" dirty="0" smtClean="0"/>
          </a:p>
          <a:p>
            <a:pPr marL="800100" lvl="1" indent="-342900">
              <a:spcBef>
                <a:spcPct val="20000"/>
              </a:spcBef>
              <a:defRPr/>
            </a:pPr>
            <a:r>
              <a:rPr lang="pl-PL" sz="1600" dirty="0" smtClean="0"/>
              <a:t>-     rozwój </a:t>
            </a:r>
            <a:r>
              <a:rPr lang="pl-PL" sz="1600" dirty="0"/>
              <a:t>usług w zakresie wsparcia i aktywizacji społecznej osób niesamodzielnych (w tym głównie seniorów oraz osób z </a:t>
            </a:r>
            <a:r>
              <a:rPr lang="pl-PL" sz="1600" dirty="0" err="1"/>
              <a:t>niepełnosprawnościami</a:t>
            </a:r>
            <a:r>
              <a:rPr lang="pl-PL" sz="1600" dirty="0"/>
              <a:t>), m.in. poprzez tworzenie międzysektorowych zespołów opieki nad osobami z chorobami przewlekłymi oraz kształcenie kadr opieki nad osobami niesamodzielnymi.</a:t>
            </a:r>
            <a:endParaRPr lang="pl-PL" sz="1600" b="1" dirty="0"/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pl-PL" b="1" dirty="0" smtClean="0"/>
              <a:t>Powstanie </a:t>
            </a:r>
            <a:r>
              <a:rPr lang="pl-PL" b="1" dirty="0"/>
              <a:t>programów wspierania seniorów </a:t>
            </a:r>
            <a:br>
              <a:rPr lang="pl-PL" b="1" dirty="0"/>
            </a:br>
            <a:r>
              <a:rPr lang="pl-PL" b="1" dirty="0"/>
              <a:t>w każdej gminie woj. </a:t>
            </a:r>
            <a:r>
              <a:rPr lang="pl-PL" b="1" dirty="0" smtClean="0"/>
              <a:t>pomorskiego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pl-PL" b="1" dirty="0" smtClean="0"/>
              <a:t>Wspieranie  wolontariatu opiekuńczego </a:t>
            </a:r>
            <a:endParaRPr lang="pl-PL" b="1" dirty="0"/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pl-PL" b="1" dirty="0" smtClean="0"/>
              <a:t>-      Propagowanie </a:t>
            </a:r>
            <a:r>
              <a:rPr lang="pl-PL" b="1" dirty="0"/>
              <a:t>idei powstawania Rad Seniorów</a:t>
            </a:r>
          </a:p>
          <a:p>
            <a:pPr>
              <a:spcBef>
                <a:spcPct val="20000"/>
              </a:spcBef>
              <a:defRPr/>
            </a:pPr>
            <a:r>
              <a:rPr lang="pl-PL" b="1" dirty="0" smtClean="0"/>
              <a:t>-      Prowadzenie </a:t>
            </a:r>
            <a:r>
              <a:rPr lang="pl-PL" b="1" dirty="0"/>
              <a:t>stałego monitoringu </a:t>
            </a:r>
            <a:r>
              <a:rPr lang="pl-PL" b="1" dirty="0" smtClean="0"/>
              <a:t>sytuacji </a:t>
            </a:r>
            <a:r>
              <a:rPr lang="pl-PL" b="1" dirty="0"/>
              <a:t>seniorów </a:t>
            </a:r>
            <a:br>
              <a:rPr lang="pl-PL" b="1" dirty="0"/>
            </a:br>
            <a:r>
              <a:rPr lang="pl-PL" b="1" dirty="0" smtClean="0"/>
              <a:t>-      Wprowadzenie </a:t>
            </a:r>
            <a:r>
              <a:rPr lang="pl-PL" b="1" dirty="0"/>
              <a:t>standardów w zakresie usług opiekuńczych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pl-PL" b="1" dirty="0" smtClean="0"/>
              <a:t>-      Wspieranie </a:t>
            </a:r>
            <a:r>
              <a:rPr lang="pl-PL" b="1" dirty="0"/>
              <a:t>inicjatyw na rzecz seniorów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pl-PL" b="1" dirty="0" smtClean="0"/>
              <a:t>Minimalizowanie </a:t>
            </a:r>
            <a:r>
              <a:rPr lang="pl-PL" b="1" dirty="0"/>
              <a:t>wykluczenia </a:t>
            </a:r>
            <a:r>
              <a:rPr lang="pl-PL" b="1" dirty="0" smtClean="0"/>
              <a:t>cyfrowego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pl-PL" b="1" dirty="0" smtClean="0"/>
              <a:t>Promowanie innowacyjnych metod pracy z seniorami (np. system przywoławczy). </a:t>
            </a:r>
            <a:endParaRPr lang="pl-PL" b="1" dirty="0"/>
          </a:p>
          <a:p>
            <a:pPr marL="342900" indent="-342900" algn="ctr">
              <a:spcBef>
                <a:spcPct val="20000"/>
              </a:spcBef>
              <a:buFontTx/>
              <a:buChar char="-"/>
              <a:defRPr/>
            </a:pPr>
            <a:endParaRPr lang="pl-PL" sz="2200" b="1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771775" y="5157788"/>
            <a:ext cx="3527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pl-PL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419475" y="333375"/>
            <a:ext cx="3947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Pomorska polityka </a:t>
            </a:r>
            <a:r>
              <a:rPr lang="pl-PL" sz="2400" b="1" dirty="0" smtClean="0">
                <a:solidFill>
                  <a:schemeClr val="bg1"/>
                </a:solidFill>
              </a:rPr>
              <a:t>senioralna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339752" y="1772816"/>
          <a:ext cx="4032448" cy="4688337"/>
        </p:xfrm>
        <a:graphic>
          <a:graphicData uri="http://schemas.openxmlformats.org/drawingml/2006/table">
            <a:tbl>
              <a:tblPr/>
              <a:tblGrid>
                <a:gridCol w="360040"/>
                <a:gridCol w="2808312"/>
                <a:gridCol w="864096"/>
              </a:tblGrid>
              <a:tr h="213759">
                <a:tc gridSpan="2">
                  <a:txBody>
                    <a:bodyPr/>
                    <a:lstStyle/>
                    <a:p>
                      <a:pPr algn="ctr" rtl="0"/>
                      <a:r>
                        <a:rPr lang="pl-PL" sz="1200" b="0" dirty="0">
                          <a:latin typeface="latobold"/>
                        </a:rPr>
                        <a:t>                 </a:t>
                      </a:r>
                      <a:r>
                        <a:rPr lang="pl-PL" sz="1200" b="1" dirty="0">
                          <a:latin typeface="latobold"/>
                        </a:rPr>
                        <a:t>POLSKA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1200" b="0" dirty="0">
                          <a:latin typeface="latobold"/>
                        </a:rPr>
                        <a:t>-0,0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13759">
                <a:tc>
                  <a:txBody>
                    <a:bodyPr/>
                    <a:lstStyle/>
                    <a:p>
                      <a:pPr algn="ctr" rtl="0"/>
                      <a:r>
                        <a:rPr lang="pl-PL" sz="1200" b="1" dirty="0">
                          <a:latin typeface="latobold"/>
                        </a:rPr>
                        <a:t>Lp.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1200" b="1" dirty="0">
                          <a:latin typeface="latobold"/>
                        </a:rPr>
                        <a:t>Województwo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1200" b="0" dirty="0">
                          <a:latin typeface="latobold"/>
                        </a:rPr>
                        <a:t> 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13759"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1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1200" dirty="0"/>
                        <a:t> POMORSKIE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2,0 (1,0)</a:t>
                      </a:r>
                      <a:endParaRPr lang="pl-PL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5056"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2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1200" dirty="0"/>
                        <a:t> WIELKOPOLSKIE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1,7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5056"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3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1200"/>
                        <a:t> MAŁOPOLSKIE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1,4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5056"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4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1200"/>
                        <a:t> PODKARPACKIE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0,7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0150"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5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1200"/>
                        <a:t> MAZOWIECKIE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0,7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126"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6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1200"/>
                        <a:t> WARMIŃSKO-MAZURSKIE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0,6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7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1200"/>
                        <a:t> LUBUSKIE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0,2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8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1200"/>
                        <a:t> KUJAWSKO-POMORSKIE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0,0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9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1200"/>
                        <a:t> ZACHODNIOPOMORSKIE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-0,4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59"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10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1200"/>
                        <a:t> PODLASKIE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-0,7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5056"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11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1200"/>
                        <a:t> DOLNOŚLĄSKIE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1200"/>
                        <a:t>-0,9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59"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12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1200"/>
                        <a:t> ŚLĄSKIE 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-1,1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3759"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13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1200"/>
                        <a:t> LUBELSKIE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-1,1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59"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14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1200"/>
                        <a:t> OPOLSKIE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-1,2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5056"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15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1200"/>
                        <a:t> ŚWIĘTOKRZYSKIE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-2,3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59"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16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1200"/>
                        <a:t> ŁÓDZKIE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1200" dirty="0"/>
                        <a:t>-2,8</a:t>
                      </a:r>
                    </a:p>
                  </a:txBody>
                  <a:tcPr marL="13006" marR="13006" marT="13006" marB="13006" anchor="ctr">
                    <a:lnL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67544" y="1124744"/>
            <a:ext cx="8208912" cy="553998"/>
          </a:xfrm>
          <a:prstGeom prst="rect">
            <a:avLst/>
          </a:prstGeom>
          <a:solidFill>
            <a:srgbClr val="FDFDF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atobold"/>
              </a:rPr>
              <a:t>Przyrost naturalny na 1000 ludności według województw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atoregular"/>
              </a:rPr>
              <a:t> </a:t>
            </a:r>
            <a:b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atoregular"/>
              </a:rPr>
            </a:br>
            <a:r>
              <a:rPr kumimoji="0" lang="pl-PL" sz="12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atoregular"/>
              </a:rPr>
              <a:t>- stan na dzień 31.12.2014/5 r. (GUS)</a:t>
            </a:r>
            <a:endParaRPr kumimoji="0" lang="pl-PL" sz="4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419475" y="333375"/>
            <a:ext cx="3947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Pomorska polityka </a:t>
            </a:r>
            <a:r>
              <a:rPr lang="pl-PL" sz="2400" b="1" dirty="0" smtClean="0">
                <a:solidFill>
                  <a:schemeClr val="bg1"/>
                </a:solidFill>
              </a:rPr>
              <a:t>senioralna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7"/>
          <p:cNvSpPr txBox="1">
            <a:spLocks noChangeArrowheads="1"/>
          </p:cNvSpPr>
          <p:nvPr/>
        </p:nvSpPr>
        <p:spPr bwMode="auto">
          <a:xfrm>
            <a:off x="539750" y="6453188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/>
              <a:t>Maciej Kisała</a:t>
            </a:r>
          </a:p>
          <a:p>
            <a:r>
              <a:rPr lang="pl-PL" sz="1000"/>
              <a:t>ROPS</a:t>
            </a:r>
          </a:p>
        </p:txBody>
      </p:sp>
      <p:sp>
        <p:nvSpPr>
          <p:cNvPr id="57347" name="Line 10"/>
          <p:cNvSpPr>
            <a:spLocks noChangeShapeType="1"/>
          </p:cNvSpPr>
          <p:nvPr/>
        </p:nvSpPr>
        <p:spPr bwMode="auto">
          <a:xfrm>
            <a:off x="285750" y="6478588"/>
            <a:ext cx="855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052513"/>
            <a:ext cx="6134100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1403350" y="4508500"/>
            <a:ext cx="5616575" cy="1428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7350" name="Text Box 12"/>
          <p:cNvSpPr txBox="1">
            <a:spLocks noChangeArrowheads="1"/>
          </p:cNvSpPr>
          <p:nvPr/>
        </p:nvSpPr>
        <p:spPr bwMode="auto">
          <a:xfrm>
            <a:off x="468313" y="6237288"/>
            <a:ext cx="7993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b="1" i="1" u="sng"/>
              <a:t>Źródło:</a:t>
            </a:r>
            <a:r>
              <a:rPr lang="pl-PL" sz="1000" b="1"/>
              <a:t>  EUROSTAT-  Population projections 2010-2060 EU27 population is expected to peak by around 2040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1403350" y="5373688"/>
            <a:ext cx="5616575" cy="287337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1403350" y="2636838"/>
            <a:ext cx="5616575" cy="144462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7353" name="Rectangle 10"/>
          <p:cNvSpPr>
            <a:spLocks noChangeArrowheads="1"/>
          </p:cNvSpPr>
          <p:nvPr/>
        </p:nvSpPr>
        <p:spPr bwMode="auto">
          <a:xfrm>
            <a:off x="1403350" y="5949950"/>
            <a:ext cx="5616575" cy="144463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3419475" y="333375"/>
            <a:ext cx="3947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Pomorska polityka </a:t>
            </a:r>
            <a:r>
              <a:rPr lang="pl-PL" sz="2400" b="1" dirty="0" smtClean="0">
                <a:solidFill>
                  <a:schemeClr val="bg1"/>
                </a:solidFill>
              </a:rPr>
              <a:t>senioralna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ykres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420888"/>
            <a:ext cx="4537769" cy="2808312"/>
          </a:xfrm>
          <a:prstGeom prst="rect">
            <a:avLst/>
          </a:prstGeom>
          <a:noFill/>
        </p:spPr>
      </p:pic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79512" y="2348880"/>
          <a:ext cx="3998217" cy="266429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427823"/>
                <a:gridCol w="1285197"/>
                <a:gridCol w="1285197"/>
              </a:tblGrid>
              <a:tr h="333037">
                <a:tc>
                  <a:txBody>
                    <a:bodyPr/>
                    <a:lstStyle/>
                    <a:p>
                      <a:pPr algn="ctr" fontAlgn="b"/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effectLst/>
                        </a:rPr>
                        <a:t>ogółem</a:t>
                      </a:r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 smtClean="0">
                          <a:effectLst/>
                        </a:rPr>
                        <a:t> w tym 65</a:t>
                      </a:r>
                      <a:r>
                        <a:rPr lang="pl-PL" sz="1400" b="1" i="0" u="none" strike="noStrike" dirty="0">
                          <a:effectLst/>
                        </a:rPr>
                        <a:t>+</a:t>
                      </a:r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0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effectLst/>
                        </a:rPr>
                        <a:t>2020</a:t>
                      </a:r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effectLst/>
                        </a:rPr>
                        <a:t>2 324 127</a:t>
                      </a:r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effectLst/>
                        </a:rPr>
                        <a:t>411 863</a:t>
                      </a:r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0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effectLst/>
                        </a:rPr>
                        <a:t>2025</a:t>
                      </a:r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effectLst/>
                        </a:rPr>
                        <a:t>2 334 783</a:t>
                      </a:r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effectLst/>
                        </a:rPr>
                        <a:t>473 994</a:t>
                      </a:r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0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effectLst/>
                        </a:rPr>
                        <a:t>2030</a:t>
                      </a:r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effectLst/>
                        </a:rPr>
                        <a:t>2 334 012</a:t>
                      </a:r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effectLst/>
                        </a:rPr>
                        <a:t>505 285</a:t>
                      </a:r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0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effectLst/>
                        </a:rPr>
                        <a:t>2035</a:t>
                      </a:r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effectLst/>
                        </a:rPr>
                        <a:t>2 323 445</a:t>
                      </a:r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effectLst/>
                        </a:rPr>
                        <a:t>525 622</a:t>
                      </a:r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0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effectLst/>
                        </a:rPr>
                        <a:t>2040</a:t>
                      </a:r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effectLst/>
                        </a:rPr>
                        <a:t>2 306 742</a:t>
                      </a:r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effectLst/>
                        </a:rPr>
                        <a:t>563 260</a:t>
                      </a:r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0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effectLst/>
                        </a:rPr>
                        <a:t>2045</a:t>
                      </a:r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effectLst/>
                        </a:rPr>
                        <a:t>2 287 113</a:t>
                      </a:r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effectLst/>
                        </a:rPr>
                        <a:t>616 426</a:t>
                      </a:r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0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effectLst/>
                        </a:rPr>
                        <a:t>2050</a:t>
                      </a:r>
                      <a:endParaRPr lang="pl-PL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effectLst/>
                        </a:rPr>
                        <a:t>2 265 735</a:t>
                      </a:r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effectLst/>
                        </a:rPr>
                        <a:t>679 805</a:t>
                      </a:r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1763688" y="1052736"/>
            <a:ext cx="64452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2000" b="1" dirty="0" smtClean="0"/>
              <a:t>Prognoza liczby ludności ogółem w tym  w wieku 65+</a:t>
            </a:r>
          </a:p>
          <a:p>
            <a:r>
              <a:rPr lang="pl-PL" altLang="pl-PL" sz="1400" i="1" dirty="0" smtClean="0"/>
              <a:t>źródło danych: GUS</a:t>
            </a:r>
            <a:endParaRPr lang="pl-PL" altLang="pl-PL" sz="1400" i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19475" y="333375"/>
            <a:ext cx="3947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Pomorska polityka </a:t>
            </a:r>
            <a:r>
              <a:rPr lang="pl-PL" sz="2400" b="1" dirty="0" smtClean="0">
                <a:solidFill>
                  <a:schemeClr val="bg1"/>
                </a:solidFill>
              </a:rPr>
              <a:t>senioralna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427984" y="486916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(w tys.)</a:t>
            </a:r>
            <a:endParaRPr lang="pl-P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3103563" y="6230938"/>
            <a:ext cx="295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altLang="pl-PL">
                <a:solidFill>
                  <a:schemeClr val="bg1"/>
                </a:solidFill>
              </a:rPr>
              <a:t>Somonino, 2 marca 2016 r.</a:t>
            </a:r>
          </a:p>
        </p:txBody>
      </p:sp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1749425" y="4292600"/>
            <a:ext cx="5719763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altLang="pl-PL" sz="2000" b="1">
                <a:solidFill>
                  <a:schemeClr val="bg1"/>
                </a:solidFill>
              </a:rPr>
              <a:t>Konferencja pt.</a:t>
            </a:r>
            <a:br>
              <a:rPr lang="pl-PL" altLang="pl-PL" sz="2000" b="1">
                <a:solidFill>
                  <a:schemeClr val="bg1"/>
                </a:solidFill>
              </a:rPr>
            </a:br>
            <a:r>
              <a:rPr lang="pl-PL" altLang="pl-PL" sz="2000" b="1">
                <a:solidFill>
                  <a:schemeClr val="bg1"/>
                </a:solidFill>
              </a:rPr>
              <a:t>Srebrna gospodarka. Wyzwania dla edukacji, </a:t>
            </a:r>
          </a:p>
          <a:p>
            <a:pPr algn="ctr"/>
            <a:r>
              <a:rPr lang="pl-PL" altLang="pl-PL" sz="2000" b="1">
                <a:solidFill>
                  <a:schemeClr val="bg1"/>
                </a:solidFill>
              </a:rPr>
              <a:t>polityki społecznej i rynku pracy</a:t>
            </a:r>
          </a:p>
          <a:p>
            <a:pPr algn="ctr"/>
            <a:endParaRPr lang="pl-PL" altLang="pl-PL" sz="2000" b="1">
              <a:solidFill>
                <a:schemeClr val="bg1"/>
              </a:solidFill>
            </a:endParaRPr>
          </a:p>
          <a:p>
            <a:pPr algn="ctr"/>
            <a:r>
              <a:rPr lang="pl-PL" altLang="pl-PL" sz="1200" b="1">
                <a:solidFill>
                  <a:schemeClr val="bg1"/>
                </a:solidFill>
              </a:rPr>
              <a:t>Tadeusz Adamejtis – pełnomocnik Marszałka Województwa Pomorskiego </a:t>
            </a:r>
            <a:br>
              <a:rPr lang="pl-PL" altLang="pl-PL" sz="1200" b="1">
                <a:solidFill>
                  <a:schemeClr val="bg1"/>
                </a:solidFill>
              </a:rPr>
            </a:br>
            <a:r>
              <a:rPr lang="pl-PL" altLang="pl-PL" sz="1200" b="1">
                <a:solidFill>
                  <a:schemeClr val="bg1"/>
                </a:solidFill>
              </a:rPr>
              <a:t>ds. Polityki Senioralnej</a:t>
            </a:r>
          </a:p>
        </p:txBody>
      </p:sp>
      <p:sp>
        <p:nvSpPr>
          <p:cNvPr id="2052" name="Text Box 17"/>
          <p:cNvSpPr txBox="1">
            <a:spLocks noChangeArrowheads="1"/>
          </p:cNvSpPr>
          <p:nvPr/>
        </p:nvSpPr>
        <p:spPr bwMode="auto">
          <a:xfrm>
            <a:off x="1115616" y="2348880"/>
            <a:ext cx="641791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altLang="pl-PL" sz="2800" b="1" dirty="0" smtClean="0">
                <a:latin typeface="Arial Black" pitchFamily="34" charset="0"/>
              </a:rPr>
              <a:t>Pytanie 2:</a:t>
            </a:r>
          </a:p>
          <a:p>
            <a:r>
              <a:rPr lang="pl-PL" altLang="pl-PL" sz="3600" b="1" dirty="0" smtClean="0">
                <a:latin typeface="Arial Black" pitchFamily="34" charset="0"/>
              </a:rPr>
              <a:t> </a:t>
            </a:r>
            <a:br>
              <a:rPr lang="pl-PL" altLang="pl-PL" sz="3600" b="1" dirty="0" smtClean="0">
                <a:latin typeface="Arial Black" pitchFamily="34" charset="0"/>
              </a:rPr>
            </a:br>
            <a:r>
              <a:rPr lang="pl-PL" altLang="pl-PL" sz="3200" b="1" dirty="0" smtClean="0">
                <a:latin typeface="Arial Black" pitchFamily="34" charset="0"/>
              </a:rPr>
              <a:t>Czy jesteśmy przygotowani </a:t>
            </a:r>
            <a:br>
              <a:rPr lang="pl-PL" altLang="pl-PL" sz="3200" b="1" dirty="0" smtClean="0">
                <a:latin typeface="Arial Black" pitchFamily="34" charset="0"/>
              </a:rPr>
            </a:br>
            <a:r>
              <a:rPr lang="pl-PL" altLang="pl-PL" sz="3200" b="1" dirty="0" smtClean="0">
                <a:latin typeface="Arial Black" pitchFamily="34" charset="0"/>
              </a:rPr>
              <a:t>na konsekwencje?</a:t>
            </a:r>
            <a:endParaRPr lang="pl-PL" altLang="pl-PL" sz="2800" b="1" dirty="0">
              <a:latin typeface="Arial Black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419475" y="333375"/>
            <a:ext cx="3947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Pomorska polityka </a:t>
            </a:r>
            <a:r>
              <a:rPr lang="pl-PL" sz="2400" b="1" dirty="0" smtClean="0">
                <a:solidFill>
                  <a:schemeClr val="bg1"/>
                </a:solidFill>
              </a:rPr>
              <a:t>senioralna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3103563" y="6230938"/>
            <a:ext cx="295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altLang="pl-PL">
                <a:solidFill>
                  <a:schemeClr val="bg1"/>
                </a:solidFill>
              </a:rPr>
              <a:t>Somonino, 2 marca 2016 r.</a:t>
            </a:r>
          </a:p>
        </p:txBody>
      </p:sp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1749425" y="4292600"/>
            <a:ext cx="5719763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</a:rPr>
              <a:t>Konferencja pt.</a:t>
            </a:r>
            <a:br>
              <a:rPr lang="pl-PL" altLang="pl-PL" sz="2000" b="1" dirty="0">
                <a:solidFill>
                  <a:schemeClr val="bg1"/>
                </a:solidFill>
              </a:rPr>
            </a:br>
            <a:r>
              <a:rPr lang="pl-PL" altLang="pl-PL" sz="2000" b="1" dirty="0">
                <a:solidFill>
                  <a:schemeClr val="bg1"/>
                </a:solidFill>
              </a:rPr>
              <a:t>Srebrna gospodarka. Wyzwania dla edukacji, </a:t>
            </a:r>
          </a:p>
          <a:p>
            <a:pPr algn="ctr"/>
            <a:r>
              <a:rPr lang="pl-PL" altLang="pl-PL" sz="2000" b="1" dirty="0">
                <a:solidFill>
                  <a:schemeClr val="bg1"/>
                </a:solidFill>
              </a:rPr>
              <a:t>polityki społecznej i rynku pracy</a:t>
            </a:r>
          </a:p>
          <a:p>
            <a:pPr algn="ctr"/>
            <a:endParaRPr lang="pl-PL" altLang="pl-PL" sz="2000" b="1" dirty="0">
              <a:solidFill>
                <a:schemeClr val="bg1"/>
              </a:solidFill>
            </a:endParaRPr>
          </a:p>
          <a:p>
            <a:pPr algn="ctr"/>
            <a:r>
              <a:rPr lang="pl-PL" altLang="pl-PL" sz="1200" b="1" dirty="0">
                <a:solidFill>
                  <a:schemeClr val="bg1"/>
                </a:solidFill>
              </a:rPr>
              <a:t>Tadeusz Adamejtis – pełnomocnik Marszałka Województwa Pomorskiego </a:t>
            </a:r>
            <a:br>
              <a:rPr lang="pl-PL" altLang="pl-PL" sz="1200" b="1" dirty="0">
                <a:solidFill>
                  <a:schemeClr val="bg1"/>
                </a:solidFill>
              </a:rPr>
            </a:br>
            <a:r>
              <a:rPr lang="pl-PL" altLang="pl-PL" sz="1200" b="1" dirty="0">
                <a:solidFill>
                  <a:schemeClr val="bg1"/>
                </a:solidFill>
              </a:rPr>
              <a:t>ds. Polityki Senioralnej</a:t>
            </a:r>
          </a:p>
        </p:txBody>
      </p:sp>
      <p:sp>
        <p:nvSpPr>
          <p:cNvPr id="2052" name="Text Box 17"/>
          <p:cNvSpPr txBox="1">
            <a:spLocks noChangeArrowheads="1"/>
          </p:cNvSpPr>
          <p:nvPr/>
        </p:nvSpPr>
        <p:spPr bwMode="auto">
          <a:xfrm>
            <a:off x="683568" y="1628800"/>
            <a:ext cx="631672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altLang="pl-PL" sz="2800" b="1" dirty="0" smtClean="0">
                <a:latin typeface="Arial Black" pitchFamily="34" charset="0"/>
              </a:rPr>
              <a:t>Ad. Pytanie 2:</a:t>
            </a:r>
          </a:p>
          <a:p>
            <a:r>
              <a:rPr lang="pl-PL" altLang="pl-PL" sz="3600" b="1" dirty="0" smtClean="0">
                <a:latin typeface="Arial Black" pitchFamily="34" charset="0"/>
              </a:rPr>
              <a:t> </a:t>
            </a:r>
            <a:br>
              <a:rPr lang="pl-PL" altLang="pl-PL" sz="3600" b="1" dirty="0" smtClean="0">
                <a:latin typeface="Arial Black" pitchFamily="34" charset="0"/>
              </a:rPr>
            </a:br>
            <a:r>
              <a:rPr lang="pl-PL" altLang="pl-PL" sz="3600" b="1" dirty="0" smtClean="0">
                <a:latin typeface="Arial Black" pitchFamily="34" charset="0"/>
              </a:rPr>
              <a:t>-  </a:t>
            </a:r>
            <a:r>
              <a:rPr lang="pl-PL" altLang="pl-PL" sz="3200" b="1" dirty="0" smtClean="0">
                <a:latin typeface="Arial Black" pitchFamily="34" charset="0"/>
              </a:rPr>
              <a:t>POZIOM STRATEGICZNY 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419475" y="333375"/>
            <a:ext cx="3947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Pomorska polityka </a:t>
            </a:r>
            <a:r>
              <a:rPr lang="pl-PL" sz="2400" b="1" dirty="0" smtClean="0">
                <a:solidFill>
                  <a:schemeClr val="bg1"/>
                </a:solidFill>
              </a:rPr>
              <a:t>senioralna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3103563" y="6230938"/>
            <a:ext cx="295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altLang="pl-PL">
                <a:solidFill>
                  <a:schemeClr val="bg1"/>
                </a:solidFill>
              </a:rPr>
              <a:t>Somonino, 2 marca 2016 r.</a:t>
            </a:r>
          </a:p>
        </p:txBody>
      </p:sp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1749425" y="4292600"/>
            <a:ext cx="5719763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altLang="pl-PL" sz="2000" b="1">
                <a:solidFill>
                  <a:schemeClr val="bg1"/>
                </a:solidFill>
              </a:rPr>
              <a:t>Konferencja pt.</a:t>
            </a:r>
            <a:br>
              <a:rPr lang="pl-PL" altLang="pl-PL" sz="2000" b="1">
                <a:solidFill>
                  <a:schemeClr val="bg1"/>
                </a:solidFill>
              </a:rPr>
            </a:br>
            <a:r>
              <a:rPr lang="pl-PL" altLang="pl-PL" sz="2000" b="1">
                <a:solidFill>
                  <a:schemeClr val="bg1"/>
                </a:solidFill>
              </a:rPr>
              <a:t>Srebrna gospodarka. Wyzwania dla edukacji, </a:t>
            </a:r>
          </a:p>
          <a:p>
            <a:pPr algn="ctr"/>
            <a:r>
              <a:rPr lang="pl-PL" altLang="pl-PL" sz="2000" b="1">
                <a:solidFill>
                  <a:schemeClr val="bg1"/>
                </a:solidFill>
              </a:rPr>
              <a:t>polityki społecznej i rynku pracy</a:t>
            </a:r>
          </a:p>
          <a:p>
            <a:pPr algn="ctr"/>
            <a:endParaRPr lang="pl-PL" altLang="pl-PL" sz="2000" b="1">
              <a:solidFill>
                <a:schemeClr val="bg1"/>
              </a:solidFill>
            </a:endParaRPr>
          </a:p>
          <a:p>
            <a:pPr algn="ctr"/>
            <a:r>
              <a:rPr lang="pl-PL" altLang="pl-PL" sz="1200" b="1">
                <a:solidFill>
                  <a:schemeClr val="bg1"/>
                </a:solidFill>
              </a:rPr>
              <a:t>Tadeusz Adamejtis – pełnomocnik Marszałka Województwa Pomorskiego </a:t>
            </a:r>
            <a:br>
              <a:rPr lang="pl-PL" altLang="pl-PL" sz="1200" b="1">
                <a:solidFill>
                  <a:schemeClr val="bg1"/>
                </a:solidFill>
              </a:rPr>
            </a:br>
            <a:r>
              <a:rPr lang="pl-PL" altLang="pl-PL" sz="1200" b="1">
                <a:solidFill>
                  <a:schemeClr val="bg1"/>
                </a:solidFill>
              </a:rPr>
              <a:t>ds. Polityki Senioralnej</a:t>
            </a:r>
          </a:p>
        </p:txBody>
      </p:sp>
      <p:sp>
        <p:nvSpPr>
          <p:cNvPr id="2052" name="Text Box 17"/>
          <p:cNvSpPr txBox="1">
            <a:spLocks noChangeArrowheads="1"/>
          </p:cNvSpPr>
          <p:nvPr/>
        </p:nvSpPr>
        <p:spPr bwMode="auto">
          <a:xfrm>
            <a:off x="899592" y="2492896"/>
            <a:ext cx="72070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altLang="pl-PL" sz="3200" b="1" dirty="0" smtClean="0">
                <a:latin typeface="Arial Black" pitchFamily="34" charset="0"/>
              </a:rPr>
              <a:t>Pamiętajmy</a:t>
            </a:r>
          </a:p>
          <a:p>
            <a:pPr algn="ctr"/>
            <a:r>
              <a:rPr lang="pl-PL" altLang="pl-PL" sz="3600" b="1" dirty="0" smtClean="0">
                <a:latin typeface="Arial Black" pitchFamily="34" charset="0"/>
              </a:rPr>
              <a:t> </a:t>
            </a:r>
            <a:br>
              <a:rPr lang="pl-PL" altLang="pl-PL" sz="3600" b="1" dirty="0" smtClean="0">
                <a:latin typeface="Arial Black" pitchFamily="34" charset="0"/>
              </a:rPr>
            </a:br>
            <a:r>
              <a:rPr lang="pl-PL" altLang="pl-PL" sz="3200" b="1" dirty="0" smtClean="0">
                <a:latin typeface="Arial Black" pitchFamily="34" charset="0"/>
              </a:rPr>
              <a:t>SENIORZY TO GRUPA BARDZO </a:t>
            </a:r>
            <a:br>
              <a:rPr lang="pl-PL" altLang="pl-PL" sz="3200" b="1" dirty="0" smtClean="0">
                <a:latin typeface="Arial Black" pitchFamily="34" charset="0"/>
              </a:rPr>
            </a:br>
            <a:r>
              <a:rPr lang="pl-PL" altLang="pl-PL" sz="3200" b="1" dirty="0" smtClean="0">
                <a:latin typeface="Arial Black" pitchFamily="34" charset="0"/>
              </a:rPr>
              <a:t>ZRÓŻNICOWANA</a:t>
            </a:r>
            <a:endParaRPr lang="pl-PL" altLang="pl-PL" sz="2800" b="1" dirty="0">
              <a:latin typeface="Arial Black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419475" y="333375"/>
            <a:ext cx="3947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Pomorska polityka </a:t>
            </a:r>
            <a:r>
              <a:rPr lang="pl-PL" sz="2400" b="1" dirty="0" smtClean="0">
                <a:solidFill>
                  <a:schemeClr val="bg1"/>
                </a:solidFill>
              </a:rPr>
              <a:t>senioralna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196752"/>
            <a:ext cx="8080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400" b="1" dirty="0"/>
              <a:t>Strategia Rozwoju Województwa Pomorskiego 2020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3528" y="1700808"/>
            <a:ext cx="86407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/>
            <a:endParaRPr lang="pl-PL" sz="800" b="1" u="sng" dirty="0"/>
          </a:p>
          <a:p>
            <a:pPr marL="176213" indent="-176213"/>
            <a:r>
              <a:rPr lang="pl-PL" b="1" u="sng" dirty="0"/>
              <a:t>Cel strategiczny 2 AKTYWNI MIESZKAŃCY</a:t>
            </a:r>
          </a:p>
          <a:p>
            <a:pPr marL="176213" indent="-176213"/>
            <a:endParaRPr lang="pl-PL" sz="800" b="1" u="sng" dirty="0"/>
          </a:p>
          <a:p>
            <a:pPr marL="176213" indent="-176213"/>
            <a:r>
              <a:rPr lang="pl-PL" b="1" dirty="0"/>
              <a:t>Cel operacyjny 2.2    Wysoki poziom kapitału społecznego</a:t>
            </a:r>
          </a:p>
          <a:p>
            <a:pPr marL="176213" indent="-176213"/>
            <a:r>
              <a:rPr lang="pl-PL" b="1" dirty="0"/>
              <a:t>Cel operacyjny 2.3    Efektywny system edukacji</a:t>
            </a:r>
          </a:p>
          <a:p>
            <a:pPr marL="176213" indent="-176213"/>
            <a:r>
              <a:rPr lang="pl-PL" b="1" dirty="0"/>
              <a:t>Cel operacyjny 2.4    Lepszy dostęp do usług </a:t>
            </a:r>
            <a:r>
              <a:rPr lang="pl-PL" b="1" dirty="0" smtClean="0"/>
              <a:t>zdrowotnych</a:t>
            </a:r>
            <a:endParaRPr lang="pl-PL" sz="1600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3284984"/>
            <a:ext cx="8965308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76438" indent="-1976438"/>
            <a:r>
              <a:rPr lang="pl-PL" b="1" dirty="0"/>
              <a:t>Regionalny Program Strategiczny RPS Aktywni Pomorzanie: </a:t>
            </a:r>
          </a:p>
          <a:p>
            <a:pPr marL="1976438" indent="-1976438"/>
            <a:endParaRPr lang="pl-PL" sz="1000" dirty="0"/>
          </a:p>
          <a:p>
            <a:pPr marL="1976438" indent="-1706563"/>
            <a:r>
              <a:rPr lang="pl-PL" dirty="0"/>
              <a:t>Cel szczegółowy 2 Wysoki poziom kapitału społecznego </a:t>
            </a:r>
          </a:p>
          <a:p>
            <a:pPr marL="1976438" indent="-1706563"/>
            <a:r>
              <a:rPr lang="pl-PL" dirty="0"/>
              <a:t>Cel szczegółowy 3 Efektywny system edukacji </a:t>
            </a:r>
          </a:p>
          <a:p>
            <a:pPr marL="1976438" indent="-1976438"/>
            <a:endParaRPr lang="pl-PL" b="1" dirty="0" smtClean="0"/>
          </a:p>
          <a:p>
            <a:pPr marL="1976438" indent="-1976438"/>
            <a:r>
              <a:rPr lang="pl-PL" b="1" dirty="0" smtClean="0"/>
              <a:t>Regionalny </a:t>
            </a:r>
            <a:r>
              <a:rPr lang="pl-PL" b="1" dirty="0"/>
              <a:t>Program Strategiczny RPS Zdrowie dla Pomorzan </a:t>
            </a:r>
          </a:p>
          <a:p>
            <a:pPr marL="1976438" indent="-1976438"/>
            <a:endParaRPr lang="pl-PL" sz="1000" dirty="0"/>
          </a:p>
          <a:p>
            <a:pPr marL="1976438" indent="-1706563"/>
            <a:r>
              <a:rPr lang="pl-PL" dirty="0"/>
              <a:t>Cel szczegółowy 1 Wysoki poziom kompetencji zdrowotnych ludności</a:t>
            </a:r>
          </a:p>
          <a:p>
            <a:pPr marL="1976438" indent="-1706563"/>
            <a:r>
              <a:rPr lang="pl-PL" dirty="0"/>
              <a:t>Cel szczegółowy 2 Bezpieczeństwo pacjentów i efektywność regionalnego systemu   zdrowia </a:t>
            </a:r>
          </a:p>
          <a:p>
            <a:pPr marL="1976438" indent="-1706563"/>
            <a:r>
              <a:rPr lang="pl-PL" dirty="0"/>
              <a:t>Cel szczegółowy 3 Wyrównany dostęp do usług zdrowotnych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419475" y="333375"/>
            <a:ext cx="3947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Pomorska polityka </a:t>
            </a:r>
            <a:r>
              <a:rPr lang="pl-PL" sz="2400" b="1" dirty="0" smtClean="0">
                <a:solidFill>
                  <a:schemeClr val="bg1"/>
                </a:solidFill>
              </a:rPr>
              <a:t>senioralna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10764</TotalTime>
  <Words>1418</Words>
  <Application>Microsoft Office PowerPoint</Application>
  <PresentationFormat>Pokaz na ekranie (4:3)</PresentationFormat>
  <Paragraphs>495</Paragraphs>
  <Slides>23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Cel do osiągnięcia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umwp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mkisala</dc:creator>
  <cp:lastModifiedBy>Kochanowski Maciej</cp:lastModifiedBy>
  <cp:revision>66</cp:revision>
  <dcterms:created xsi:type="dcterms:W3CDTF">2016-04-07T05:10:40Z</dcterms:created>
  <dcterms:modified xsi:type="dcterms:W3CDTF">2016-10-27T10:45:07Z</dcterms:modified>
</cp:coreProperties>
</file>