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sldIdLst>
    <p:sldId id="261" r:id="rId3"/>
    <p:sldId id="317" r:id="rId4"/>
    <p:sldId id="326" r:id="rId5"/>
    <p:sldId id="327" r:id="rId6"/>
    <p:sldId id="328" r:id="rId7"/>
    <p:sldId id="329" r:id="rId8"/>
    <p:sldId id="325" r:id="rId9"/>
    <p:sldId id="330" r:id="rId10"/>
    <p:sldId id="331" r:id="rId11"/>
    <p:sldId id="332" r:id="rId12"/>
    <p:sldId id="333" r:id="rId13"/>
    <p:sldId id="324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>
      <p:cViewPr varScale="1">
        <p:scale>
          <a:sx n="99" d="100"/>
          <a:sy n="99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98A1D-CBCB-4106-A535-92EF73B506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2E2C-DB1E-45E7-B70D-0E6BF01F4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39F4-0FF5-48E2-9591-9F0926B81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EB76-4E0B-4412-B01D-97BD3D46DB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C22A-0996-441C-89ED-0C59357E74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12F3B-F731-493B-AD12-388E590B4622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81BA-76D0-412A-ACA2-8BA7CCDC798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0E73E-0DE6-4901-A46A-AEE768DA8350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16BDA-8F40-4FCE-8BC8-C299B1785A2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AF444-EDB2-4378-B6CC-CEB23885D474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B1E71-C52E-4712-B29D-537C7B86CDB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AC270-3AEC-41FB-8AC9-D0962CD972EA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D2FC-20D0-4CD6-AECD-2E23EB59ED7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848B9-2373-429B-970A-98E0455F757F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815B-163C-48D0-899D-FD76154D6499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747E0-5A2D-48AC-9C73-91B7CA11B3EA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F41A7-C6A2-4CCC-B185-48CCB96DD6A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A9FC-946F-4A13-9B75-F7D4B95F2EDD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3CA8-6256-4DB2-A429-45E44FC10DA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51F7-C3F6-4F77-88DD-8599AE2C01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C5842-CFB5-4E2F-A830-EC943369984F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D17B8-6924-4472-AE8C-6CC2D30A0D42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C7666-A98D-4E88-879A-109638C879F2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4B230-42D8-4296-9E75-4CECFDCBE56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E477F-9C22-4FE1-9FC2-DCD44B402EC4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DCF8-AE15-48D2-B15D-59BBE02C633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2738F-D936-47FD-B798-82F96A9B822F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5C98-521D-468C-9EDB-7DC2400E0D6A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C0170-5DFE-409C-8C28-6498F665F0D6}" type="datetime1">
              <a:rPr lang="pl-PL">
                <a:solidFill>
                  <a:srgbClr val="000000"/>
                </a:solidFill>
              </a:rPr>
              <a:pPr/>
              <a:t>2016-10-18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A6E72-7734-4D56-ADDC-11D0F889976E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A10C-C2F9-4502-A2B2-1FB1CEFF48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8CC1-0D72-432C-8DB6-638EBD5302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1A68-3370-4E72-84BD-64B634DD29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B2CC-9B7C-494B-B198-6E7102E94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0A00-4734-4A7A-B19D-74062BBF3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700C-9CAC-450C-8F4A-9A7D74FE4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7D54-6FA9-4BD9-8302-09AE69690D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75CD0E-1481-4C72-AFF0-4212122BC1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4DD40C9-BD3C-41FC-96C0-87823D8F4E81}" type="datetime1">
              <a:rPr lang="pl-PL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2016-10-18</a:t>
            </a:fld>
            <a:endParaRPr lang="pl-PL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A8E84D6-C18F-467A-9C99-2953B5EC7D3B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2"/>
          <p:cNvSpPr txBox="1">
            <a:spLocks noChangeArrowheads="1"/>
          </p:cNvSpPr>
          <p:nvPr/>
        </p:nvSpPr>
        <p:spPr bwMode="auto">
          <a:xfrm>
            <a:off x="179512" y="2420888"/>
            <a:ext cx="8640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1" name="Text Box 23"/>
          <p:cNvSpPr txBox="1">
            <a:spLocks noChangeArrowheads="1"/>
          </p:cNvSpPr>
          <p:nvPr/>
        </p:nvSpPr>
        <p:spPr bwMode="auto">
          <a:xfrm>
            <a:off x="2483768" y="5949280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Gdańsk, 18 września 2016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83768" y="436510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chemeClr val="bg1"/>
                </a:solidFill>
                <a:latin typeface="Calibri" pitchFamily="34" charset="0"/>
              </a:rPr>
              <a:t>Tadeusz Adamejtis</a:t>
            </a:r>
          </a:p>
          <a:p>
            <a:r>
              <a:rPr lang="pl-PL" sz="2400" b="1" dirty="0" smtClean="0">
                <a:solidFill>
                  <a:schemeClr val="bg1"/>
                </a:solidFill>
                <a:latin typeface="Calibri" pitchFamily="34" charset="0"/>
              </a:rPr>
              <a:t>Pełnomocnik  Marszałka Województwa Pomorskiego  ds. Polityki Senioralnej </a:t>
            </a:r>
            <a:endParaRPr lang="pl-PL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124744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0700" indent="-1790700"/>
            <a:r>
              <a:rPr lang="pl-PL" sz="2000" b="1" u="sng" dirty="0" smtClean="0">
                <a:latin typeface="Calibri" pitchFamily="34" charset="0"/>
              </a:rPr>
              <a:t>Czwarty </a:t>
            </a:r>
            <a:r>
              <a:rPr lang="pl-PL" sz="2000" b="1" u="sng" dirty="0" smtClean="0">
                <a:latin typeface="Calibri" pitchFamily="34" charset="0"/>
              </a:rPr>
              <a:t>obszar </a:t>
            </a:r>
            <a:r>
              <a:rPr lang="pl-PL" sz="2000" b="1" dirty="0" smtClean="0">
                <a:latin typeface="Calibri" pitchFamily="34" charset="0"/>
              </a:rPr>
              <a:t>– transport publiczny i infrastruktura w otwartej przestrzeni publicznej oraz mieszkalnictwo</a:t>
            </a:r>
            <a:endParaRPr lang="pl-PL" sz="2000" dirty="0" smtClean="0">
              <a:latin typeface="Calibri" pitchFamily="34" charset="0"/>
            </a:endParaRP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</a:rPr>
              <a:t>Potrzebne działania: </a:t>
            </a: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współpraca z seniorami i organizacjami społecznymi w sprawie oceny miejsc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i budynków użyteczności publicznej - pod względem ich dostępności dla osób starszych i niepełnosprawnych,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planowanie transportu publicznego z uwzględnieniem potrzeb osób starszych,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projektowanie mieszkalnictwa w taki sposób, aby pojedyncze mieszkania, jak też nowobudowane osiedla, były dostępne (finansowo i architektonicznie) osobom starszym,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finansowe wsparcie seniorów w pracach przystosowujących ich mieszkania do potrzeb wynikających z ich wieku czy niepełnosprawności.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124744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0825" indent="-1520825"/>
            <a:r>
              <a:rPr lang="pl-PL" sz="2000" b="1" u="sng" dirty="0" smtClean="0">
                <a:latin typeface="Calibri" pitchFamily="34" charset="0"/>
              </a:rPr>
              <a:t>Piąty </a:t>
            </a:r>
            <a:r>
              <a:rPr lang="pl-PL" sz="2000" b="1" u="sng" dirty="0" smtClean="0">
                <a:latin typeface="Calibri" pitchFamily="34" charset="0"/>
              </a:rPr>
              <a:t>obszar</a:t>
            </a:r>
            <a:r>
              <a:rPr lang="pl-PL" sz="2000" b="1" dirty="0" smtClean="0">
                <a:latin typeface="Calibri" pitchFamily="34" charset="0"/>
              </a:rPr>
              <a:t> – edukacja ustawiczna, w tym edukacja na rzecz  społeczeństwa obywatelskiego dla osób starszych.</a:t>
            </a:r>
            <a:endParaRPr lang="pl-PL" sz="2000" dirty="0" smtClean="0">
              <a:latin typeface="Calibri" pitchFamily="34" charset="0"/>
            </a:endParaRP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</a:rPr>
              <a:t>Potrzebne działania: </a:t>
            </a: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diagnozowanie potrzeb edukacyjnych osób starszych, </a:t>
            </a:r>
          </a:p>
          <a:p>
            <a:pPr marL="269875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rozwój oferty edukacyjnej w zakresie profilaktyki zdrowotnej i zdrowego trybu życia,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rozszerzanie </a:t>
            </a:r>
            <a:r>
              <a:rPr lang="pl-PL" sz="2000" dirty="0" smtClean="0">
                <a:latin typeface="Calibri" pitchFamily="34" charset="0"/>
              </a:rPr>
              <a:t>oferty edukacyjnej w zakresie wiedzy na  temat  społeczeństwa obywatelskiego,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rozszerzanie oferty edukacyjnej w zakresie zapewnienia bezpieczeństwa osób starszych i przeciwdziałania stosowanym wobec nich nadużyciom. 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14"/>
          <p:cNvSpPr txBox="1">
            <a:spLocks noChangeArrowheads="1"/>
          </p:cNvSpPr>
          <p:nvPr/>
        </p:nvSpPr>
        <p:spPr bwMode="auto">
          <a:xfrm>
            <a:off x="611188" y="2154238"/>
            <a:ext cx="795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FFFF"/>
                </a:solidFill>
                <a:latin typeface="Arial Black" pitchFamily="34" charset="0"/>
                <a:cs typeface="Arial" pitchFamily="34" charset="0"/>
              </a:rPr>
              <a:t>Dziękuję za uwagę.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51520" y="3501008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Tadeusz Adamejtis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b="1" dirty="0" smtClean="0">
                <a:solidFill>
                  <a:schemeClr val="bg1"/>
                </a:solidFill>
              </a:rPr>
              <a:t>Pełnomocnik  Marszałka Województwa Pomorskiego  </a:t>
            </a:r>
            <a:r>
              <a:rPr lang="pl-PL" b="1" dirty="0" smtClean="0">
                <a:solidFill>
                  <a:schemeClr val="bg1"/>
                </a:solidFill>
              </a:rPr>
              <a:t>ds</a:t>
            </a:r>
            <a:r>
              <a:rPr lang="pl-PL" b="1" dirty="0" smtClean="0">
                <a:solidFill>
                  <a:schemeClr val="bg1"/>
                </a:solidFill>
              </a:rPr>
              <a:t>. Polityki Senioralnej 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b="1" dirty="0" smtClean="0">
                <a:solidFill>
                  <a:schemeClr val="bg1"/>
                </a:solidFill>
              </a:rPr>
              <a:t>Nowa siedziba: Gdańsk, ul. Rzeźnicka 58  Pokój  nr 208 Tel: 58 32 68 218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844824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latin typeface="Calibri" pitchFamily="34" charset="0"/>
              </a:rPr>
              <a:t>Definicja</a:t>
            </a: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</a:rPr>
              <a:t>-   Politykę senioralną określamy zgodnie z dokumentami Rządu RP jako </a:t>
            </a:r>
            <a:r>
              <a:rPr lang="pl-PL" sz="2000" dirty="0" smtClean="0">
                <a:latin typeface="Calibri" pitchFamily="34" charset="0"/>
              </a:rPr>
              <a:t>„ogół </a:t>
            </a:r>
            <a:r>
              <a:rPr lang="pl-PL" sz="2000" dirty="0" smtClean="0">
                <a:latin typeface="Calibri" pitchFamily="34" charset="0"/>
              </a:rPr>
              <a:t>celowych działań organów administracji publicznej wszystkich szczebli oraz innych organizacji i </a:t>
            </a:r>
            <a:r>
              <a:rPr lang="pl-PL" sz="2000" dirty="0" smtClean="0">
                <a:latin typeface="Calibri" pitchFamily="34" charset="0"/>
              </a:rPr>
              <a:t>instytucji, </a:t>
            </a:r>
            <a:r>
              <a:rPr lang="pl-PL" sz="2000" dirty="0" smtClean="0">
                <a:latin typeface="Calibri" pitchFamily="34" charset="0"/>
              </a:rPr>
              <a:t>które realizują zadania i inicjatywy kształtujące warunki godnego i zdrowego starzenia się”.</a:t>
            </a:r>
          </a:p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Calibri" pitchFamily="34" charset="0"/>
              </a:rPr>
              <a:t>Polityka </a:t>
            </a:r>
            <a:r>
              <a:rPr lang="pl-PL" sz="2000" dirty="0" smtClean="0">
                <a:latin typeface="Calibri" pitchFamily="34" charset="0"/>
              </a:rPr>
              <a:t>senioralna w województwie pomorskim jest istotnym elementem „Strategii Polityki Społecznej Województwa Pomorskiego na lata 2014 – 2020”.</a:t>
            </a:r>
          </a:p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2000" dirty="0" smtClean="0">
                <a:latin typeface="Calibri" pitchFamily="34" charset="0"/>
              </a:rPr>
              <a:t>Elementy </a:t>
            </a:r>
            <a:r>
              <a:rPr lang="pl-PL" sz="2000" dirty="0" smtClean="0">
                <a:latin typeface="Calibri" pitchFamily="34" charset="0"/>
              </a:rPr>
              <a:t>polityki senioralnej powinny być projektowane horyzontalnie, tak aby polityka ta była spójna z innymi, na przykład z: polityką </a:t>
            </a:r>
            <a:r>
              <a:rPr lang="pl-PL" sz="2000" dirty="0" smtClean="0">
                <a:latin typeface="Calibri" pitchFamily="34" charset="0"/>
              </a:rPr>
              <a:t>państwa</a:t>
            </a:r>
            <a:r>
              <a:rPr lang="pl-PL" sz="2000" dirty="0" smtClean="0">
                <a:latin typeface="Calibri" pitchFamily="34" charset="0"/>
              </a:rPr>
              <a:t/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w obszarze zabezpieczenia społecznego, rynku pracy, zdrowia, edukacji (uczenie się przez całe życie), rozwojem infrastruktury społecznej czy </a:t>
            </a:r>
            <a:r>
              <a:rPr lang="pl-PL" sz="2000" dirty="0" smtClean="0">
                <a:latin typeface="Calibri" pitchFamily="34" charset="0"/>
                <a:cs typeface="Arial" pitchFamily="34" charset="0"/>
              </a:rPr>
              <a:t>też</a:t>
            </a: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dirty="0" smtClean="0">
                <a:latin typeface="Calibri" pitchFamily="34" charset="0"/>
              </a:rPr>
              <a:t>rozwojem mieszkalnictwa.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19675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Calibri" pitchFamily="34" charset="0"/>
              </a:rPr>
              <a:t>Polityka senioralna   -  wprowadzenie</a:t>
            </a:r>
            <a:endParaRPr lang="pl-PL" sz="24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84482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pl-PL" sz="2000" dirty="0" smtClean="0">
                <a:latin typeface="Calibri" pitchFamily="34" charset="0"/>
              </a:rPr>
              <a:t>Politykę senioralną coraz częściej definiuję się już nie wyłącznie jako politykę wobec osób starszych, ale szerzej - jako działania na rzecz starości i starzenia się społeczeństwa.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pl-PL" sz="2000" dirty="0" smtClean="0">
                <a:latin typeface="Calibri" pitchFamily="34" charset="0"/>
              </a:rPr>
              <a:t>Sam wzrost liczby czy też udziału osób starszych w lokalnej społeczności nie przekłada się automatycznie na wzrost roli tej grupy w kształtowaniu społecznego otoczenia w którym ona żyje. Potrzebna jest odpowiednia animacja życia publicznego na różnych szczeblach, która doprowadzi do społecznego włączenia seniorów i likwidacji barier utrudniających ich uczestnictwo. Tak rozumianą animację życia publicznego może zapewnić skutecznie realizowana polityka </a:t>
            </a:r>
            <a:r>
              <a:rPr lang="pl-PL" sz="2000" dirty="0" smtClean="0">
                <a:latin typeface="Calibri" pitchFamily="34" charset="0"/>
              </a:rPr>
              <a:t>senioralna.  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87624" y="119675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Calibri" pitchFamily="34" charset="0"/>
              </a:rPr>
              <a:t>Polityka senioralna   -  wprowadzenie</a:t>
            </a:r>
            <a:endParaRPr lang="pl-PL" sz="24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242088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 smtClean="0">
                <a:latin typeface="Calibri" pitchFamily="34" charset="0"/>
              </a:rPr>
              <a:t>Cel 1.</a:t>
            </a:r>
            <a:r>
              <a:rPr lang="pl-PL" sz="2000" dirty="0" smtClean="0">
                <a:latin typeface="Calibri" pitchFamily="34" charset="0"/>
              </a:rPr>
              <a:t> Zwiększenie aktywności zawodowej i społecznej ludzi starszych.  </a:t>
            </a:r>
          </a:p>
          <a:p>
            <a:pPr marL="625475" indent="-625475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 smtClean="0">
                <a:latin typeface="Calibri" pitchFamily="34" charset="0"/>
              </a:rPr>
              <a:t>Cel 2.</a:t>
            </a:r>
            <a:r>
              <a:rPr lang="pl-PL" sz="2000" dirty="0" smtClean="0">
                <a:latin typeface="Calibri" pitchFamily="34" charset="0"/>
              </a:rPr>
              <a:t> Zapewnienia seniorom możliwości aktywnego starzenia się w zdrowiu </a:t>
            </a:r>
            <a:r>
              <a:rPr lang="pl-PL" sz="2000" dirty="0" smtClean="0">
                <a:latin typeface="Calibri" pitchFamily="34" charset="0"/>
              </a:rPr>
              <a:t/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oraz </a:t>
            </a:r>
            <a:r>
              <a:rPr lang="pl-PL" sz="2000" dirty="0" smtClean="0">
                <a:latin typeface="Calibri" pitchFamily="34" charset="0"/>
              </a:rPr>
              <a:t>możliwości prowadzenia samodzielnego życia, nawet przy pewnych ograniczeniach funkcjonalnych. </a:t>
            </a:r>
          </a:p>
          <a:p>
            <a:pPr marL="625475" indent="-625475">
              <a:spcBef>
                <a:spcPts val="1200"/>
              </a:spcBef>
              <a:spcAft>
                <a:spcPts val="1200"/>
              </a:spcAft>
            </a:pPr>
            <a:r>
              <a:rPr lang="pl-PL" sz="2000" b="1" dirty="0" smtClean="0">
                <a:latin typeface="Calibri" pitchFamily="34" charset="0"/>
              </a:rPr>
              <a:t>Cel 3.</a:t>
            </a:r>
            <a:r>
              <a:rPr lang="pl-PL" sz="2000" dirty="0" smtClean="0">
                <a:latin typeface="Calibri" pitchFamily="34" charset="0"/>
              </a:rPr>
              <a:t> Ułatwienie seniorom dostępu do usług publicznych i niepublicznych adresowanych do seniorów poprzez ich rozwój w obszarze lokalnej gospodarki.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148478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Calibri" pitchFamily="34" charset="0"/>
              </a:rPr>
              <a:t>Cele jakim powinna służyć polityka senioralna</a:t>
            </a:r>
            <a:endParaRPr lang="pl-PL" sz="24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700808"/>
            <a:ext cx="9144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/>
            <a:r>
              <a:rPr lang="pl-PL" sz="2000" b="1" dirty="0" smtClean="0">
                <a:latin typeface="Calibri" pitchFamily="34" charset="0"/>
              </a:rPr>
              <a:t>Cel 4.</a:t>
            </a:r>
            <a:r>
              <a:rPr lang="pl-PL" sz="2000" dirty="0" smtClean="0">
                <a:latin typeface="Calibri" pitchFamily="34" charset="0"/>
              </a:rPr>
              <a:t> Promocja lokalnej polityki publicznej wobec starości i starzenia się,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w której  obowiązują  następujące  priorytety: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utrzymanie samodzielności osób starszych,  np. poprzez </a:t>
            </a:r>
            <a:r>
              <a:rPr lang="pl-PL" sz="2000" dirty="0" smtClean="0">
                <a:latin typeface="Calibri" pitchFamily="34" charset="0"/>
              </a:rPr>
              <a:t>organizację  </a:t>
            </a:r>
            <a:r>
              <a:rPr lang="pl-PL" sz="2000" dirty="0" smtClean="0">
                <a:latin typeface="Calibri" pitchFamily="34" charset="0"/>
              </a:rPr>
              <a:t>systemu opieki zdrowotnej zwiększającego </a:t>
            </a:r>
            <a:r>
              <a:rPr lang="pl-PL" sz="2000" dirty="0" smtClean="0">
                <a:latin typeface="Calibri" pitchFamily="34" charset="0"/>
              </a:rPr>
              <a:t>dla </a:t>
            </a:r>
            <a:r>
              <a:rPr lang="pl-PL" sz="2000" dirty="0" smtClean="0">
                <a:latin typeface="Calibri" pitchFamily="34" charset="0"/>
              </a:rPr>
              <a:t>seniorów dostępność </a:t>
            </a:r>
            <a:r>
              <a:rPr lang="pl-PL" sz="2000" dirty="0" smtClean="0">
                <a:latin typeface="Calibri" pitchFamily="34" charset="0"/>
              </a:rPr>
              <a:t>porady </a:t>
            </a:r>
            <a:r>
              <a:rPr lang="pl-PL" sz="2000" dirty="0" smtClean="0">
                <a:latin typeface="Calibri" pitchFamily="34" charset="0"/>
              </a:rPr>
              <a:t>właściwej dla osób starszych oraz promocji zdrowego trybu życia lub też dostarczanie usług opiekuńczo-pielęgnacyjnych pozwalających mieszkać w dotychczasowym miejscu,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zapewnienie warunków do aktywności własnej seniorów (w obszarach działań  edukacyjnych, kulturalnych i rekreacyjno-sportowych)  i wobec innych </a:t>
            </a:r>
            <a:r>
              <a:rPr lang="pl-PL" sz="2000" dirty="0" smtClean="0">
                <a:latin typeface="Calibri" pitchFamily="34" charset="0"/>
              </a:rPr>
              <a:t>(w </a:t>
            </a:r>
            <a:r>
              <a:rPr lang="pl-PL" sz="2000" dirty="0" smtClean="0">
                <a:latin typeface="Calibri" pitchFamily="34" charset="0"/>
              </a:rPr>
              <a:t>obszarach wolontariatu  lub samoorganizacji seniorów),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kształtowanie takiego </a:t>
            </a:r>
            <a:r>
              <a:rPr lang="pl-PL" sz="2000" dirty="0" smtClean="0">
                <a:latin typeface="Calibri" pitchFamily="34" charset="0"/>
              </a:rPr>
              <a:t>sposobu </a:t>
            </a:r>
            <a:r>
              <a:rPr lang="pl-PL" sz="2000" dirty="0" smtClean="0">
                <a:latin typeface="Calibri" pitchFamily="34" charset="0"/>
              </a:rPr>
              <a:t>myślenia o osobach starszych, starości, relacjach międzypokoleniowych, który </a:t>
            </a:r>
            <a:r>
              <a:rPr lang="pl-PL" sz="2000" dirty="0" smtClean="0">
                <a:latin typeface="Calibri" pitchFamily="34" charset="0"/>
              </a:rPr>
              <a:t>podkreśla konieczność współzależności </a:t>
            </a:r>
            <a:r>
              <a:rPr lang="pl-PL" sz="2000" dirty="0" smtClean="0">
                <a:latin typeface="Calibri" pitchFamily="34" charset="0"/>
              </a:rPr>
              <a:t>między osobami w różnym wieku oraz potrzebę </a:t>
            </a:r>
            <a:r>
              <a:rPr lang="pl-PL" sz="2000" dirty="0" smtClean="0">
                <a:latin typeface="Calibri" pitchFamily="34" charset="0"/>
              </a:rPr>
              <a:t>integracji  </a:t>
            </a:r>
            <a:r>
              <a:rPr lang="pl-PL" sz="2000" dirty="0" smtClean="0">
                <a:latin typeface="Calibri" pitchFamily="34" charset="0"/>
              </a:rPr>
              <a:t>międzypokoleniowej.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19675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Calibri" pitchFamily="34" charset="0"/>
              </a:rPr>
              <a:t>Cele jakim powinna służyć polityka senioralna</a:t>
            </a:r>
            <a:endParaRPr lang="pl-PL" sz="24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98884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73263" indent="-1973263" algn="just"/>
            <a:r>
              <a:rPr lang="pl-PL" sz="2000" b="1" u="sng" dirty="0" smtClean="0">
                <a:latin typeface="Calibri" pitchFamily="34" charset="0"/>
              </a:rPr>
              <a:t>Pierwszy obszar</a:t>
            </a:r>
            <a:r>
              <a:rPr lang="pl-PL" sz="2000" dirty="0" smtClean="0">
                <a:latin typeface="Calibri" pitchFamily="34" charset="0"/>
              </a:rPr>
              <a:t> </a:t>
            </a:r>
            <a:r>
              <a:rPr lang="pl-PL" sz="2000" b="1" dirty="0" smtClean="0">
                <a:latin typeface="Calibri" pitchFamily="34" charset="0"/>
              </a:rPr>
              <a:t>- zasoby pracy i potrzeby kadrowe regionalnej gospodarki (spadek liczby ludności w wieku produkcyjnym przy jednoczesnym starzeniu się zasobów pracy </a:t>
            </a:r>
            <a:r>
              <a:rPr lang="pl-PL" sz="2000" b="1" dirty="0" smtClean="0">
                <a:latin typeface="Calibri" pitchFamily="34" charset="0"/>
              </a:rPr>
              <a:t>funkcjonujących w </a:t>
            </a:r>
            <a:r>
              <a:rPr lang="pl-PL" sz="2000" b="1" dirty="0" smtClean="0">
                <a:latin typeface="Calibri" pitchFamily="34" charset="0"/>
              </a:rPr>
              <a:t>gospodarce sprawią, że pracodawcy mogą mieć trudności </a:t>
            </a:r>
            <a:br>
              <a:rPr lang="pl-PL" sz="2000" b="1" dirty="0" smtClean="0">
                <a:latin typeface="Calibri" pitchFamily="34" charset="0"/>
              </a:rPr>
            </a:br>
            <a:r>
              <a:rPr lang="pl-PL" sz="2000" b="1" dirty="0" smtClean="0">
                <a:latin typeface="Calibri" pitchFamily="34" charset="0"/>
              </a:rPr>
              <a:t>w uzupełnianiu potrzeb kadrowych). </a:t>
            </a:r>
          </a:p>
          <a:p>
            <a:pPr algn="just"/>
            <a:endParaRPr lang="pl-PL" sz="2000" b="1" dirty="0" smtClean="0">
              <a:latin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</a:rPr>
              <a:t>Potrzebne działania: </a:t>
            </a: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marL="182563" lvl="0" indent="-18256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rozwój innowacyjnych narzędzi poradnictwa zawodowego adresowanych do osób starszych, którzy z powodu choroby bądź wieku muszą zmienić pracę, </a:t>
            </a:r>
          </a:p>
          <a:p>
            <a:pPr marL="182563" indent="-18256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rozwój usługi adresowanych do pracodawców w zakresie ergonomicznego przystosowania stanowisk pracy do obniżonej sprawności osób starszych, 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07504" y="1052736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>
                <a:latin typeface="Calibri" pitchFamily="34" charset="0"/>
              </a:rPr>
              <a:t>Obszary w których  można  przewidywać  największe wyzwania dla polityki rozwoju  regionalnego  Pomorza wynikające </a:t>
            </a:r>
            <a:r>
              <a:rPr lang="pl-PL" b="1" dirty="0" smtClean="0">
                <a:latin typeface="Calibri" pitchFamily="34" charset="0"/>
              </a:rPr>
              <a:t>z </a:t>
            </a:r>
            <a:r>
              <a:rPr lang="pl-PL" b="1" dirty="0" smtClean="0">
                <a:latin typeface="Calibri" pitchFamily="34" charset="0"/>
              </a:rPr>
              <a:t>procesu starzenia się  ludności.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23528" y="1916832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wzmocnienie kompetencji kadry kierowniczej w firmach w zakresie </a:t>
            </a:r>
            <a:r>
              <a:rPr lang="pl-PL" sz="2000" dirty="0" smtClean="0">
                <a:latin typeface="Calibri" pitchFamily="34" charset="0"/>
              </a:rPr>
              <a:t>zwiększenia </a:t>
            </a:r>
            <a:r>
              <a:rPr lang="pl-PL" sz="2000" dirty="0" smtClean="0">
                <a:latin typeface="Calibri" pitchFamily="34" charset="0"/>
              </a:rPr>
              <a:t>dostępności do szkoleń dla pracowników i bezrobotnych z grupy osób starszych w celu podniesienia ich kompetencji ogólnych i zawodowych aby mogli utrzymać dotychczasowe miejsca pracy bądź podjąć pracę ponownie,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wzmacnianie kompetencji kadry zarządzającej w związku z procesem starzenia się załogi i wynikającej z tego zmiany pokoleniowej,  np.  wykorzystywania zasad </a:t>
            </a:r>
            <a:r>
              <a:rPr lang="pl-PL" sz="2000" dirty="0" err="1" smtClean="0">
                <a:latin typeface="Calibri" pitchFamily="34" charset="0"/>
              </a:rPr>
              <a:t>mentoringu</a:t>
            </a:r>
            <a:r>
              <a:rPr lang="pl-PL" sz="2000" dirty="0" smtClean="0">
                <a:latin typeface="Calibri" pitchFamily="34" charset="0"/>
              </a:rPr>
              <a:t> czy też umiejętności skutecznego zarządzania zespołem zróżnicowanym wiekowo.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980728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u="sng" dirty="0" smtClean="0">
                <a:latin typeface="Calibri" pitchFamily="34" charset="0"/>
              </a:rPr>
              <a:t>Drugi obszar</a:t>
            </a:r>
            <a:r>
              <a:rPr lang="pl-PL" sz="2000" b="1" dirty="0" smtClean="0">
                <a:latin typeface="Calibri" pitchFamily="34" charset="0"/>
              </a:rPr>
              <a:t> – opieka zdrowotna i edukacja kadr medycznych.</a:t>
            </a:r>
          </a:p>
          <a:p>
            <a:pPr algn="just"/>
            <a:endParaRPr lang="pl-PL" dirty="0" smtClean="0">
              <a:latin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</a:rPr>
              <a:t>Potrzebne działania: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zwiększanie </a:t>
            </a:r>
            <a:r>
              <a:rPr lang="pl-PL" sz="2000" dirty="0" smtClean="0">
                <a:latin typeface="Calibri" pitchFamily="34" charset="0"/>
              </a:rPr>
              <a:t>dostępności mieszkańców do opieki zdrowotnej,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rozwijanie dostępu do usług medycznych dla osób starszych poprzez rozwój geriatrii jako specjalizacji medycznej w której lekarz geriatra jest koordynatorem leczenia </a:t>
            </a:r>
            <a:r>
              <a:rPr lang="pl-PL" sz="2000" dirty="0" smtClean="0">
                <a:latin typeface="Calibri" pitchFamily="34" charset="0"/>
              </a:rPr>
              <a:t/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(</a:t>
            </a:r>
            <a:r>
              <a:rPr lang="pl-PL" sz="2000" dirty="0" smtClean="0">
                <a:latin typeface="Calibri" pitchFamily="34" charset="0"/>
              </a:rPr>
              <a:t>w tym rozwój poradni i opieki geriatrycznej świadczonej w trybie wizyt domowych),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przygotowanie i doskonalenie zawodowe kadry medycznej w kierunku całościowej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i kompleksowej opieki zdrowotnej nad starszymi pacjentami,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promowanie zdrowego stylu życia i profilaktyki zdrowotnej osób dorosłych poprzez przygotowanie ich do okresu własnej starości i zdrowego  stylu życia (w sferze zdrowia psychicznego, aktywności </a:t>
            </a:r>
            <a:r>
              <a:rPr lang="pl-PL" sz="2000" dirty="0" smtClean="0">
                <a:latin typeface="Calibri" pitchFamily="34" charset="0"/>
              </a:rPr>
              <a:t>intelektualnej, </a:t>
            </a:r>
            <a:r>
              <a:rPr lang="pl-PL" sz="2000" dirty="0" smtClean="0">
                <a:latin typeface="Calibri" pitchFamily="34" charset="0"/>
              </a:rPr>
              <a:t>aktywności fizycznej i odżywiania),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promowanie wśród młodzieży szkolnej i wśród dorosłych zawodów medycznych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i zawodów związanych z usługami opiekuńczymi nad osobami starszymi. 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12474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85950" indent="-1885950" algn="just"/>
            <a:r>
              <a:rPr lang="pl-PL" sz="2000" b="1" u="sng" dirty="0" smtClean="0">
                <a:latin typeface="Calibri" pitchFamily="34" charset="0"/>
              </a:rPr>
              <a:t>Trzeci obszar</a:t>
            </a:r>
            <a:r>
              <a:rPr lang="pl-PL" sz="2000" b="1" dirty="0" smtClean="0">
                <a:latin typeface="Calibri" pitchFamily="34" charset="0"/>
              </a:rPr>
              <a:t> – rynek usług publicznych i niepublicznych w obszarze lokalnej gospodarki zapewniających rosnącej liczbie seniorów możliwości aktywnego starzenia się w zdrowiu oraz możliwości prowadzenia samodzielnego życia.</a:t>
            </a:r>
            <a:r>
              <a:rPr lang="pl-PL" sz="2000" dirty="0" smtClean="0">
                <a:latin typeface="Calibri" pitchFamily="34" charset="0"/>
              </a:rPr>
              <a:t> </a:t>
            </a:r>
          </a:p>
          <a:p>
            <a:pPr algn="just"/>
            <a:endParaRPr lang="pl-PL" sz="2000" dirty="0" smtClean="0">
              <a:latin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</a:rPr>
              <a:t>Potrzebne działania: </a:t>
            </a:r>
          </a:p>
          <a:p>
            <a:pPr algn="just"/>
            <a:endParaRPr lang="pl-PL" sz="1400" dirty="0" smtClean="0">
              <a:latin typeface="Calibri" pitchFamily="34" charset="0"/>
            </a:endParaRP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rozwijanie usług opiekuńczych, zarówno tych udzielanych w miejscu zamieszkania seniora (np. </a:t>
            </a:r>
            <a:r>
              <a:rPr lang="pl-PL" sz="2000" dirty="0" err="1" smtClean="0">
                <a:latin typeface="Calibri" pitchFamily="34" charset="0"/>
              </a:rPr>
              <a:t>teleopieki</a:t>
            </a:r>
            <a:r>
              <a:rPr lang="pl-PL" sz="2000" dirty="0" smtClean="0">
                <a:latin typeface="Calibri" pitchFamily="34" charset="0"/>
              </a:rPr>
              <a:t>, opieki doraźnej, opieki sąsiedzkiej), jak też opieki instytucjonalnej (całodobowe rodzinne domy opieki), </a:t>
            </a:r>
            <a:r>
              <a:rPr lang="pl-PL" sz="2000" dirty="0" smtClean="0">
                <a:latin typeface="Calibri" pitchFamily="34" charset="0"/>
              </a:rPr>
              <a:t>domy </a:t>
            </a:r>
            <a:r>
              <a:rPr lang="pl-PL" sz="2000" dirty="0" smtClean="0">
                <a:latin typeface="Calibri" pitchFamily="34" charset="0"/>
              </a:rPr>
              <a:t>czasowego pobytu seniorów (np. placówki dziennego pobytu), </a:t>
            </a:r>
          </a:p>
          <a:p>
            <a:pPr marL="269875" lvl="0" indent="-269875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Calibri" pitchFamily="34" charset="0"/>
              </a:rPr>
              <a:t>rozwijanie działalności gospodarczych wyspecjalizowanych w usługach na potrzeby seniorów, tzw. srebrnej gospodarki, tj. usług cateringowych, transportowych, zagospodarowania wolnego </a:t>
            </a:r>
            <a:r>
              <a:rPr lang="pl-PL" sz="2000" dirty="0" smtClean="0">
                <a:latin typeface="Calibri" pitchFamily="34" charset="0"/>
              </a:rPr>
              <a:t>czasu, </a:t>
            </a:r>
            <a:r>
              <a:rPr lang="pl-PL" sz="2000" dirty="0" smtClean="0">
                <a:latin typeface="Calibri" pitchFamily="34" charset="0"/>
              </a:rPr>
              <a:t>rehabilitacyjnych, pralniczych, prace budowlane związane z modernizacją mieszkań i przystosowywaniem ich do potrzeb seniorów, itp.</a:t>
            </a:r>
            <a:endParaRPr lang="pl-PL" sz="2000" dirty="0">
              <a:latin typeface="Calibri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07904" y="332656"/>
            <a:ext cx="514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libri" pitchFamily="34" charset="0"/>
              </a:rPr>
              <a:t>Polityka senioralna</a:t>
            </a:r>
            <a:endParaRPr lang="pl-PL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641</Words>
  <Application>Microsoft Office PowerPoint</Application>
  <PresentationFormat>Pokaz na ekranie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4" baseType="lpstr">
      <vt:lpstr>Projekt domyślny</vt:lpstr>
      <vt:lpstr>1_Projekt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Company>UMWP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Barbara Bałka</cp:lastModifiedBy>
  <cp:revision>213</cp:revision>
  <dcterms:created xsi:type="dcterms:W3CDTF">2008-01-08T07:52:50Z</dcterms:created>
  <dcterms:modified xsi:type="dcterms:W3CDTF">2016-10-18T08:08:19Z</dcterms:modified>
</cp:coreProperties>
</file>