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0" r:id="rId4"/>
    <p:sldId id="264" r:id="rId5"/>
    <p:sldId id="283" r:id="rId6"/>
    <p:sldId id="265" r:id="rId7"/>
    <p:sldId id="272" r:id="rId8"/>
    <p:sldId id="268" r:id="rId9"/>
    <p:sldId id="282" r:id="rId10"/>
    <p:sldId id="285" r:id="rId11"/>
    <p:sldId id="286" r:id="rId12"/>
    <p:sldId id="299" r:id="rId13"/>
    <p:sldId id="273" r:id="rId14"/>
    <p:sldId id="315" r:id="rId15"/>
    <p:sldId id="313" r:id="rId16"/>
    <p:sldId id="314" r:id="rId17"/>
    <p:sldId id="287" r:id="rId18"/>
    <p:sldId id="289" r:id="rId19"/>
    <p:sldId id="290" r:id="rId20"/>
    <p:sldId id="291" r:id="rId21"/>
    <p:sldId id="292" r:id="rId22"/>
    <p:sldId id="293" r:id="rId23"/>
    <p:sldId id="306" r:id="rId24"/>
    <p:sldId id="308" r:id="rId25"/>
    <p:sldId id="307" r:id="rId26"/>
    <p:sldId id="305" r:id="rId27"/>
    <p:sldId id="312" r:id="rId28"/>
    <p:sldId id="296" r:id="rId29"/>
    <p:sldId id="323" r:id="rId30"/>
    <p:sldId id="324" r:id="rId31"/>
    <p:sldId id="325" r:id="rId32"/>
    <p:sldId id="274" r:id="rId33"/>
    <p:sldId id="281" r:id="rId34"/>
    <p:sldId id="278" r:id="rId35"/>
    <p:sldId id="30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335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917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582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246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187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753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497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156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459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792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02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803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eczaserc.pl/files/63_Rozwoj_diagnostyki_poalkoholowego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4956722" cy="3352800"/>
          </a:xfrm>
        </p:spPr>
        <p:txBody>
          <a:bodyPr>
            <a:normAutofit/>
          </a:bodyPr>
          <a:lstStyle/>
          <a:p>
            <a:r>
              <a:rPr lang="pl-PL" sz="4400" dirty="0"/>
              <a:t>Zaburzenia neurologiczne towarzyszące Płodowemu Zespołowi Alkoholowemu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00634" y="4206876"/>
            <a:ext cx="4908716" cy="1645920"/>
          </a:xfrm>
        </p:spPr>
        <p:txBody>
          <a:bodyPr>
            <a:normAutofit/>
          </a:bodyPr>
          <a:lstStyle/>
          <a:p>
            <a:r>
              <a:rPr lang="pl-PL" sz="2600"/>
              <a:t>dr n. med. Seweryna Konieczna  Klinika Neurologii Rozwojowej UCK</a:t>
            </a:r>
          </a:p>
          <a:p>
            <a:r>
              <a:rPr lang="pl-PL" sz="2600"/>
              <a:t>Gdański Uniwersytet Medyczny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EA2C3E-E336-4F2C-AC83-50B4F69A4E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4708" y="0"/>
            <a:ext cx="347929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032" y="1575986"/>
            <a:ext cx="2521370" cy="82120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306" y="4494298"/>
            <a:ext cx="2514096" cy="73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01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643467"/>
            <a:ext cx="8178799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646" y="806204"/>
            <a:ext cx="7934706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3884" y="1059736"/>
            <a:ext cx="7530175" cy="1228130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Fenotyp FAS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3884" y="2973313"/>
            <a:ext cx="7530175" cy="2903099"/>
          </a:xfrm>
        </p:spPr>
        <p:txBody>
          <a:bodyPr>
            <a:normAutofit/>
          </a:bodyPr>
          <a:lstStyle/>
          <a:p>
            <a:r>
              <a:rPr lang="pl-PL" sz="2200"/>
              <a:t>Najbardziej charakterystyczną cechą są deformacje twarzy (widoczne między 2 a 10 r. życia u 50% dzieci), w kryteriach diagnostycznych wiodące są trzy cechy:</a:t>
            </a:r>
          </a:p>
          <a:p>
            <a:endParaRPr lang="pl-PL" sz="2200"/>
          </a:p>
          <a:p>
            <a:pPr>
              <a:buFontTx/>
              <a:buChar char="-"/>
            </a:pPr>
            <a:r>
              <a:rPr lang="pl-PL" sz="2200"/>
              <a:t>spłaszczona lub słabo zaznaczona rynienka </a:t>
            </a:r>
            <a:r>
              <a:rPr lang="pl-PL" sz="2200" err="1"/>
              <a:t>podnosowa</a:t>
            </a:r>
            <a:r>
              <a:rPr lang="pl-PL" sz="2200"/>
              <a:t> </a:t>
            </a:r>
          </a:p>
          <a:p>
            <a:pPr>
              <a:buFontTx/>
              <a:buChar char="-"/>
            </a:pPr>
            <a:r>
              <a:rPr lang="pl-PL" sz="2200"/>
              <a:t>wąska warga górna</a:t>
            </a:r>
          </a:p>
          <a:p>
            <a:pPr>
              <a:buFontTx/>
              <a:buChar char="-"/>
            </a:pPr>
            <a:r>
              <a:rPr lang="pl-PL" sz="2200"/>
              <a:t>„skrócone” szpary powiekowe</a:t>
            </a:r>
          </a:p>
        </p:txBody>
      </p:sp>
    </p:spTree>
    <p:extLst>
      <p:ext uri="{BB962C8B-B14F-4D97-AF65-F5344CB8AC3E}">
        <p14:creationId xmlns:p14="http://schemas.microsoft.com/office/powerpoint/2010/main" val="1878464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r>
              <a:rPr lang="pl-PL" sz="3200">
                <a:solidFill>
                  <a:srgbClr val="FFFFFF"/>
                </a:solidFill>
              </a:rPr>
              <a:t>Inne cechy dysmorficzne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60791" y="936711"/>
            <a:ext cx="5111994" cy="4984578"/>
          </a:xfrm>
        </p:spPr>
        <p:txBody>
          <a:bodyPr anchor="ctr">
            <a:normAutofit/>
          </a:bodyPr>
          <a:lstStyle/>
          <a:p>
            <a:pPr>
              <a:buFontTx/>
              <a:buChar char="-"/>
            </a:pPr>
            <a:r>
              <a:rPr lang="pl-PL"/>
              <a:t>małogłowie</a:t>
            </a:r>
          </a:p>
          <a:p>
            <a:pPr>
              <a:buFontTx/>
              <a:buChar char="-"/>
            </a:pPr>
            <a:r>
              <a:rPr lang="pl-PL"/>
              <a:t>zmarszczka nakątna</a:t>
            </a:r>
          </a:p>
          <a:p>
            <a:pPr>
              <a:buFontTx/>
              <a:buChar char="-"/>
            </a:pPr>
            <a:r>
              <a:rPr lang="pl-PL"/>
              <a:t>małe szeroko rozstawione oczy</a:t>
            </a:r>
          </a:p>
          <a:p>
            <a:pPr>
              <a:buFontTx/>
              <a:buChar char="-"/>
            </a:pPr>
            <a:r>
              <a:rPr lang="pl-PL"/>
              <a:t>ptoza jednej lub obu powiek</a:t>
            </a:r>
          </a:p>
          <a:p>
            <a:pPr>
              <a:buFontTx/>
              <a:buChar char="-"/>
            </a:pPr>
            <a:r>
              <a:rPr lang="pl-PL"/>
              <a:t>szeroka nasada nosa</a:t>
            </a:r>
          </a:p>
          <a:p>
            <a:pPr>
              <a:buFontTx/>
              <a:buChar char="-"/>
            </a:pPr>
            <a:r>
              <a:rPr lang="pl-PL"/>
              <a:t>krótki, zadarty nos</a:t>
            </a:r>
          </a:p>
          <a:p>
            <a:pPr>
              <a:buFontTx/>
              <a:buChar char="-"/>
            </a:pPr>
            <a:r>
              <a:rPr lang="pl-PL"/>
              <a:t>zniekształcenie płatka usznego</a:t>
            </a:r>
          </a:p>
          <a:p>
            <a:pPr>
              <a:buFontTx/>
              <a:buChar char="-"/>
            </a:pPr>
            <a:r>
              <a:rPr lang="pl-PL"/>
              <a:t>mała żuchwa</a:t>
            </a:r>
          </a:p>
          <a:p>
            <a:pPr marL="64008" indent="0">
              <a:buNone/>
            </a:pPr>
            <a:r>
              <a:rPr lang="pl-PL"/>
              <a:t>Wraz z wiekiem zacierają się cechy </a:t>
            </a:r>
            <a:r>
              <a:rPr lang="pl-PL" err="1"/>
              <a:t>dysmorficzne</a:t>
            </a:r>
            <a:r>
              <a:rPr lang="pl-PL"/>
              <a:t> a uwidaczniają się wtórne objawy uszkodzenia OUN</a:t>
            </a:r>
          </a:p>
          <a:p>
            <a:pPr>
              <a:buFontTx/>
              <a:buChar char="-"/>
            </a:pPr>
            <a:endParaRPr lang="pl-PL"/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1830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643467"/>
            <a:ext cx="8178799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646" y="806204"/>
            <a:ext cx="7934706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3884" y="1059736"/>
            <a:ext cx="7530175" cy="1228130"/>
          </a:xfrm>
        </p:spPr>
        <p:txBody>
          <a:bodyPr>
            <a:normAutofit/>
          </a:bodyPr>
          <a:lstStyle/>
          <a:p>
            <a:r>
              <a:rPr lang="pl-PL" sz="4400">
                <a:solidFill>
                  <a:srgbClr val="FFFFFF"/>
                </a:solidFill>
              </a:rPr>
              <a:t>Aby rozpoznać FAS należy wykazać: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3884" y="2973313"/>
            <a:ext cx="7530175" cy="2903099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pl-PL" sz="2200" dirty="0"/>
              <a:t> zahamowanie wzrostu dziecka w okresie przed i/lub poporodowym (wzrost/waga poniżej 10 </a:t>
            </a:r>
            <a:r>
              <a:rPr lang="pl-PL" sz="2200" dirty="0" err="1"/>
              <a:t>percentyla</a:t>
            </a:r>
            <a:r>
              <a:rPr lang="pl-PL" sz="2200" dirty="0"/>
              <a:t>, ewentualne występowanie małogłowia),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200" dirty="0"/>
              <a:t> uszkodzenie OUN objawiające się zaburzeniami neurologicznymi, opóźnionym rozwojem psychosomatycznym,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200" dirty="0"/>
              <a:t> wady rozwojowe twarzoczaszki (słabo rozwinięta rynienka </a:t>
            </a:r>
            <a:r>
              <a:rPr lang="pl-PL" sz="2200" dirty="0" err="1"/>
              <a:t>podnosowa</a:t>
            </a:r>
            <a:r>
              <a:rPr lang="pl-PL" sz="2200" dirty="0"/>
              <a:t>, wąska górna warga oraz krótkie szpary powiekowe),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200" dirty="0"/>
              <a:t> ekspozycję na alkohol w życiu płodowym,</a:t>
            </a:r>
          </a:p>
          <a:p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404208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643467"/>
            <a:ext cx="8178799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646" y="806204"/>
            <a:ext cx="7934706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3884" y="1059736"/>
            <a:ext cx="7530175" cy="1228130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Diagnoza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3884" y="2926789"/>
            <a:ext cx="7530175" cy="2903099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Kiedy występuje kilka cech wraz z objawami ze strony OUN i wywiadem świadczącym o narażeniu na działanie alkoholu w życiu płodowym, można rozważyć diagnozę FAS.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8962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702022"/>
              </p:ext>
            </p:extLst>
          </p:nvPr>
        </p:nvGraphicFramePr>
        <p:xfrm>
          <a:off x="179512" y="620689"/>
          <a:ext cx="8712968" cy="4337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6077">
                <a:tc>
                  <a:txBody>
                    <a:bodyPr/>
                    <a:lstStyle/>
                    <a:p>
                      <a:r>
                        <a:rPr lang="pl-PL" dirty="0"/>
                        <a:t>Kryteria diagnostyczne</a:t>
                      </a:r>
                      <a:r>
                        <a:rPr lang="pl-PL" baseline="0" dirty="0"/>
                        <a:t> FAS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135">
                <a:tc>
                  <a:txBody>
                    <a:bodyPr/>
                    <a:lstStyle/>
                    <a:p>
                      <a:pPr marL="342900" indent="-342900">
                        <a:buAutoNum type="alphaUcPeriod"/>
                      </a:pPr>
                      <a:r>
                        <a:rPr lang="pl-PL" dirty="0"/>
                        <a:t>zahamowanie wzrostu</a:t>
                      </a:r>
                    </a:p>
                    <a:p>
                      <a:pPr marL="0" indent="0">
                        <a:buNone/>
                      </a:pPr>
                      <a:r>
                        <a:rPr lang="pl-PL" baseline="0" dirty="0"/>
                        <a:t> </a:t>
                      </a:r>
                      <a:r>
                        <a:rPr lang="pl-PL" dirty="0"/>
                        <a:t>wzrost</a:t>
                      </a:r>
                      <a:r>
                        <a:rPr lang="pl-PL" baseline="0" dirty="0"/>
                        <a:t> i/lub masa ciała i/lub obwód głowy poniżej 10 </a:t>
                      </a:r>
                      <a:r>
                        <a:rPr lang="pl-PL" baseline="0" dirty="0" err="1"/>
                        <a:t>centyla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2251">
                <a:tc>
                  <a:txBody>
                    <a:bodyPr/>
                    <a:lstStyle/>
                    <a:p>
                      <a:r>
                        <a:rPr lang="pl-PL" dirty="0"/>
                        <a:t>B. Zmiany</a:t>
                      </a:r>
                      <a:r>
                        <a:rPr lang="pl-PL" baseline="0" dirty="0"/>
                        <a:t> </a:t>
                      </a:r>
                      <a:r>
                        <a:rPr lang="pl-PL" baseline="0" dirty="0" err="1"/>
                        <a:t>dysmorficzne</a:t>
                      </a:r>
                      <a:r>
                        <a:rPr lang="pl-PL" baseline="0" dirty="0"/>
                        <a:t> twarzy (współwystępujące 3 zmiany)</a:t>
                      </a:r>
                    </a:p>
                    <a:p>
                      <a:r>
                        <a:rPr lang="pl-PL" baseline="0" dirty="0"/>
                        <a:t>Krótkie szpary powiekowe (poniżej 10 </a:t>
                      </a:r>
                      <a:r>
                        <a:rPr lang="pl-PL" baseline="0" dirty="0" err="1"/>
                        <a:t>centyla</a:t>
                      </a:r>
                      <a:r>
                        <a:rPr lang="pl-PL" baseline="0" dirty="0"/>
                        <a:t>)</a:t>
                      </a:r>
                    </a:p>
                    <a:p>
                      <a:r>
                        <a:rPr lang="pl-PL" baseline="0" dirty="0"/>
                        <a:t>Cienka warga górna (wynik 4 lub 5 na skali </a:t>
                      </a:r>
                      <a:r>
                        <a:rPr lang="pl-PL" baseline="0" dirty="0" err="1"/>
                        <a:t>Likerta</a:t>
                      </a:r>
                      <a:r>
                        <a:rPr lang="pl-PL" baseline="0" dirty="0"/>
                        <a:t>)</a:t>
                      </a:r>
                    </a:p>
                    <a:p>
                      <a:r>
                        <a:rPr lang="pl-PL" baseline="0" dirty="0"/>
                        <a:t>płaski rowek między nosem a wargą (wynik 4 lub 5 na skali </a:t>
                      </a:r>
                      <a:r>
                        <a:rPr lang="pl-PL" baseline="0" dirty="0" err="1"/>
                        <a:t>Likerta</a:t>
                      </a:r>
                      <a:r>
                        <a:rPr lang="pl-PL" baseline="0" dirty="0"/>
                        <a:t>)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077">
                <a:tc>
                  <a:txBody>
                    <a:bodyPr/>
                    <a:lstStyle/>
                    <a:p>
                      <a:r>
                        <a:rPr lang="pl-PL" b="1" dirty="0"/>
                        <a:t>Kryteria diagnostyczne</a:t>
                      </a:r>
                      <a:r>
                        <a:rPr lang="pl-PL" b="1" baseline="0" dirty="0"/>
                        <a:t> częściowego FAS</a:t>
                      </a:r>
                      <a:endParaRPr lang="pl-P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3779">
                <a:tc>
                  <a:txBody>
                    <a:bodyPr/>
                    <a:lstStyle/>
                    <a:p>
                      <a:pPr marL="342900" indent="-342900">
                        <a:buAutoNum type="alphaUcPeriod"/>
                      </a:pPr>
                      <a:r>
                        <a:rPr lang="pl-PL" dirty="0"/>
                        <a:t>Zmiany</a:t>
                      </a:r>
                      <a:r>
                        <a:rPr lang="pl-PL" baseline="0" dirty="0"/>
                        <a:t> </a:t>
                      </a:r>
                      <a:r>
                        <a:rPr lang="pl-PL" baseline="0" dirty="0" err="1"/>
                        <a:t>dysmorficzne</a:t>
                      </a:r>
                      <a:r>
                        <a:rPr lang="pl-PL" baseline="0" dirty="0"/>
                        <a:t>  twarzy (współwystępujące 2 lub 3 zmiany)</a:t>
                      </a:r>
                    </a:p>
                    <a:p>
                      <a:pPr marL="0" indent="0">
                        <a:buNone/>
                      </a:pPr>
                      <a:r>
                        <a:rPr lang="pl-PL" baseline="0" dirty="0"/>
                        <a:t>Krótkie szpary powiekowe (poniżej 10 </a:t>
                      </a:r>
                      <a:r>
                        <a:rPr lang="pl-PL" baseline="0" dirty="0" err="1"/>
                        <a:t>centyla</a:t>
                      </a:r>
                      <a:r>
                        <a:rPr lang="pl-PL" baseline="0" dirty="0"/>
                        <a:t>)</a:t>
                      </a:r>
                    </a:p>
                    <a:p>
                      <a:pPr marL="0" indent="0">
                        <a:buNone/>
                      </a:pPr>
                      <a:r>
                        <a:rPr lang="pl-PL" baseline="0" dirty="0"/>
                        <a:t>Cienka warga górna (wynik 4 lub 5 na skali </a:t>
                      </a:r>
                      <a:r>
                        <a:rPr lang="pl-PL" baseline="0" dirty="0" err="1"/>
                        <a:t>Likerta</a:t>
                      </a:r>
                      <a:r>
                        <a:rPr lang="pl-PL" baseline="0" dirty="0"/>
                        <a:t>)</a:t>
                      </a:r>
                    </a:p>
                    <a:p>
                      <a:pPr marL="0" indent="0">
                        <a:buNone/>
                      </a:pPr>
                      <a:r>
                        <a:rPr lang="pl-PL" baseline="0" dirty="0"/>
                        <a:t>Płaski rowek między nosem a wargą (wynik 4 lub na skali </a:t>
                      </a:r>
                      <a:r>
                        <a:rPr lang="pl-PL" baseline="0" dirty="0" err="1"/>
                        <a:t>Liktera</a:t>
                      </a:r>
                      <a:r>
                        <a:rPr lang="pl-PL" baseline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135">
                <a:tc>
                  <a:txBody>
                    <a:bodyPr/>
                    <a:lstStyle/>
                    <a:p>
                      <a:r>
                        <a:rPr lang="pl-PL" b="1" dirty="0"/>
                        <a:t>Kryteria</a:t>
                      </a:r>
                      <a:r>
                        <a:rPr lang="pl-PL" b="1" baseline="0" dirty="0"/>
                        <a:t> diagnostyczne </a:t>
                      </a:r>
                      <a:r>
                        <a:rPr lang="pl-PL" b="1" baseline="0" dirty="0" err="1"/>
                        <a:t>Neurorozwojowych</a:t>
                      </a:r>
                      <a:r>
                        <a:rPr lang="pl-PL" b="1" baseline="0" dirty="0"/>
                        <a:t> Zaburzeń Zależnych od Alkoholu (ARND)</a:t>
                      </a:r>
                      <a:endParaRPr lang="pl-P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179512" y="5015686"/>
            <a:ext cx="871296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Kryteria diagnostyczne FAS</a:t>
            </a:r>
            <a:r>
              <a:rPr lang="pl-PL" dirty="0"/>
              <a:t> – Potwierdzone lub nie potwierdzone picie alkoholu przez matkę w czasie ciąży</a:t>
            </a:r>
          </a:p>
          <a:p>
            <a:endParaRPr lang="pl-PL" dirty="0"/>
          </a:p>
          <a:p>
            <a:pPr lvl="0"/>
            <a:r>
              <a:rPr lang="pl-PL" dirty="0">
                <a:solidFill>
                  <a:srgbClr val="E40059">
                    <a:lumMod val="60000"/>
                    <a:lumOff val="40000"/>
                  </a:srgbClr>
                </a:solidFill>
              </a:rPr>
              <a:t>Kryteria diagnostyczne częściowego FAS oraz </a:t>
            </a:r>
            <a:r>
              <a:rPr lang="pl-PL" dirty="0" err="1">
                <a:solidFill>
                  <a:srgbClr val="E40059">
                    <a:lumMod val="60000"/>
                    <a:lumOff val="40000"/>
                  </a:srgbClr>
                </a:solidFill>
              </a:rPr>
              <a:t>Neurorozwojowych</a:t>
            </a:r>
            <a:r>
              <a:rPr lang="pl-PL" dirty="0">
                <a:solidFill>
                  <a:srgbClr val="E40059">
                    <a:lumMod val="60000"/>
                    <a:lumOff val="40000"/>
                  </a:srgbClr>
                </a:solidFill>
              </a:rPr>
              <a:t> Zaburzeń Zależnych od Alkoholu (ARND) </a:t>
            </a:r>
            <a:r>
              <a:rPr lang="pl-PL" dirty="0">
                <a:solidFill>
                  <a:prstClr val="white"/>
                </a:solidFill>
              </a:rPr>
              <a:t>– Potwierdzone picie alkoholu przez matkę w czasie ciąży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698161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60648"/>
            <a:ext cx="8136904" cy="590465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67544" y="6309320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hlinkClick r:id="rId3"/>
              </a:rPr>
              <a:t>http://teczaserc.pl/files/63_Rozwoj_diagnostyki_poalkoholowego.pdf</a:t>
            </a:r>
            <a:r>
              <a:rPr lang="pl-PL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7962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88640"/>
            <a:ext cx="7560840" cy="587727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27584" y="6237312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hlinkClick r:id="rId3"/>
              </a:rPr>
              <a:t>http://teczaserc.pl/files/63_Rozwoj_diagnostyki_poalkoholowego.pdf</a:t>
            </a:r>
            <a:r>
              <a:rPr lang="pl-PL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075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99592" y="1196752"/>
            <a:ext cx="741682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accent1"/>
                </a:solidFill>
              </a:rPr>
              <a:t>ETANOL JEST SILNIEJSZYM TERATOGENEM NIŻ MARIHUANA, KOKAINA CZY HEROINA</a:t>
            </a:r>
          </a:p>
          <a:p>
            <a:endParaRPr lang="pl-PL" sz="3200" dirty="0"/>
          </a:p>
          <a:p>
            <a:endParaRPr lang="pl-PL" sz="3200" dirty="0"/>
          </a:p>
          <a:p>
            <a:r>
              <a:rPr lang="pl-PL" dirty="0"/>
              <a:t>[Richardson G.A, Day N.L., Goldschmidt L.:</a:t>
            </a:r>
          </a:p>
          <a:p>
            <a:r>
              <a:rPr lang="pl-PL" dirty="0" err="1"/>
              <a:t>Prenatal</a:t>
            </a:r>
            <a:r>
              <a:rPr lang="pl-PL" dirty="0"/>
              <a:t> </a:t>
            </a:r>
            <a:r>
              <a:rPr lang="pl-PL" dirty="0" err="1"/>
              <a:t>alcohol</a:t>
            </a:r>
            <a:r>
              <a:rPr lang="pl-PL" dirty="0"/>
              <a:t>, </a:t>
            </a:r>
            <a:r>
              <a:rPr lang="pl-PL" dirty="0" err="1"/>
              <a:t>marijuana</a:t>
            </a:r>
            <a:r>
              <a:rPr lang="pl-PL" dirty="0"/>
              <a:t> and </a:t>
            </a:r>
            <a:r>
              <a:rPr lang="pl-PL" dirty="0" err="1"/>
              <a:t>tobacco</a:t>
            </a:r>
            <a:r>
              <a:rPr lang="pl-PL" dirty="0"/>
              <a:t> </a:t>
            </a:r>
            <a:r>
              <a:rPr lang="pl-PL" dirty="0" err="1"/>
              <a:t>use</a:t>
            </a:r>
            <a:r>
              <a:rPr lang="pl-PL" dirty="0"/>
              <a:t>:        </a:t>
            </a:r>
          </a:p>
          <a:p>
            <a:r>
              <a:rPr lang="pl-PL" dirty="0"/>
              <a:t> infant </a:t>
            </a:r>
            <a:r>
              <a:rPr lang="pl-PL" dirty="0" err="1"/>
              <a:t>mental</a:t>
            </a:r>
            <a:r>
              <a:rPr lang="pl-PL" dirty="0"/>
              <a:t> and motor development. </a:t>
            </a:r>
            <a:r>
              <a:rPr lang="pl-PL" dirty="0" err="1"/>
              <a:t>Neurotoxical</a:t>
            </a:r>
            <a:r>
              <a:rPr lang="pl-PL" dirty="0"/>
              <a:t> </a:t>
            </a:r>
            <a:r>
              <a:rPr lang="pl-PL" dirty="0" err="1"/>
              <a:t>Teratol</a:t>
            </a:r>
            <a:r>
              <a:rPr lang="pl-PL" dirty="0"/>
              <a:t>., 1995, 17 479-487]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7947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Alkohol bardzo łatwo przenika przez łożysko osiągając stężenie krwi płodu równe stężeniu w osoczu matki już w przeciągu 30 minut</a:t>
            </a:r>
          </a:p>
          <a:p>
            <a:r>
              <a:rPr lang="pl-PL" dirty="0"/>
              <a:t>Płód metabolizuje etanol dwukrotnie wolniej niż matka z uwagi na niedojrzałość enzymatyczną wątroby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926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5968"/>
          </a:xfrm>
        </p:spPr>
        <p:txBody>
          <a:bodyPr/>
          <a:lstStyle/>
          <a:p>
            <a:r>
              <a:rPr lang="pl-PL" dirty="0"/>
              <a:t>Najbardziej podatna na uszkodzenia jest tkanka nerwowa płodu: każde 50 ml spożytego alkoholu zabija 20 milionów komórek nerwowych.</a:t>
            </a:r>
          </a:p>
          <a:p>
            <a:r>
              <a:rPr lang="pl-PL" dirty="0"/>
              <a:t>Największa wrażliwość OUN – pierwsze osiem tygodni ciąży (czyli do zamknięcia otworu nerwowego przedniego i tylnego 26,28 dzień ciąży)</a:t>
            </a:r>
          </a:p>
        </p:txBody>
      </p:sp>
    </p:spTree>
    <p:extLst>
      <p:ext uri="{BB962C8B-B14F-4D97-AF65-F5344CB8AC3E}">
        <p14:creationId xmlns:p14="http://schemas.microsoft.com/office/powerpoint/2010/main" val="4227483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1" y="643467"/>
            <a:ext cx="3008121" cy="5571066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645" y="809244"/>
            <a:ext cx="2763774" cy="5239512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0969" y="1031634"/>
            <a:ext cx="2526323" cy="4844777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Czym jest FAS 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67343" y="1031634"/>
            <a:ext cx="4605442" cy="4746232"/>
          </a:xfrm>
        </p:spPr>
        <p:txBody>
          <a:bodyPr anchor="ctr">
            <a:normAutofit/>
          </a:bodyPr>
          <a:lstStyle/>
          <a:p>
            <a:r>
              <a:rPr lang="pl-PL" dirty="0"/>
              <a:t>FAS – </a:t>
            </a:r>
            <a:r>
              <a:rPr lang="pl-PL" dirty="0" err="1"/>
              <a:t>fetal</a:t>
            </a:r>
            <a:r>
              <a:rPr lang="pl-PL" dirty="0"/>
              <a:t> alkohol </a:t>
            </a:r>
            <a:r>
              <a:rPr lang="pl-PL" dirty="0" err="1"/>
              <a:t>syndrome</a:t>
            </a:r>
            <a:r>
              <a:rPr lang="pl-PL" dirty="0"/>
              <a:t> – płodowy zespół alkoholowy</a:t>
            </a:r>
          </a:p>
          <a:p>
            <a:pPr marL="64008" indent="0">
              <a:buNone/>
            </a:pPr>
            <a:endParaRPr lang="pl-PL" dirty="0"/>
          </a:p>
          <a:p>
            <a:r>
              <a:rPr lang="pl-PL" dirty="0"/>
              <a:t>FAS to zespół umysłowych i fizycznych zaburzeń będących skutkiem działania alkoholu na płód w okresie prenatalnym </a:t>
            </a:r>
          </a:p>
        </p:txBody>
      </p:sp>
    </p:spTree>
    <p:extLst>
      <p:ext uri="{BB962C8B-B14F-4D97-AF65-F5344CB8AC3E}">
        <p14:creationId xmlns:p14="http://schemas.microsoft.com/office/powerpoint/2010/main" val="3318486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643467"/>
            <a:ext cx="8178799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646" y="806204"/>
            <a:ext cx="7934706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3884" y="1059736"/>
            <a:ext cx="7530175" cy="1228130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ale…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3884" y="2973313"/>
            <a:ext cx="7530175" cy="2903099"/>
          </a:xfrm>
        </p:spPr>
        <p:txBody>
          <a:bodyPr>
            <a:normAutofit/>
          </a:bodyPr>
          <a:lstStyle/>
          <a:p>
            <a:r>
              <a:rPr lang="pl-PL" dirty="0"/>
              <a:t>Szkodliwy wpływ na OUN rozciąga się na cały okres ciąży a tym samym:</a:t>
            </a:r>
          </a:p>
          <a:p>
            <a:pPr>
              <a:buFontTx/>
              <a:buChar char="-"/>
            </a:pPr>
            <a:r>
              <a:rPr lang="pl-PL" dirty="0" err="1"/>
              <a:t>neurogenezę</a:t>
            </a:r>
            <a:endParaRPr lang="pl-PL" dirty="0"/>
          </a:p>
          <a:p>
            <a:pPr>
              <a:buFontTx/>
              <a:buChar char="-"/>
            </a:pPr>
            <a:r>
              <a:rPr lang="pl-PL" dirty="0" err="1"/>
              <a:t>gliogenezę</a:t>
            </a:r>
            <a:endParaRPr lang="pl-PL" dirty="0"/>
          </a:p>
          <a:p>
            <a:pPr>
              <a:buFontTx/>
              <a:buChar char="-"/>
            </a:pPr>
            <a:r>
              <a:rPr lang="pl-PL" dirty="0" err="1"/>
              <a:t>synoptogenezę</a:t>
            </a:r>
            <a:endParaRPr lang="pl-PL" dirty="0"/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0302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r>
              <a:rPr lang="pl-PL" sz="3800">
                <a:solidFill>
                  <a:srgbClr val="FFFFFF"/>
                </a:solidFill>
              </a:rPr>
              <a:t>Etanol zaburza: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60791" y="936711"/>
            <a:ext cx="5111994" cy="4984578"/>
          </a:xfrm>
        </p:spPr>
        <p:txBody>
          <a:bodyPr anchor="ctr">
            <a:normAutofit/>
          </a:bodyPr>
          <a:lstStyle/>
          <a:p>
            <a:r>
              <a:rPr lang="pl-PL"/>
              <a:t>namnażanie neuronów</a:t>
            </a:r>
          </a:p>
          <a:p>
            <a:r>
              <a:rPr lang="pl-PL"/>
              <a:t>różnicowanie neuronów </a:t>
            </a:r>
            <a:r>
              <a:rPr lang="pl-PL" dirty="0"/>
              <a:t>		     </a:t>
            </a:r>
            <a:r>
              <a:rPr lang="pl-PL"/>
              <a:t>(zwłaszcza w móżdżku)</a:t>
            </a:r>
          </a:p>
          <a:p>
            <a:r>
              <a:rPr lang="pl-PL"/>
              <a:t>migrację neuronów</a:t>
            </a:r>
          </a:p>
          <a:p>
            <a:r>
              <a:rPr lang="pl-PL"/>
              <a:t>połączenia interneuronalne </a:t>
            </a:r>
            <a:r>
              <a:rPr lang="pl-PL" dirty="0"/>
              <a:t>        </a:t>
            </a:r>
            <a:r>
              <a:rPr lang="pl-PL"/>
              <a:t>(ograniczając plastyczność mózgu)</a:t>
            </a:r>
            <a:endParaRPr lang="pl-PL" dirty="0"/>
          </a:p>
          <a:p>
            <a:r>
              <a:rPr lang="pl-PL"/>
              <a:t>uszkadza </a:t>
            </a:r>
            <a:r>
              <a:rPr lang="pl-PL" err="1"/>
              <a:t>astrocyty</a:t>
            </a:r>
            <a:endParaRPr lang="pl-PL"/>
          </a:p>
          <a:p>
            <a:pPr marL="64008" indent="0">
              <a:buNone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5480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643467"/>
            <a:ext cx="8178799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646" y="806204"/>
            <a:ext cx="7934706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3884" y="1059736"/>
            <a:ext cx="7530175" cy="1228130"/>
          </a:xfrm>
        </p:spPr>
        <p:txBody>
          <a:bodyPr>
            <a:normAutofit/>
          </a:bodyPr>
          <a:lstStyle/>
          <a:p>
            <a:r>
              <a:rPr lang="pl-PL" sz="3700">
                <a:solidFill>
                  <a:srgbClr val="FFFFFF"/>
                </a:solidFill>
              </a:rPr>
              <a:t>Obszary mózgowia najbardziej narażone na toksyczny wpływ alkoholu: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3884" y="2973313"/>
            <a:ext cx="7530175" cy="2903099"/>
          </a:xfrm>
        </p:spPr>
        <p:txBody>
          <a:bodyPr>
            <a:normAutofit/>
          </a:bodyPr>
          <a:lstStyle/>
          <a:p>
            <a:endParaRPr lang="pl-PL"/>
          </a:p>
          <a:p>
            <a:r>
              <a:rPr lang="pl-PL"/>
              <a:t>płaty czołowe</a:t>
            </a:r>
          </a:p>
          <a:p>
            <a:r>
              <a:rPr lang="pl-PL"/>
              <a:t>ciało modzelowate</a:t>
            </a:r>
          </a:p>
          <a:p>
            <a:r>
              <a:rPr lang="pl-PL"/>
              <a:t>móżdżek</a:t>
            </a:r>
          </a:p>
          <a:p>
            <a:r>
              <a:rPr lang="pl-PL"/>
              <a:t>jądra podstawy</a:t>
            </a:r>
          </a:p>
          <a:p>
            <a:r>
              <a:rPr lang="pl-PL"/>
              <a:t>hipokamp</a:t>
            </a:r>
          </a:p>
        </p:txBody>
      </p:sp>
    </p:spTree>
    <p:extLst>
      <p:ext uri="{BB962C8B-B14F-4D97-AF65-F5344CB8AC3E}">
        <p14:creationId xmlns:p14="http://schemas.microsoft.com/office/powerpoint/2010/main" val="2550340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332656"/>
            <a:ext cx="828092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Calibri" pitchFamily="34" charset="0"/>
              <a:buChar char="→"/>
            </a:pPr>
            <a:r>
              <a:rPr lang="pl-PL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/>
              </a:rPr>
              <a:t> </a:t>
            </a:r>
            <a:r>
              <a:rPr lang="pl-PL" sz="2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/>
              </a:rPr>
              <a:t>Płaty czołowe, </a:t>
            </a:r>
            <a:r>
              <a:rPr lang="pl-PL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/>
              </a:rPr>
              <a:t>w których zachodzą min. procesy planowania i kontroli emocji. Efektem uszkodzenia płatów czołowych może być :</a:t>
            </a:r>
          </a:p>
          <a:p>
            <a:pPr lvl="0">
              <a:spcBef>
                <a:spcPct val="20000"/>
              </a:spcBef>
            </a:pPr>
            <a:endParaRPr lang="pl-PL" sz="2000" dirty="0"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dirty="0">
                <a:latin typeface="Calibri"/>
              </a:rPr>
              <a:t>niezdolność do planowania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dirty="0">
                <a:latin typeface="Calibri"/>
              </a:rPr>
              <a:t>niezdolność planowania wykonania sekwencji ruchów przy wykonywaniu czynności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dirty="0">
                <a:latin typeface="Calibri"/>
              </a:rPr>
              <a:t>niezdolność do działań spontanicznych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dirty="0">
                <a:latin typeface="Calibri"/>
              </a:rPr>
              <a:t>schematyczność myślenia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dirty="0">
                <a:latin typeface="Calibri"/>
              </a:rPr>
              <a:t>„zapętlanie”, uporczywe nawracanie do jednej myśli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dirty="0">
                <a:latin typeface="Calibri"/>
              </a:rPr>
              <a:t>trudności w koncentracji na danym zadaniu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dirty="0">
                <a:latin typeface="Calibri"/>
              </a:rPr>
              <a:t> trudności w rozwiązywaniu problemów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dirty="0">
                <a:latin typeface="Calibri"/>
              </a:rPr>
              <a:t>niestabilność emocjonalna; zmiany nastroju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dirty="0">
                <a:latin typeface="Calibri"/>
              </a:rPr>
              <a:t>nieakceptowalne zachowania społeczne; zachowania agresywne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dirty="0">
                <a:latin typeface="Calibri"/>
              </a:rPr>
              <a:t>lewy płat – depresja, prawy – wesołkowatość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dirty="0">
                <a:latin typeface="Calibri"/>
              </a:rPr>
              <a:t>prawy tylny – trudności w zrozumieniu kawałów i śmiesznych rysunków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dirty="0">
                <a:latin typeface="Calibri"/>
              </a:rPr>
              <a:t>zmiany osobowości</a:t>
            </a:r>
          </a:p>
          <a:p>
            <a:pPr lvl="0">
              <a:spcBef>
                <a:spcPct val="20000"/>
              </a:spcBef>
            </a:pPr>
            <a:endParaRPr lang="pl-PL" sz="20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3116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404664"/>
            <a:ext cx="8352928" cy="622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Calibri" pitchFamily="34" charset="0"/>
              <a:buChar char="→"/>
            </a:pPr>
            <a:r>
              <a:rPr lang="pl-PL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/>
              </a:rPr>
              <a:t>Ciało modzelowate </a:t>
            </a:r>
            <a:r>
              <a:rPr lang="pl-PL" sz="2400" dirty="0">
                <a:latin typeface="Calibri"/>
              </a:rPr>
              <a:t>(spoidło wielkie) zapewnia dopływ informacji na temat tego, co dzieje się w obydwu połowach ciała oraz pozwala na wymianę informacji między obiema półkulami. W wyniku uszkodzenia spoidła wielkiego :</a:t>
            </a:r>
          </a:p>
          <a:p>
            <a:pPr marL="342900" lvl="0" indent="-342900">
              <a:spcBef>
                <a:spcPct val="20000"/>
              </a:spcBef>
              <a:buFont typeface="Calibri" pitchFamily="34" charset="0"/>
              <a:buChar char="→"/>
            </a:pPr>
            <a:endParaRPr lang="pl-PL" sz="2000" dirty="0"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Calibri" pitchFamily="34" charset="0"/>
              <a:buChar char="→"/>
            </a:pPr>
            <a:endParaRPr lang="pl-PL" sz="2000" dirty="0"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Calibri" pitchFamily="34" charset="0"/>
              <a:buChar char="→"/>
            </a:pPr>
            <a:endParaRPr lang="pl-PL" sz="2000" dirty="0"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400" dirty="0">
                <a:latin typeface="Calibri"/>
              </a:rPr>
              <a:t>brakuje wielu połączeń pomiędzy dwiema półkulami mózgu, nie może w pełni korzystać z posiadanej wiedzy i umiejętności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400" dirty="0">
                <a:latin typeface="Calibri"/>
              </a:rPr>
              <a:t>Informacje przepływają powoli i nieskutecznie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400" dirty="0">
                <a:latin typeface="Calibri"/>
              </a:rPr>
              <a:t>osoba odczuwa impuls, by coś zrobić i najpierw następuje działanie, a dopiero potem, po fakcie, uświadomienie konsekwencji. Osoby takie znają zasady i rozumieją konsekwencje ich złamania, ale nie są w stanie najpierw myśleć a później działać</a:t>
            </a:r>
          </a:p>
          <a:p>
            <a:pPr lvl="0">
              <a:spcBef>
                <a:spcPct val="20000"/>
              </a:spcBef>
            </a:pPr>
            <a:endParaRPr lang="pl-PL" sz="2000" dirty="0">
              <a:solidFill>
                <a:srgbClr val="FFFF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2657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260648"/>
            <a:ext cx="8280920" cy="533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Calibri" pitchFamily="34" charset="0"/>
              <a:buChar char="→"/>
            </a:pPr>
            <a:r>
              <a:rPr lang="pl-PL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/>
              </a:rPr>
              <a:t>Hipokamp</a:t>
            </a:r>
            <a:r>
              <a:rPr lang="pl-PL" sz="2400" b="1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pl-PL" sz="2400" dirty="0">
                <a:latin typeface="Calibri"/>
              </a:rPr>
              <a:t>jest strukturą ściśle związaną z tworzeniem nowych zapisów pamięciowych, czyli bierze udział w procesach uczenia się. Hipokamp filtruje również sygnały ze środowiska. Przypuszcza się także, że hipokamp bierze udział w kontrolowaniu procesów odpowiedzialnych za uzależnienia oraz choroby psychiczne.</a:t>
            </a:r>
          </a:p>
          <a:p>
            <a:pPr marL="342900" lvl="0" indent="-342900">
              <a:spcBef>
                <a:spcPct val="20000"/>
              </a:spcBef>
              <a:buFont typeface="Calibri" pitchFamily="34" charset="0"/>
              <a:buChar char="→"/>
            </a:pPr>
            <a:endParaRPr lang="pl-PL" sz="2400" dirty="0"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400" dirty="0">
                <a:latin typeface="Calibri"/>
              </a:rPr>
              <a:t>niestabilność emocjonalna; zmiany nastroju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400" dirty="0">
                <a:latin typeface="Calibri"/>
              </a:rPr>
              <a:t>trudności z pamięcią, osoby takie żyją w permanentnej teraźniejszości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400" dirty="0">
                <a:latin typeface="Calibri"/>
              </a:rPr>
              <a:t>trudności w wyobrażeniu sobie pojęć abstrakcyjnych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400" dirty="0">
                <a:latin typeface="Calibri"/>
              </a:rPr>
              <a:t>brak selekcji bodźców, pobudzenie, impulsywność</a:t>
            </a:r>
          </a:p>
          <a:p>
            <a:pPr lvl="0">
              <a:spcBef>
                <a:spcPct val="20000"/>
              </a:spcBef>
            </a:pPr>
            <a:endParaRPr lang="pl-PL" sz="2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2499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188640"/>
            <a:ext cx="8136904" cy="664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Calibri" pitchFamily="34" charset="0"/>
              <a:buChar char="→"/>
            </a:pPr>
            <a:r>
              <a:rPr lang="pl-PL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/>
              </a:rPr>
              <a:t> </a:t>
            </a:r>
            <a:r>
              <a:rPr lang="pl-PL" sz="2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/>
              </a:rPr>
              <a:t>Móżdżek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2400" dirty="0">
                <a:latin typeface="Calibri"/>
              </a:rPr>
              <a:t>Scalenie informacji o przemieszczeniach i aktualnym ułożeniu stawów, ścięgien, skóry, stopniu napięcia mięśni związanych  z ruchami dowolnymi i utrzymaniem określonej postawy= scalenie informacji </a:t>
            </a:r>
            <a:r>
              <a:rPr lang="pl-PL" sz="2400" dirty="0" err="1">
                <a:latin typeface="Calibri"/>
              </a:rPr>
              <a:t>prioprioceptywnych</a:t>
            </a:r>
            <a:r>
              <a:rPr lang="pl-PL" sz="2400" dirty="0">
                <a:latin typeface="Calibri"/>
              </a:rPr>
              <a:t>.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2400" dirty="0">
                <a:latin typeface="Calibri"/>
              </a:rPr>
              <a:t>Regulacja rozkładu napięcia mięśniowego w trakcie ruchu w sposób optymalny dla zamierzonego ruchu.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2400" dirty="0">
                <a:latin typeface="Calibri"/>
              </a:rPr>
              <a:t>Torowanie napięcia mięśniowego.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2400" dirty="0">
                <a:latin typeface="Calibri"/>
              </a:rPr>
              <a:t>Półkule móżdżku – zabezpieczenie płynności i wymiarowości zamierzonego i wykonywanego ruchu  kończyn </a:t>
            </a:r>
            <a:r>
              <a:rPr lang="pl-PL" sz="2400" dirty="0" err="1">
                <a:latin typeface="Calibri"/>
              </a:rPr>
              <a:t>równostronnych</a:t>
            </a:r>
            <a:r>
              <a:rPr lang="pl-PL" sz="2400" dirty="0">
                <a:latin typeface="Calibri"/>
              </a:rPr>
              <a:t>.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2400" dirty="0">
                <a:latin typeface="Calibri"/>
              </a:rPr>
              <a:t>Robak móżdżku – zabezpieczenie postawy; swobodnego utrzymywania równowagi oraz płynnego pewnego chodu po wyznaczonej drodze.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l-PL" sz="2400" dirty="0">
              <a:latin typeface="Calibri"/>
            </a:endParaRPr>
          </a:p>
          <a:p>
            <a:pPr lvl="0">
              <a:spcBef>
                <a:spcPct val="20000"/>
              </a:spcBef>
            </a:pPr>
            <a:r>
              <a:rPr lang="pl-PL" sz="2400" dirty="0"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8173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Objawy uszkodzenia móżdżku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781443"/>
              </p:ext>
            </p:extLst>
          </p:nvPr>
        </p:nvGraphicFramePr>
        <p:xfrm>
          <a:off x="506413" y="1993900"/>
          <a:ext cx="8066088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3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Półkule móżdżku </a:t>
                      </a:r>
                    </a:p>
                  </a:txBody>
                  <a:tcPr marL="89623" marR="89623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Robak móżdżku</a:t>
                      </a:r>
                    </a:p>
                  </a:txBody>
                  <a:tcPr marL="89623" marR="896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Niezborność móżdżkowa</a:t>
                      </a:r>
                    </a:p>
                  </a:txBody>
                  <a:tcPr marL="89623" marR="89623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Zaburzenia utrzymania postawy /poszerzanie</a:t>
                      </a:r>
                      <a:r>
                        <a:rPr lang="pl-PL" baseline="0" dirty="0"/>
                        <a:t> postawy/</a:t>
                      </a:r>
                      <a:endParaRPr lang="pl-PL" dirty="0"/>
                    </a:p>
                  </a:txBody>
                  <a:tcPr marL="89623" marR="896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Dysmetria</a:t>
                      </a:r>
                      <a:r>
                        <a:rPr lang="pl-PL" dirty="0"/>
                        <a:t> ruchu</a:t>
                      </a:r>
                    </a:p>
                  </a:txBody>
                  <a:tcPr marL="89623" marR="89623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Chód na</a:t>
                      </a:r>
                      <a:r>
                        <a:rPr lang="pl-PL" baseline="0" dirty="0"/>
                        <a:t> poszerzonej podstawie</a:t>
                      </a:r>
                      <a:endParaRPr lang="pl-PL" dirty="0"/>
                    </a:p>
                  </a:txBody>
                  <a:tcPr marL="89623" marR="896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Adiadochokineza</a:t>
                      </a:r>
                      <a:endParaRPr lang="pl-PL" dirty="0"/>
                    </a:p>
                  </a:txBody>
                  <a:tcPr marL="89623" marR="89623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Podanie do</a:t>
                      </a:r>
                      <a:r>
                        <a:rPr lang="pl-PL" baseline="0" dirty="0"/>
                        <a:t> tyłu ew. boku</a:t>
                      </a:r>
                      <a:endParaRPr lang="pl-PL" dirty="0"/>
                    </a:p>
                  </a:txBody>
                  <a:tcPr marL="89623" marR="896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Zbaczanie kończyn</a:t>
                      </a:r>
                    </a:p>
                  </a:txBody>
                  <a:tcPr marL="89623" marR="89623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Zbaczanie podczas chodzenia </a:t>
                      </a:r>
                    </a:p>
                  </a:txBody>
                  <a:tcPr marL="89623" marR="896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Oczopląs</a:t>
                      </a:r>
                    </a:p>
                  </a:txBody>
                  <a:tcPr marL="89623" marR="89623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Asynergia tułowia</a:t>
                      </a:r>
                    </a:p>
                  </a:txBody>
                  <a:tcPr marL="89623" marR="896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Obniżenie</a:t>
                      </a:r>
                      <a:r>
                        <a:rPr lang="pl-PL" baseline="0" dirty="0"/>
                        <a:t> napięcia mięśniowego</a:t>
                      </a:r>
                      <a:endParaRPr lang="pl-PL" dirty="0"/>
                    </a:p>
                  </a:txBody>
                  <a:tcPr marL="89623" marR="89623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Oczopląs</a:t>
                      </a:r>
                    </a:p>
                  </a:txBody>
                  <a:tcPr marL="89623" marR="896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Zbaczanie podczas chodzenia</a:t>
                      </a:r>
                    </a:p>
                  </a:txBody>
                  <a:tcPr marL="89623" marR="89623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Obniżenie napięcia mięśniowego</a:t>
                      </a:r>
                    </a:p>
                  </a:txBody>
                  <a:tcPr marL="89623" marR="896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858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12343" y="499533"/>
            <a:ext cx="4922045" cy="1658198"/>
          </a:xfrm>
        </p:spPr>
        <p:txBody>
          <a:bodyPr>
            <a:normAutofit/>
          </a:bodyPr>
          <a:lstStyle/>
          <a:p>
            <a:r>
              <a:rPr lang="pl-PL" sz="2600">
                <a:solidFill>
                  <a:srgbClr val="31346E"/>
                </a:solidFill>
              </a:rPr>
              <a:t>Konsekwencje zaburzeń integracji sensorycznej – układu dotykowego, </a:t>
            </a:r>
            <a:r>
              <a:rPr lang="pl-PL" sz="2600" err="1">
                <a:solidFill>
                  <a:srgbClr val="31346E"/>
                </a:solidFill>
              </a:rPr>
              <a:t>prioprioceptycznego</a:t>
            </a:r>
            <a:r>
              <a:rPr lang="pl-PL" sz="2600">
                <a:solidFill>
                  <a:srgbClr val="31346E"/>
                </a:solidFill>
              </a:rPr>
              <a:t>, przedsionkowego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EE57B5-14CA-4C7F-8ED7-FBEF2C446C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039" r="8549" b="-2"/>
          <a:stretch/>
        </p:blipFill>
        <p:spPr>
          <a:xfrm>
            <a:off x="20" y="-6418"/>
            <a:ext cx="3058077" cy="6864418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26917" y="2011680"/>
            <a:ext cx="4821746" cy="3766185"/>
          </a:xfrm>
        </p:spPr>
        <p:txBody>
          <a:bodyPr>
            <a:normAutofit/>
          </a:bodyPr>
          <a:lstStyle/>
          <a:p>
            <a:endParaRPr lang="pl-PL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2200" dirty="0"/>
              <a:t> podwyższenie progu bólu,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200" dirty="0"/>
              <a:t> zaburzenia czucia temperatury,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200" dirty="0"/>
              <a:t> nadwrażliwość dotykowa, słuchowa,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200" dirty="0"/>
              <a:t> </a:t>
            </a:r>
            <a:r>
              <a:rPr lang="pl-PL" sz="2200" dirty="0" err="1"/>
              <a:t>niedowrażliwość</a:t>
            </a:r>
            <a:r>
              <a:rPr lang="pl-PL" sz="2200" dirty="0"/>
              <a:t> smakowa, węchowa przedsionkowa, </a:t>
            </a:r>
            <a:r>
              <a:rPr lang="pl-PL" sz="2200" dirty="0" err="1"/>
              <a:t>prioprioceptywna</a:t>
            </a:r>
            <a:r>
              <a:rPr lang="pl-PL" sz="2200" dirty="0"/>
              <a:t>, wzrokowa,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200" dirty="0"/>
              <a:t> zaburzenia różnicowania dotykowego,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200" dirty="0"/>
              <a:t> zaburzenia koordynacji ruchowej,</a:t>
            </a:r>
          </a:p>
          <a:p>
            <a:endParaRPr lang="pl-PL" sz="2200" dirty="0"/>
          </a:p>
          <a:p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174465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A4CDA7B-C821-40A2-BFB8-4F7AD82B3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r>
              <a:rPr lang="pl-PL" sz="3800">
                <a:solidFill>
                  <a:srgbClr val="FFFFFF"/>
                </a:solidFill>
              </a:rPr>
              <a:t>Zaburzenia rozwoju fizycznego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E5D6C5-0C6F-44A6-B017-3F9F06BCA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791" y="936711"/>
            <a:ext cx="5111994" cy="4984578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1700" dirty="0"/>
              <a:t>próg odczuwania bólu może być podwyższony lub obniżony do tego stopnia, że uczeń może być nieświadomy tego, iż został poważnie zraniony, lub reaguje nadmiernie na zwykły dotyk 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700" dirty="0"/>
              <a:t>nieodczuwanie głodu lub sytości,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700" dirty="0"/>
              <a:t>zaburzenia czucia głębokiego mogące prowadzić do nieodczuwania bólu związanego z procesem chorobowym (np. zapalenie wyrostka robaczkowego),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700" dirty="0"/>
              <a:t>zaburzenia koordynacji wzrokowo-ruchowej,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700" dirty="0"/>
              <a:t>zaburzenia orientacji przestrzennej,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700" dirty="0"/>
              <a:t>słaba kontrola równowagi, niezborności ruchowe,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700" dirty="0"/>
              <a:t>przetrwałe odruchy fizjologiczne i zaburzenia wzorców ruchowych np. wzorca skrzyżowanego, zaburzenia lateralizacji,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700" dirty="0"/>
              <a:t>nieodczuwanie ekstremalnych temperatur, </a:t>
            </a:r>
          </a:p>
          <a:p>
            <a:endParaRPr lang="pl-PL" sz="1700" dirty="0"/>
          </a:p>
          <a:p>
            <a:endParaRPr lang="pl-PL" sz="1700" dirty="0"/>
          </a:p>
          <a:p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1810915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7037" y="96592"/>
            <a:ext cx="8079581" cy="1658198"/>
          </a:xfrm>
        </p:spPr>
        <p:txBody>
          <a:bodyPr>
            <a:normAutofit/>
          </a:bodyPr>
          <a:lstStyle/>
          <a:p>
            <a:r>
              <a:rPr lang="pl-PL" dirty="0"/>
              <a:t>Historia FAS długa czy krótka?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068960"/>
            <a:ext cx="8219256" cy="3057203"/>
          </a:xfrm>
        </p:spPr>
        <p:txBody>
          <a:bodyPr/>
          <a:lstStyle/>
          <a:p>
            <a:r>
              <a:rPr lang="pl-PL" dirty="0"/>
              <a:t>Pierwsze przypadki FAS opisał w 1968r. Paul </a:t>
            </a:r>
            <a:r>
              <a:rPr lang="pl-PL" dirty="0" err="1"/>
              <a:t>Lemoine</a:t>
            </a:r>
            <a:r>
              <a:rPr lang="pl-PL" dirty="0"/>
              <a:t> :</a:t>
            </a:r>
          </a:p>
          <a:p>
            <a:pPr marL="0" indent="0">
              <a:buNone/>
            </a:pPr>
            <a:r>
              <a:rPr lang="pl-PL" dirty="0"/>
              <a:t>127 przypadków niemowląt, których matki spożywały alkohol w czasie ciąży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3347864" y="1710458"/>
            <a:ext cx="194421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707904" y="190394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/>
              <a:t>1968 </a:t>
            </a:r>
          </a:p>
        </p:txBody>
      </p:sp>
    </p:spTree>
    <p:extLst>
      <p:ext uri="{BB962C8B-B14F-4D97-AF65-F5344CB8AC3E}">
        <p14:creationId xmlns:p14="http://schemas.microsoft.com/office/powerpoint/2010/main" val="17239677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643467"/>
            <a:ext cx="8178799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646" y="806204"/>
            <a:ext cx="7934706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4CFF19C-0AFF-4AEF-9BC7-BAFD29AE9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884" y="1059736"/>
            <a:ext cx="7530175" cy="1228130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Zaburzenia funkcji poznawczych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0AAD16-3216-435A-B4E8-FFFB5ABD9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884" y="2973313"/>
            <a:ext cx="7530175" cy="290309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2000" dirty="0"/>
              <a:t> problemy z zapamiętywaniem,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/>
              <a:t> braki i zaburzenia myślenia </a:t>
            </a:r>
            <a:r>
              <a:rPr lang="pl-PL" sz="2000" dirty="0" err="1"/>
              <a:t>przyczynowo-skutkowego</a:t>
            </a:r>
            <a:r>
              <a:rPr lang="pl-PL" sz="2000" dirty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/>
              <a:t> brak zdolności uogólniania,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/>
              <a:t> deficyt uwagi,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/>
              <a:t> objawy nadpobudliwości,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/>
              <a:t> trudności w planowaniu, przewidywaniu i wykonywaniu czynności,</a:t>
            </a:r>
          </a:p>
        </p:txBody>
      </p:sp>
    </p:spTree>
    <p:extLst>
      <p:ext uri="{BB962C8B-B14F-4D97-AF65-F5344CB8AC3E}">
        <p14:creationId xmlns:p14="http://schemas.microsoft.com/office/powerpoint/2010/main" val="4001904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B61C971-18BB-4AD4-BC78-E28DE618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r>
              <a:rPr lang="pl-PL" sz="3200">
                <a:solidFill>
                  <a:srgbClr val="FFFFFF"/>
                </a:solidFill>
              </a:rPr>
              <a:t>Trudności emocjonalne dziecka z FAS w sytuacjach społecznych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5896C6-3708-40A2-AFF2-2B03E8BAE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791" y="936711"/>
            <a:ext cx="5111994" cy="4984578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1700" dirty="0"/>
              <a:t> skłonność do kradzieży,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700" dirty="0"/>
              <a:t> skłonność do kłamstwa, które służy unikaniu odpowiedzialności,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700" dirty="0"/>
              <a:t> brak zdolności przewidywania i rozumienia konsekwencji swojego zachowania,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700" dirty="0"/>
              <a:t> problemy z utrzymaniem lub nawiązaniem nowych znajomości,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700" dirty="0"/>
              <a:t> sposób zachowania określany jako przyjacielski, uczuciowy,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700" dirty="0"/>
              <a:t> nadmierna ufność nawet w stosunku do obcych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700" dirty="0"/>
              <a:t> upór,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700" dirty="0"/>
              <a:t> skłonność do rutynowego i schematycznego działania,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700" dirty="0"/>
              <a:t> mechaniczne naśladowanie zachowania innych,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700" dirty="0"/>
              <a:t> dosłowne, bezrefleksyjne i nieadekwatne cytowanie wypowiedzi innych osób, 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1700" dirty="0"/>
          </a:p>
          <a:p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912214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9" r="2" b="2"/>
          <a:stretch/>
        </p:blipFill>
        <p:spPr>
          <a:xfrm>
            <a:off x="471738" y="1893049"/>
            <a:ext cx="2586359" cy="306926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26917" y="2011680"/>
            <a:ext cx="4821746" cy="3766185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pl-PL" dirty="0" err="1">
                <a:solidFill>
                  <a:schemeClr val="accent1"/>
                </a:solidFill>
              </a:rPr>
              <a:t>Reasume</a:t>
            </a:r>
            <a:r>
              <a:rPr lang="pl-PL" dirty="0">
                <a:solidFill>
                  <a:schemeClr val="accent1"/>
                </a:solidFill>
              </a:rPr>
              <a:t>:</a:t>
            </a:r>
          </a:p>
          <a:p>
            <a:endParaRPr lang="pl-PL" dirty="0">
              <a:solidFill>
                <a:schemeClr val="accent1"/>
              </a:solidFill>
            </a:endParaRPr>
          </a:p>
          <a:p>
            <a:r>
              <a:rPr lang="pl-PL" dirty="0">
                <a:solidFill>
                  <a:schemeClr val="accent1"/>
                </a:solidFill>
              </a:rPr>
              <a:t>Na 100 urodzeń 3-4 dzieci rodzi się z FAS.</a:t>
            </a:r>
          </a:p>
          <a:p>
            <a:r>
              <a:rPr lang="pl-PL" dirty="0">
                <a:solidFill>
                  <a:schemeClr val="accent1"/>
                </a:solidFill>
              </a:rPr>
              <a:t>Alkohol uszkadza płód bardziej, niż jakikolwiek narkotyk.</a:t>
            </a:r>
          </a:p>
          <a:p>
            <a:r>
              <a:rPr lang="pl-PL" dirty="0">
                <a:solidFill>
                  <a:schemeClr val="accent1"/>
                </a:solidFill>
              </a:rPr>
              <a:t>FAS jest wiodącą przyczyną chorób umysłowych.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0122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7492" y="2011680"/>
            <a:ext cx="5214882" cy="3766185"/>
          </a:xfrm>
        </p:spPr>
        <p:txBody>
          <a:bodyPr>
            <a:normAutofit/>
          </a:bodyPr>
          <a:lstStyle/>
          <a:p>
            <a:pPr lvl="0"/>
            <a:r>
              <a:rPr lang="pl-PL" dirty="0">
                <a:solidFill>
                  <a:schemeClr val="accent1"/>
                </a:solidFill>
              </a:rPr>
              <a:t>Ponad połowa dzieci z polskich domów dziecka ma FAS.</a:t>
            </a:r>
          </a:p>
          <a:p>
            <a:pPr lvl="0"/>
            <a:r>
              <a:rPr lang="pl-PL" dirty="0">
                <a:solidFill>
                  <a:schemeClr val="accent1"/>
                </a:solidFill>
              </a:rPr>
              <a:t>Na świat przychodzi dziesięciokrotnie więcej dzieci z pełnoobjawowym FAS, niż z Zespołem Downa.</a:t>
            </a:r>
          </a:p>
          <a:p>
            <a:pPr lvl="0"/>
            <a:r>
              <a:rPr lang="pl-PL" dirty="0">
                <a:solidFill>
                  <a:schemeClr val="accent1"/>
                </a:solidFill>
              </a:rPr>
              <a:t>1/3 Polek pije alkohol w czasie ciąży.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5043" y="1796038"/>
            <a:ext cx="2586359" cy="282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5077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6632"/>
            <a:ext cx="8769152" cy="1399032"/>
          </a:xfrm>
        </p:spPr>
        <p:txBody>
          <a:bodyPr>
            <a:normAutofit/>
          </a:bodyPr>
          <a:lstStyle/>
          <a:p>
            <a:r>
              <a:rPr lang="pl-PL" dirty="0"/>
              <a:t>Światowy dzień FAS- 9 września 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1" y="1340768"/>
            <a:ext cx="2995363" cy="2664296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34" y="3529841"/>
            <a:ext cx="652122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018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r>
              <a:rPr lang="pl-PL" sz="2900">
                <a:solidFill>
                  <a:srgbClr val="FFFFFF"/>
                </a:solidFill>
              </a:rPr>
              <a:t>Piśmiennictwo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60791" y="936711"/>
            <a:ext cx="5111994" cy="4984578"/>
          </a:xfrm>
        </p:spPr>
        <p:txBody>
          <a:bodyPr anchor="ctr">
            <a:normAutofit/>
          </a:bodyPr>
          <a:lstStyle/>
          <a:p>
            <a:pPr lvl="0"/>
            <a:r>
              <a:rPr lang="pl-PL" sz="1300" err="1"/>
              <a:t>Jadczak-Szumiło</a:t>
            </a:r>
            <a:r>
              <a:rPr lang="pl-PL" sz="1300"/>
              <a:t> T.: Neuropsychologiczny profil dziecka z FASD Studium Przypadku. PARPA, Warszawa 2008.</a:t>
            </a:r>
          </a:p>
          <a:p>
            <a:pPr lvl="0"/>
            <a:r>
              <a:rPr lang="en-US" sz="1300"/>
              <a:t>Jones K.L., Smith D. W.: Recognition of the fetal alcohol syndrome in early infancy. Lancet, 1973, 2 999-1001.</a:t>
            </a:r>
            <a:endParaRPr lang="pl-PL" sz="1300"/>
          </a:p>
          <a:p>
            <a:pPr lvl="0"/>
            <a:r>
              <a:rPr lang="pl-PL" sz="1300"/>
              <a:t>Klecka M., Janas-Kozik M.: Dziecko z FASD. Rozpoznania różnicowe i podstawy terapii. PARPA, Warszawa 2009.</a:t>
            </a:r>
          </a:p>
          <a:p>
            <a:pPr lvl="0"/>
            <a:r>
              <a:rPr lang="pl-PL" sz="1300"/>
              <a:t>Klimczak J., </a:t>
            </a:r>
            <a:r>
              <a:rPr lang="pl-PL" sz="1300" err="1"/>
              <a:t>Fetal</a:t>
            </a:r>
            <a:r>
              <a:rPr lang="pl-PL" sz="1300"/>
              <a:t> </a:t>
            </a:r>
            <a:r>
              <a:rPr lang="pl-PL" sz="1300" err="1"/>
              <a:t>Alcohol</a:t>
            </a:r>
            <a:r>
              <a:rPr lang="pl-PL" sz="1300"/>
              <a:t> Syndromem – czyli skutki odziaływania alkoholu na płód [w:] M. Banach (red.) Alkoholowy zespół płodu. Teoria, Diagnoza, Praktyka, Kraków 2011, s.147-155.</a:t>
            </a:r>
          </a:p>
          <a:p>
            <a:pPr lvl="0"/>
            <a:r>
              <a:rPr lang="pl-PL" sz="1300"/>
              <a:t>Konieczna S., FAS- płodowy zespół alkoholowy jako tragiczny skutek nałogu alkoholowego [w:] Nałogi. Medyczne i Kulturowe Aspekty Uzależnień na przestrzeni dziejów. Bydgoszcz, 2018</a:t>
            </a:r>
          </a:p>
          <a:p>
            <a:pPr lvl="0"/>
            <a:r>
              <a:rPr lang="pl-PL" sz="1300"/>
              <a:t>Kraśniej – </a:t>
            </a:r>
            <a:r>
              <a:rPr lang="pl-PL" sz="1300" err="1"/>
              <a:t>Dębkowska</a:t>
            </a:r>
            <a:r>
              <a:rPr lang="pl-PL" sz="1300"/>
              <a:t> A., Jóźwiak S.: Alkoholowy Zespół Płodowy [w:] Postępy w diagnostyce i leczeniu chorób układu nerwowego u dzieci, tom 16.</a:t>
            </a:r>
          </a:p>
          <a:p>
            <a:pPr lvl="0"/>
            <a:r>
              <a:rPr lang="en-US" sz="1300" err="1"/>
              <a:t>Lemoine</a:t>
            </a:r>
            <a:r>
              <a:rPr lang="en-US" sz="1300"/>
              <a:t> P., </a:t>
            </a:r>
            <a:r>
              <a:rPr lang="en-US" sz="1300" err="1"/>
              <a:t>Harousseau</a:t>
            </a:r>
            <a:r>
              <a:rPr lang="en-US" sz="1300"/>
              <a:t> H., </a:t>
            </a:r>
            <a:r>
              <a:rPr lang="en-US" sz="1300" err="1"/>
              <a:t>Borteyru</a:t>
            </a:r>
            <a:r>
              <a:rPr lang="en-US" sz="1300"/>
              <a:t> J.P. </a:t>
            </a:r>
            <a:r>
              <a:rPr lang="en-US" sz="1300" err="1"/>
              <a:t>i</a:t>
            </a:r>
            <a:r>
              <a:rPr lang="en-US" sz="1300"/>
              <a:t> </a:t>
            </a:r>
            <a:r>
              <a:rPr lang="en-US" sz="1300" err="1"/>
              <a:t>wsp</a:t>
            </a:r>
            <a:r>
              <a:rPr lang="en-US" sz="1300"/>
              <a:t>.: Children of alcoholics parents-observed anomalies: discussion of 127 cases. </a:t>
            </a:r>
            <a:r>
              <a:rPr lang="en-US" sz="1300" err="1"/>
              <a:t>Ther</a:t>
            </a:r>
            <a:r>
              <a:rPr lang="en-US" sz="1300"/>
              <a:t>. Drug </a:t>
            </a:r>
            <a:r>
              <a:rPr lang="en-US" sz="1300" err="1"/>
              <a:t>Monit</a:t>
            </a:r>
            <a:r>
              <a:rPr lang="en-US" sz="1300"/>
              <a:t>., 2003, 25(2) 132-136(11)</a:t>
            </a:r>
            <a:endParaRPr lang="pl-PL" sz="1300"/>
          </a:p>
          <a:p>
            <a:pPr lvl="0"/>
            <a:r>
              <a:rPr lang="en-US" sz="1300"/>
              <a:t>Popova S., Lange S., </a:t>
            </a:r>
            <a:r>
              <a:rPr lang="en-US" sz="1300" err="1"/>
              <a:t>i</a:t>
            </a:r>
            <a:r>
              <a:rPr lang="en-US" sz="1300"/>
              <a:t> </a:t>
            </a:r>
            <a:r>
              <a:rPr lang="en-US" sz="1300" err="1"/>
              <a:t>wsp</a:t>
            </a:r>
            <a:r>
              <a:rPr lang="en-US" sz="1300"/>
              <a:t>.: Estimation of national, regional and global prevalence of alcohol use during pregnancy  and fetal alcohol syndrome: a systematic review and meta-analysis. Lancet Glob Health, 2017, 5 (3) e290-299.</a:t>
            </a:r>
            <a:endParaRPr lang="pl-PL" sz="1300"/>
          </a:p>
          <a:p>
            <a:pPr lvl="0"/>
            <a:endParaRPr lang="pl-PL" sz="1300"/>
          </a:p>
          <a:p>
            <a:endParaRPr lang="pl-PL" sz="1300"/>
          </a:p>
        </p:txBody>
      </p:sp>
    </p:spTree>
    <p:extLst>
      <p:ext uri="{BB962C8B-B14F-4D97-AF65-F5344CB8AC3E}">
        <p14:creationId xmlns:p14="http://schemas.microsoft.com/office/powerpoint/2010/main" val="611332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908720"/>
            <a:ext cx="216024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" name="Łącznik prosty ze strzałką 5"/>
          <p:cNvCxnSpPr/>
          <p:nvPr/>
        </p:nvCxnSpPr>
        <p:spPr>
          <a:xfrm>
            <a:off x="2606080" y="152078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895894"/>
            <a:ext cx="2188654" cy="124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41413"/>
            <a:ext cx="1090613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380312" y="764704"/>
            <a:ext cx="1584176" cy="136815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/>
              <a:t>50 lat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39552" y="1056692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/>
              <a:t>1968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3995936" y="1124744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/>
              <a:t>2018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39552" y="2924944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/>
              <a:t>Rozpoznawania zespołu FAS</a:t>
            </a:r>
          </a:p>
        </p:txBody>
      </p:sp>
    </p:spTree>
    <p:extLst>
      <p:ext uri="{BB962C8B-B14F-4D97-AF65-F5344CB8AC3E}">
        <p14:creationId xmlns:p14="http://schemas.microsoft.com/office/powerpoint/2010/main" val="137121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60791" y="936711"/>
            <a:ext cx="5111994" cy="498457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accent1"/>
                </a:solidFill>
              </a:rPr>
              <a:t>50 lat wyodrębnienia zespołu FAS ≠  nie oznacza pięćdziesięcioletniej prewencji, diagnozy, diagnostyki, terapii. </a:t>
            </a:r>
          </a:p>
          <a:p>
            <a:pPr marL="0" indent="0">
              <a:buNone/>
            </a:pPr>
            <a:endParaRPr lang="pl-PL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chemeClr val="accent1"/>
                </a:solidFill>
              </a:rPr>
              <a:t>Dopiero od 2000r. czyli XXI wieku intensyfikacja działań na rzecz FAS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075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Historia FAS długa czy krótka?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Zważywszy na ogromne spożycie alkoholu przez całe stulecia, dzieci z zespołem FAS musiało rodzić się bardzo wiele, a one w przyszłości stawały się rodzicami kolejnych pokoleń…</a:t>
            </a:r>
          </a:p>
        </p:txBody>
      </p:sp>
    </p:spTree>
    <p:extLst>
      <p:ext uri="{BB962C8B-B14F-4D97-AF65-F5344CB8AC3E}">
        <p14:creationId xmlns:p14="http://schemas.microsoft.com/office/powerpoint/2010/main" val="3693398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643467"/>
            <a:ext cx="8178799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646" y="806204"/>
            <a:ext cx="7934706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3884" y="1059736"/>
            <a:ext cx="7530175" cy="1228130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Diagnoza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3884" y="2973313"/>
            <a:ext cx="7530175" cy="2903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/>
              <a:t>Diagnoza alkoholowego zespołu płodowego FAS opiera się na następujących kryteriach :</a:t>
            </a:r>
          </a:p>
          <a:p>
            <a:r>
              <a:rPr lang="pl-PL" sz="2200"/>
              <a:t>charakterystyczne rysy twarzy</a:t>
            </a:r>
          </a:p>
          <a:p>
            <a:r>
              <a:rPr lang="pl-PL" sz="2200"/>
              <a:t>mała waga urodzeniowa</a:t>
            </a:r>
          </a:p>
          <a:p>
            <a:r>
              <a:rPr lang="pl-PL" sz="2200"/>
              <a:t>dysfunkcja OUN </a:t>
            </a:r>
          </a:p>
          <a:p>
            <a:r>
              <a:rPr lang="pl-PL" sz="2200"/>
              <a:t>wywiad potwierdzający narażenie płodu na działanie alkoholu w życiu płodowym</a:t>
            </a:r>
          </a:p>
        </p:txBody>
      </p:sp>
    </p:spTree>
    <p:extLst>
      <p:ext uri="{BB962C8B-B14F-4D97-AF65-F5344CB8AC3E}">
        <p14:creationId xmlns:p14="http://schemas.microsoft.com/office/powerpoint/2010/main" val="1720655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Objawy 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60848"/>
            <a:ext cx="5832648" cy="3120628"/>
          </a:xfrm>
        </p:spPr>
      </p:pic>
      <p:sp>
        <p:nvSpPr>
          <p:cNvPr id="3" name="pole tekstowe 2"/>
          <p:cNvSpPr txBox="1"/>
          <p:nvPr/>
        </p:nvSpPr>
        <p:spPr>
          <a:xfrm>
            <a:off x="5004048" y="6381328"/>
            <a:ext cx="6840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E. Czech, M. </a:t>
            </a:r>
            <a:r>
              <a:rPr lang="pl-PL" sz="1200" dirty="0" err="1"/>
              <a:t>Hartleb</a:t>
            </a:r>
            <a:r>
              <a:rPr lang="pl-PL" sz="1200" dirty="0"/>
              <a:t> „Alkoholizm i narkomania” 2004</a:t>
            </a:r>
          </a:p>
        </p:txBody>
      </p:sp>
    </p:spTree>
    <p:extLst>
      <p:ext uri="{BB962C8B-B14F-4D97-AF65-F5344CB8AC3E}">
        <p14:creationId xmlns:p14="http://schemas.microsoft.com/office/powerpoint/2010/main" val="1922443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4042846" cy="2625155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40968"/>
            <a:ext cx="4572000" cy="3429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446311" y="6569968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50" dirty="0"/>
              <a:t>http://www.przysposobienie.pl/fas_pliki/co%20to%20jest%20fas.htm</a:t>
            </a:r>
          </a:p>
        </p:txBody>
      </p:sp>
    </p:spTree>
    <p:extLst>
      <p:ext uri="{BB962C8B-B14F-4D97-AF65-F5344CB8AC3E}">
        <p14:creationId xmlns:p14="http://schemas.microsoft.com/office/powerpoint/2010/main" val="478462286"/>
      </p:ext>
    </p:extLst>
  </p:cSld>
  <p:clrMapOvr>
    <a:masterClrMapping/>
  </p:clrMapOvr>
</p:sld>
</file>

<file path=ppt/theme/theme1.xml><?xml version="1.0" encoding="utf-8"?>
<a:theme xmlns:a="http://schemas.openxmlformats.org/drawingml/2006/main" name="Wielkomiejski">
  <a:themeElements>
    <a:clrScheme name="Wielkomiejsk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Wielkomiejsk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1670</Words>
  <Application>Microsoft Office PowerPoint</Application>
  <PresentationFormat>Pokaz na ekranie (4:3)</PresentationFormat>
  <Paragraphs>207</Paragraphs>
  <Slides>35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Wielkomiejski</vt:lpstr>
      <vt:lpstr>Zaburzenia neurologiczne towarzyszące Płodowemu Zespołowi Alkoholowemu</vt:lpstr>
      <vt:lpstr>Czym jest FAS ?</vt:lpstr>
      <vt:lpstr>Historia FAS długa czy krótka?</vt:lpstr>
      <vt:lpstr>Prezentacja programu PowerPoint</vt:lpstr>
      <vt:lpstr>Prezentacja programu PowerPoint</vt:lpstr>
      <vt:lpstr>Historia FAS długa czy krótka?</vt:lpstr>
      <vt:lpstr>Diagnoza</vt:lpstr>
      <vt:lpstr>Objawy </vt:lpstr>
      <vt:lpstr>Prezentacja programu PowerPoint</vt:lpstr>
      <vt:lpstr>Fenotyp FAS</vt:lpstr>
      <vt:lpstr>Inne cechy dysmorficzne</vt:lpstr>
      <vt:lpstr>Aby rozpoznać FAS należy wykazać:</vt:lpstr>
      <vt:lpstr>Diagnoza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ale…</vt:lpstr>
      <vt:lpstr>Etanol zaburza:</vt:lpstr>
      <vt:lpstr>Obszary mózgowia najbardziej narażone na toksyczny wpływ alkoholu:</vt:lpstr>
      <vt:lpstr>Prezentacja programu PowerPoint</vt:lpstr>
      <vt:lpstr>Prezentacja programu PowerPoint</vt:lpstr>
      <vt:lpstr>Prezentacja programu PowerPoint</vt:lpstr>
      <vt:lpstr>Prezentacja programu PowerPoint</vt:lpstr>
      <vt:lpstr>Objawy uszkodzenia móżdżku</vt:lpstr>
      <vt:lpstr>Konsekwencje zaburzeń integracji sensorycznej – układu dotykowego, prioprioceptycznego, przedsionkowego</vt:lpstr>
      <vt:lpstr>Zaburzenia rozwoju fizycznego</vt:lpstr>
      <vt:lpstr>Zaburzenia funkcji poznawczych </vt:lpstr>
      <vt:lpstr>Trudności emocjonalne dziecka z FAS w sytuacjach społecznych</vt:lpstr>
      <vt:lpstr>Prezentacja programu PowerPoint</vt:lpstr>
      <vt:lpstr>Prezentacja programu PowerPoint</vt:lpstr>
      <vt:lpstr>Światowy dzień FAS- 9 września </vt:lpstr>
      <vt:lpstr>Piśmiennictwo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Zaburzenia neurologiczne towarzyszące Płodowemu Zespołowi Alkoholowemu</dc:title>
  <dc:creator>Marcin Wolski</dc:creator>
  <cp:lastModifiedBy>Kochanowski Maciej</cp:lastModifiedBy>
  <cp:revision>1</cp:revision>
  <dcterms:created xsi:type="dcterms:W3CDTF">2020-09-28T10:06:14Z</dcterms:created>
  <dcterms:modified xsi:type="dcterms:W3CDTF">2020-10-01T11:09:47Z</dcterms:modified>
</cp:coreProperties>
</file>