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3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0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8372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283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8397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00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14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55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2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12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1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5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48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05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1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7067" y="687878"/>
            <a:ext cx="7766936" cy="1646302"/>
          </a:xfrm>
        </p:spPr>
        <p:txBody>
          <a:bodyPr/>
          <a:lstStyle/>
          <a:p>
            <a:r>
              <a:rPr lang="pl-PL" dirty="0" smtClean="0"/>
              <a:t>Gminny Ośrodek Pomocy Społecznej w Kartuzach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7067" y="2627474"/>
            <a:ext cx="7766936" cy="1096899"/>
          </a:xfrm>
        </p:spPr>
        <p:txBody>
          <a:bodyPr/>
          <a:lstStyle/>
          <a:p>
            <a:pPr algn="ctr"/>
            <a:endParaRPr lang="pl-PL" dirty="0" smtClean="0"/>
          </a:p>
          <a:p>
            <a:pPr algn="ctr"/>
            <a:r>
              <a:rPr lang="pl-PL" dirty="0" smtClean="0"/>
              <a:t>Działania skierowane do rodzin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47" y="4017667"/>
            <a:ext cx="3117678" cy="20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1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/>
              <a:t>Rodzinne warsztaty aktywizacji zawodowej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505646"/>
            <a:ext cx="8596668" cy="3880773"/>
          </a:xfrm>
        </p:spPr>
        <p:txBody>
          <a:bodyPr/>
          <a:lstStyle/>
          <a:p>
            <a:pPr marL="0" indent="0" algn="just">
              <a:buNone/>
            </a:pPr>
            <a:r>
              <a:rPr lang="pl-PL" sz="2400" dirty="0"/>
              <a:t>Warsztaty mają na celu wspólną pracę z rodzicami </a:t>
            </a:r>
            <a:r>
              <a:rPr lang="pl-PL" sz="2400" dirty="0" smtClean="0"/>
              <a:t>i dorastającymi </a:t>
            </a:r>
            <a:r>
              <a:rPr lang="pl-PL" sz="2400" dirty="0"/>
              <a:t>dziećmi w zakresie aktywizacji zawodowej </a:t>
            </a:r>
            <a:r>
              <a:rPr lang="pl-PL" sz="2400" dirty="0" smtClean="0"/>
              <a:t>i przygotowania </a:t>
            </a:r>
            <a:r>
              <a:rPr lang="pl-PL" sz="2400" dirty="0"/>
              <a:t>do wejścia na rynek pracy. Warsztaty tworzą wspólną przestrzeń do refleksji, rozmów nad zagadnieniami związanymi z rynkiem pracy, pożądanymi zasobami, metodami poszukiwania pracy, kwestiami związanymi </a:t>
            </a:r>
            <a:r>
              <a:rPr lang="pl-PL" sz="2400" dirty="0" smtClean="0"/>
              <a:t>z budowaniem </a:t>
            </a:r>
            <a:r>
              <a:rPr lang="pl-PL" sz="2400" dirty="0"/>
              <a:t>marki osobistej, technikami wyznaczania celów życiowych i zawodowych.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3371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299339"/>
            <a:ext cx="8596668" cy="1320800"/>
          </a:xfrm>
        </p:spPr>
        <p:txBody>
          <a:bodyPr/>
          <a:lstStyle/>
          <a:p>
            <a:r>
              <a:rPr lang="pl-PL" dirty="0" smtClean="0"/>
              <a:t>Rodzinne warsztaty aktywizacji zawodowej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266391"/>
            <a:ext cx="3299443" cy="4222959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Warsztaty pozwalają także dzieciom jak również ich rodzicom na wzajemne poznanie swoich obaw </a:t>
            </a:r>
            <a:r>
              <a:rPr lang="pl-PL" dirty="0" smtClean="0"/>
              <a:t>i trudności </a:t>
            </a:r>
            <a:r>
              <a:rPr lang="pl-PL" dirty="0"/>
              <a:t>związanych </a:t>
            </a:r>
            <a:r>
              <a:rPr lang="pl-PL" dirty="0" smtClean="0"/>
              <a:t>z wejściem </a:t>
            </a:r>
            <a:r>
              <a:rPr lang="pl-PL" dirty="0"/>
              <a:t>/powrotem na rynek pracy, ale też mocnymi stronami </a:t>
            </a:r>
            <a:r>
              <a:rPr lang="pl-PL" dirty="0" smtClean="0"/>
              <a:t>i zasobami </a:t>
            </a:r>
            <a:r>
              <a:rPr lang="pl-PL" dirty="0"/>
              <a:t>w kontekście poszukiwania pracy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0657" y="2685279"/>
            <a:ext cx="4869211" cy="273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6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44" y="246123"/>
            <a:ext cx="5479198" cy="30820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17" y="3562709"/>
            <a:ext cx="5527325" cy="31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Rodzinne warsztaty teatralne dla rodziców i dzieci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660921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pl-PL" sz="2000" dirty="0"/>
              <a:t>Warsztaty dla rodziców i dzieci </a:t>
            </a:r>
            <a:r>
              <a:rPr lang="pl-PL" sz="2000" dirty="0" smtClean="0"/>
              <a:t>mają </a:t>
            </a:r>
            <a:r>
              <a:rPr lang="pl-PL" sz="2000" dirty="0"/>
              <a:t>na celu za pomocą dramy </a:t>
            </a:r>
            <a:r>
              <a:rPr lang="pl-PL" sz="2000" dirty="0" smtClean="0"/>
              <a:t>i teatru </a:t>
            </a:r>
            <a:r>
              <a:rPr lang="pl-PL" sz="2000" dirty="0"/>
              <a:t>rozwijanie kompetencji społecznych i osobistych, a tym samym przeciwdziałanie wykluczeniu społecznemu. </a:t>
            </a:r>
            <a:endParaRPr lang="pl-PL" sz="2000" dirty="0" smtClean="0"/>
          </a:p>
          <a:p>
            <a:pPr algn="just"/>
            <a:r>
              <a:rPr lang="pl-PL" sz="2000" dirty="0" smtClean="0"/>
              <a:t>Zajęcia </a:t>
            </a:r>
            <a:r>
              <a:rPr lang="pl-PL" sz="2000" dirty="0"/>
              <a:t>zrealizowane są w 2 podgrupach po ok. 20 osób. </a:t>
            </a:r>
            <a:endParaRPr lang="pl-PL" sz="2000" dirty="0" smtClean="0"/>
          </a:p>
          <a:p>
            <a:pPr algn="just"/>
            <a:r>
              <a:rPr lang="pl-PL" sz="2000" dirty="0" smtClean="0"/>
              <a:t>Zajęcia polegają na wspólnej pracy </a:t>
            </a:r>
            <a:r>
              <a:rPr lang="pl-PL" sz="2000" dirty="0"/>
              <a:t>nad wyborem tematu widowiska, </a:t>
            </a:r>
            <a:r>
              <a:rPr lang="pl-PL" sz="2000" dirty="0" smtClean="0"/>
              <a:t>analizie </a:t>
            </a:r>
            <a:r>
              <a:rPr lang="pl-PL" sz="2000" dirty="0"/>
              <a:t>tekstu, </a:t>
            </a:r>
            <a:r>
              <a:rPr lang="pl-PL" sz="2000" dirty="0" smtClean="0"/>
              <a:t>słowa, gestu, ruchu, ćwiczeniach umiejętności </a:t>
            </a:r>
            <a:r>
              <a:rPr lang="pl-PL" sz="2000" dirty="0"/>
              <a:t>pracy </a:t>
            </a:r>
            <a:r>
              <a:rPr lang="pl-PL" sz="2000" dirty="0" smtClean="0"/>
              <a:t>z zespołem</a:t>
            </a:r>
            <a:r>
              <a:rPr lang="pl-P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3530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Rodzinne warsztaty teatralne dla rodziców i dzieci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264106"/>
            <a:ext cx="8596668" cy="3880773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Narzędzie „Teatru” </a:t>
            </a:r>
            <a:r>
              <a:rPr lang="pl-PL" dirty="0" smtClean="0"/>
              <a:t>zostaje </a:t>
            </a:r>
            <a:r>
              <a:rPr lang="pl-PL" dirty="0"/>
              <a:t>wykorzystane do pobudzania aktywności, rozwijania zainteresowań, zdobywania nowych doświadczeń, budzenia ciekawości dla otaczającego świata i integrowania grupy. </a:t>
            </a:r>
            <a:endParaRPr lang="pl-PL" dirty="0" smtClean="0"/>
          </a:p>
          <a:p>
            <a:pPr algn="just"/>
            <a:r>
              <a:rPr lang="pl-PL" dirty="0" smtClean="0"/>
              <a:t>Zajęcia </a:t>
            </a:r>
            <a:r>
              <a:rPr lang="pl-PL" dirty="0"/>
              <a:t>teatralne rozwijają intelektualnie, wzbogacając świat nowymi treściami, poszerzają słownictwo, rozwijają logiczne myślenie, kształcą pamięć i uwagę, eliminują nieśmiałość i lęk. </a:t>
            </a:r>
            <a:endParaRPr lang="pl-PL" dirty="0" smtClean="0"/>
          </a:p>
          <a:p>
            <a:pPr algn="just"/>
            <a:r>
              <a:rPr lang="pl-PL" dirty="0" smtClean="0"/>
              <a:t>Punktem </a:t>
            </a:r>
            <a:r>
              <a:rPr lang="pl-PL" dirty="0"/>
              <a:t>kulminacyjnym warsztatów </a:t>
            </a:r>
            <a:r>
              <a:rPr lang="pl-PL" dirty="0" smtClean="0"/>
              <a:t>jest </a:t>
            </a:r>
            <a:r>
              <a:rPr lang="pl-PL" dirty="0"/>
              <a:t>przygotowanie widowiska przez rodziców i dzieci oraz wystawianie go na zakończenie pobytu. 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965569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7" y="474451"/>
            <a:ext cx="8833216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9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1" y="439946"/>
            <a:ext cx="8781794" cy="51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43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" y="548383"/>
            <a:ext cx="8778698" cy="49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68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15689" y="540588"/>
            <a:ext cx="8596668" cy="1320800"/>
          </a:xfrm>
        </p:spPr>
        <p:txBody>
          <a:bodyPr/>
          <a:lstStyle/>
          <a:p>
            <a:r>
              <a:rPr lang="pl-PL" dirty="0" smtClean="0"/>
              <a:t>Zajęcia integrujące rodziny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5" y="1565365"/>
            <a:ext cx="6376044" cy="478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13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4700" y="575094"/>
            <a:ext cx="8596668" cy="1320800"/>
          </a:xfrm>
        </p:spPr>
        <p:txBody>
          <a:bodyPr/>
          <a:lstStyle/>
          <a:p>
            <a:r>
              <a:rPr lang="pl-PL" dirty="0"/>
              <a:t>Zajęcia integrujące rodziny</a:t>
            </a:r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78" y="1615810"/>
            <a:ext cx="6166164" cy="4624623"/>
          </a:xfrm>
        </p:spPr>
      </p:pic>
    </p:spTree>
    <p:extLst>
      <p:ext uri="{BB962C8B-B14F-4D97-AF65-F5344CB8AC3E}">
        <p14:creationId xmlns:p14="http://schemas.microsoft.com/office/powerpoint/2010/main" val="227415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9509" y="609599"/>
            <a:ext cx="8454494" cy="3531079"/>
          </a:xfrm>
        </p:spPr>
        <p:txBody>
          <a:bodyPr>
            <a:normAutofit/>
          </a:bodyPr>
          <a:lstStyle/>
          <a:p>
            <a:pPr algn="just"/>
            <a:r>
              <a:rPr lang="pl-PL" sz="3200" dirty="0"/>
              <a:t>Gminny Ośrodek Pomocy Społecznej </a:t>
            </a:r>
            <a:r>
              <a:rPr lang="pl-PL" sz="3200" dirty="0" smtClean="0"/>
              <a:t>w Kartuzach </a:t>
            </a:r>
            <a:r>
              <a:rPr lang="pl-PL" sz="3200" dirty="0"/>
              <a:t>od 2016 roku dysponuje ofertą dla rodzin korzystających  z pomocy społecznej, w formie Uniwersytetu Rodzinnego. </a:t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l-PL" dirty="0"/>
              <a:t>Źródłem finansowania Uniwersytetu Rodzinnego jest Europejski Fundusz Społeczny i zasoby własne Gminy Kartuzy.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9671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3545" y="609600"/>
            <a:ext cx="8596668" cy="1320800"/>
          </a:xfrm>
        </p:spPr>
        <p:txBody>
          <a:bodyPr/>
          <a:lstStyle/>
          <a:p>
            <a:r>
              <a:rPr lang="pl-PL" dirty="0"/>
              <a:t>Zajęcia integrujące rodziny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1" y="1654629"/>
            <a:ext cx="6493968" cy="487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03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79" y="1673525"/>
            <a:ext cx="4738777" cy="355408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02" y="1673524"/>
            <a:ext cx="4738777" cy="35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83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pl-PL" dirty="0">
                <a:solidFill>
                  <a:prstClr val="black"/>
                </a:solidFill>
              </a:rPr>
              <a:t>Wspólnym elementem wszystkich zajęć w ramach wyjazdów rodzinnych jest przeciwdziałanie ubóstwu i wykluczeniu społecznemu poprzez aktywizowanie całych rodzin. </a:t>
            </a:r>
            <a:endParaRPr lang="pl-PL" dirty="0" smtClean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endParaRPr lang="pl-PL" dirty="0">
              <a:solidFill>
                <a:prstClr val="black"/>
              </a:solidFill>
            </a:endParaRPr>
          </a:p>
          <a:p>
            <a:pPr marL="0" lvl="0" indent="0" algn="just">
              <a:buNone/>
            </a:pPr>
            <a:r>
              <a:rPr lang="pl-PL" dirty="0">
                <a:solidFill>
                  <a:prstClr val="black"/>
                </a:solidFill>
              </a:rPr>
              <a:t>Problemy rodziców zawsze przekładają się na funkcjonowanie </a:t>
            </a:r>
            <a:r>
              <a:rPr lang="pl-PL" dirty="0" smtClean="0">
                <a:solidFill>
                  <a:prstClr val="black"/>
                </a:solidFill>
              </a:rPr>
              <a:t>rodziny, a zaniechanie </a:t>
            </a:r>
            <a:r>
              <a:rPr lang="pl-PL" dirty="0">
                <a:solidFill>
                  <a:prstClr val="black"/>
                </a:solidFill>
              </a:rPr>
              <a:t>działań na rzecz całych rodzin może powodować wzrost wykluczenia społecznego rodzin z problemami.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5521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dirty="0" smtClean="0"/>
              <a:t>Klub Środowiskowy </a:t>
            </a:r>
            <a:br>
              <a:rPr lang="pl-PL" sz="4400" dirty="0" smtClean="0"/>
            </a:br>
            <a:r>
              <a:rPr lang="pl-PL" sz="4400" dirty="0" smtClean="0"/>
              <a:t>dla Dzieci i Młodzieży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 smtClean="0"/>
              <a:t>Działalność </a:t>
            </a:r>
            <a:r>
              <a:rPr lang="pl-PL" dirty="0"/>
              <a:t>środowiskowa Klubu ma na celu zapobieganie wykluczeniu społecznemu dzieci i młodzieży poprzez aktywizację wszystkich grup </a:t>
            </a:r>
            <a:r>
              <a:rPr lang="pl-PL" dirty="0" smtClean="0"/>
              <a:t>wiekowych, </a:t>
            </a:r>
            <a:r>
              <a:rPr lang="pl-PL" dirty="0"/>
              <a:t>a poprzez to podejmowanie wspólnych działań przyczyniających się </a:t>
            </a:r>
            <a:r>
              <a:rPr lang="pl-PL" dirty="0" smtClean="0"/>
              <a:t>do aktywizowania </a:t>
            </a:r>
            <a:r>
              <a:rPr lang="pl-PL" dirty="0"/>
              <a:t>całej społeczności lokalnej i propagowania idei współpracy </a:t>
            </a:r>
            <a:r>
              <a:rPr lang="pl-PL" dirty="0" smtClean="0"/>
              <a:t>i wrażliwości.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8283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Klub Środowiskowy </a:t>
            </a:r>
            <a:br>
              <a:rPr lang="pl-PL" dirty="0"/>
            </a:br>
            <a:r>
              <a:rPr lang="pl-PL" dirty="0"/>
              <a:t>dla Dzieci i Młodzieży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7500" y="2591910"/>
            <a:ext cx="8596668" cy="3880773"/>
          </a:xfrm>
        </p:spPr>
        <p:txBody>
          <a:bodyPr>
            <a:normAutofit/>
          </a:bodyPr>
          <a:lstStyle/>
          <a:p>
            <a:r>
              <a:rPr lang="pl-PL" sz="2400" dirty="0" smtClean="0"/>
              <a:t>6 </a:t>
            </a:r>
            <a:r>
              <a:rPr lang="pl-PL" sz="2400" dirty="0" err="1" smtClean="0"/>
              <a:t>trzymiesięczynych</a:t>
            </a:r>
            <a:r>
              <a:rPr lang="pl-PL" sz="2400" dirty="0" smtClean="0"/>
              <a:t> edycji</a:t>
            </a:r>
          </a:p>
          <a:p>
            <a:r>
              <a:rPr lang="pl-PL" sz="2400" dirty="0" smtClean="0"/>
              <a:t>567 godzin zrealizowanych zajęć (na jedną edycję przypada 96h)</a:t>
            </a:r>
          </a:p>
          <a:p>
            <a:r>
              <a:rPr lang="pl-PL" sz="2400" dirty="0" smtClean="0"/>
              <a:t>Uczestnicy w wieku 6-15 lat</a:t>
            </a:r>
          </a:p>
          <a:p>
            <a:r>
              <a:rPr lang="pl-PL" sz="2400" dirty="0" smtClean="0"/>
              <a:t>Łączna liczba uczestników w sześciu edycjach: </a:t>
            </a:r>
          </a:p>
          <a:p>
            <a:pPr marL="0" indent="0">
              <a:buNone/>
            </a:pPr>
            <a:r>
              <a:rPr lang="pl-PL" sz="2400" dirty="0" smtClean="0"/>
              <a:t>124 uczestników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966773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Klub Środowiskowy </a:t>
            </a:r>
            <a:br>
              <a:rPr lang="pl-PL" dirty="0"/>
            </a:br>
            <a:r>
              <a:rPr lang="pl-PL" dirty="0"/>
              <a:t>dla Dzieci i Młodzieży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b="1" dirty="0" smtClean="0"/>
              <a:t>Zajęcia psychologiczno-artystyczno-edukacyjne </a:t>
            </a:r>
            <a:r>
              <a:rPr lang="pl-PL" dirty="0" smtClean="0"/>
              <a:t>– w tym warsztaty socjoterapeutyczne, warsztaty rękodzieła ludowego i artystycznego, </a:t>
            </a:r>
            <a:r>
              <a:rPr lang="pl-PL" dirty="0" err="1" smtClean="0"/>
              <a:t>arteplastyka</a:t>
            </a:r>
            <a:r>
              <a:rPr lang="pl-PL" dirty="0" smtClean="0"/>
              <a:t>, treningi pamięci i kreatywnego myślenia, warsztaty ekologiczne, trening umiejętności społecznych</a:t>
            </a:r>
          </a:p>
          <a:p>
            <a:pPr algn="just"/>
            <a:r>
              <a:rPr lang="pl-PL" b="1" dirty="0" smtClean="0"/>
              <a:t>Warsztaty aktywizacji społeczno-zawodowej </a:t>
            </a:r>
            <a:r>
              <a:rPr lang="pl-PL" dirty="0" smtClean="0"/>
              <a:t>– praca na zasobach, zainteresowaniach, zajęcia związane z wyborem ścieżki edukacyjnej i zawodowej</a:t>
            </a:r>
          </a:p>
          <a:p>
            <a:pPr algn="just"/>
            <a:r>
              <a:rPr lang="pl-PL" b="1" dirty="0" smtClean="0"/>
              <a:t>Zajęcia naukowo-techniczne </a:t>
            </a:r>
            <a:r>
              <a:rPr lang="pl-PL" dirty="0" smtClean="0"/>
              <a:t>– eksperymenty chemiczne i fizyczne, podstawy inżynierii, logika, podstawy programowania</a:t>
            </a:r>
          </a:p>
          <a:p>
            <a:pPr algn="just"/>
            <a:r>
              <a:rPr lang="pl-PL" b="1" dirty="0" smtClean="0"/>
              <a:t>Indywidualne i grupowe zajęcia kompensacyjne </a:t>
            </a:r>
            <a:r>
              <a:rPr lang="pl-PL" dirty="0" smtClean="0"/>
              <a:t>- korepetycje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4283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953" y="0"/>
            <a:ext cx="6954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03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6" y="262725"/>
            <a:ext cx="4034456" cy="30258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35" y="262725"/>
            <a:ext cx="4037162" cy="30278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6" y="3528204"/>
            <a:ext cx="4054415" cy="30408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34" y="3528204"/>
            <a:ext cx="4054415" cy="304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81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4" y="69011"/>
            <a:ext cx="5753819" cy="43153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94" y="2534011"/>
            <a:ext cx="5638799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35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" y="138022"/>
            <a:ext cx="5822831" cy="43671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79" y="2484407"/>
            <a:ext cx="5656053" cy="424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42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Uniwersytet Rodzinny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pl-PL" sz="2000" dirty="0" smtClean="0"/>
          </a:p>
          <a:p>
            <a:pPr marL="0" indent="0" algn="just">
              <a:buNone/>
            </a:pPr>
            <a:endParaRPr lang="pl-PL" sz="2000" dirty="0"/>
          </a:p>
          <a:p>
            <a:pPr marL="0" indent="0" algn="just">
              <a:buNone/>
            </a:pPr>
            <a:r>
              <a:rPr lang="pl-PL" sz="2000" dirty="0" smtClean="0"/>
              <a:t>Celem </a:t>
            </a:r>
            <a:r>
              <a:rPr lang="pl-PL" sz="2000" dirty="0"/>
              <a:t>działalności Uniwersytetu Rodzinnego jest zapobieganie wykluczeniu społecznemu rodzin, aktywizację wszystkich grup wiekowych, podejmowanie wspólnych działań przyczyniających się </a:t>
            </a:r>
            <a:r>
              <a:rPr lang="pl-PL" sz="2000" dirty="0" smtClean="0"/>
              <a:t>do aktywizowania </a:t>
            </a:r>
            <a:r>
              <a:rPr lang="pl-PL" sz="2000" dirty="0"/>
              <a:t>całej społeczności lokalnej i propagowania idei współpracy i wrażliwości.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5544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3" y="103518"/>
            <a:ext cx="4186685" cy="314001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3" y="3416060"/>
            <a:ext cx="4126304" cy="30947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9726" y="903918"/>
            <a:ext cx="6403193" cy="480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9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Klub Środowiskowy </a:t>
            </a:r>
            <a:br>
              <a:rPr lang="pl-PL" dirty="0"/>
            </a:br>
            <a:r>
              <a:rPr lang="pl-PL" dirty="0"/>
              <a:t>dla Dzieci i Młodzieży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850702"/>
            <a:ext cx="8596668" cy="3880773"/>
          </a:xfrm>
        </p:spPr>
        <p:txBody>
          <a:bodyPr/>
          <a:lstStyle/>
          <a:p>
            <a:r>
              <a:rPr lang="pl-PL" dirty="0" smtClean="0"/>
              <a:t>Zajęcia w ramach Klubu Środowiskowego odbywają </a:t>
            </a:r>
            <a:r>
              <a:rPr lang="pl-PL" dirty="0"/>
              <a:t>się </a:t>
            </a:r>
            <a:r>
              <a:rPr lang="pl-PL" dirty="0" smtClean="0"/>
              <a:t>dwa razy </a:t>
            </a:r>
            <a:r>
              <a:rPr lang="pl-PL" dirty="0"/>
              <a:t>w tygodniu po </a:t>
            </a:r>
            <a:r>
              <a:rPr lang="pl-PL" dirty="0" smtClean="0"/>
              <a:t>4 h, </a:t>
            </a:r>
            <a:r>
              <a:rPr lang="pl-PL" dirty="0"/>
              <a:t>z uwzględnieniem atrakcyjnej oferty dla konkretnej grupy </a:t>
            </a:r>
            <a:r>
              <a:rPr lang="pl-PL" dirty="0" smtClean="0"/>
              <a:t>wiekowej, </a:t>
            </a:r>
            <a:r>
              <a:rPr lang="pl-PL" dirty="0"/>
              <a:t>w tym problemów </a:t>
            </a:r>
            <a:r>
              <a:rPr lang="pl-PL" dirty="0" smtClean="0"/>
              <a:t>opiekuńczo-wychowawczych </a:t>
            </a:r>
            <a:r>
              <a:rPr lang="pl-PL" dirty="0"/>
              <a:t>rodzin. </a:t>
            </a:r>
            <a:endParaRPr lang="pl-PL" dirty="0" smtClean="0"/>
          </a:p>
          <a:p>
            <a:r>
              <a:rPr lang="pl-PL" dirty="0" smtClean="0"/>
              <a:t>W jednej grupie uczestniczy od 6 do 10 dzieci.</a:t>
            </a:r>
          </a:p>
          <a:p>
            <a:r>
              <a:rPr lang="pl-PL" dirty="0"/>
              <a:t>Taka forma wsparcia cieszy się dużym zainteresowaniem rodzin i przynosi wymierne efekty tj. większa zdawalność dzieci do następnych klas, poprawach relacji małżeńskich w rodzinach oraz usamodzielnienia oraz aktywności na rynku pracy i społeczności lokalnej</a:t>
            </a:r>
            <a:r>
              <a:rPr lang="pl-PL" dirty="0" smtClean="0"/>
              <a:t>.</a:t>
            </a:r>
          </a:p>
          <a:p>
            <a:r>
              <a:rPr lang="pl-PL" dirty="0" smtClean="0"/>
              <a:t>Uczestnicy zajęć tworzą nowe więzi z rówieśnikami z innych szkół.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2825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4" y="513929"/>
            <a:ext cx="7897693" cy="51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1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dirty="0" smtClean="0"/>
              <a:t>Uniwersytet Rodzinny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 ramach Uniwersytetu Rodzinnego rodziny korzystają z 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- dwóch </a:t>
            </a:r>
            <a:r>
              <a:rPr lang="pl-PL" dirty="0"/>
              <a:t>trzydniowych wyjazdów w </a:t>
            </a:r>
            <a:r>
              <a:rPr lang="pl-PL" dirty="0" smtClean="0"/>
              <a:t>roku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- d</a:t>
            </a:r>
            <a:r>
              <a:rPr lang="pl-PL" dirty="0" smtClean="0"/>
              <a:t>wóch trzymiesięcznych </a:t>
            </a:r>
            <a:r>
              <a:rPr lang="pl-PL" dirty="0"/>
              <a:t>edycji w roku działalności  </a:t>
            </a:r>
            <a:r>
              <a:rPr lang="pl-PL" dirty="0" smtClean="0"/>
              <a:t>Klubu Środowiskowego </a:t>
            </a:r>
            <a:r>
              <a:rPr lang="pl-PL" dirty="0"/>
              <a:t>dla </a:t>
            </a:r>
            <a:r>
              <a:rPr lang="pl-PL" dirty="0" smtClean="0"/>
              <a:t>Dzieci </a:t>
            </a:r>
            <a:r>
              <a:rPr lang="pl-PL" dirty="0"/>
              <a:t>i </a:t>
            </a:r>
            <a:r>
              <a:rPr lang="pl-PL" dirty="0" smtClean="0"/>
              <a:t>Młodzieży </a:t>
            </a:r>
            <a:r>
              <a:rPr lang="pl-PL" dirty="0"/>
              <a:t>(spotkania odbywają się dwa razy w tygodniu)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979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Wyjazdy w ramach </a:t>
            </a:r>
            <a:br>
              <a:rPr lang="pl-PL" dirty="0" smtClean="0"/>
            </a:br>
            <a:r>
              <a:rPr lang="pl-PL" dirty="0" smtClean="0"/>
              <a:t>Uniwersytetu Rodzinnego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031193"/>
            <a:ext cx="8596668" cy="3880773"/>
          </a:xfrm>
        </p:spPr>
        <p:txBody>
          <a:bodyPr>
            <a:normAutofit fontScale="92500"/>
          </a:bodyPr>
          <a:lstStyle/>
          <a:p>
            <a:pPr algn="just"/>
            <a:r>
              <a:rPr lang="pl-PL" dirty="0"/>
              <a:t>Każda rodzina deklarująca udział w Uniwersytecie Rodzinnym bierze udział </a:t>
            </a:r>
            <a:r>
              <a:rPr lang="pl-PL" dirty="0" smtClean="0"/>
              <a:t>w dwóch </a:t>
            </a:r>
            <a:r>
              <a:rPr lang="pl-PL" dirty="0"/>
              <a:t>trzydniowych wyjazdach. </a:t>
            </a:r>
            <a:endParaRPr lang="pl-PL" dirty="0" smtClean="0"/>
          </a:p>
          <a:p>
            <a:pPr algn="just"/>
            <a:r>
              <a:rPr lang="pl-PL" dirty="0" smtClean="0"/>
              <a:t>50 </a:t>
            </a:r>
            <a:r>
              <a:rPr lang="pl-PL" dirty="0"/>
              <a:t>h dydaktycznych realizowanych razem i w podgrupach tj. każdy </a:t>
            </a:r>
            <a:r>
              <a:rPr lang="pl-PL" dirty="0" smtClean="0"/>
              <a:t>z uczestników </a:t>
            </a:r>
            <a:r>
              <a:rPr lang="pl-PL" dirty="0" smtClean="0"/>
              <a:t>korzysta </a:t>
            </a:r>
            <a:r>
              <a:rPr lang="pl-PL" dirty="0"/>
              <a:t>z 20h dydaktycznych. </a:t>
            </a:r>
            <a:endParaRPr lang="pl-PL" dirty="0" smtClean="0"/>
          </a:p>
          <a:p>
            <a:pPr algn="just"/>
            <a:r>
              <a:rPr lang="pl-PL" dirty="0" smtClean="0"/>
              <a:t>Do </a:t>
            </a:r>
            <a:r>
              <a:rPr lang="pl-PL" dirty="0"/>
              <a:t>udziału w wyjazdach </a:t>
            </a:r>
            <a:r>
              <a:rPr lang="pl-PL" dirty="0" smtClean="0"/>
              <a:t>kwalifikowane są rodziny</a:t>
            </a:r>
            <a:r>
              <a:rPr lang="pl-PL" dirty="0"/>
              <a:t>, u których zdiagnozowane zostały problemy opiekuńczo wychowawcze wynikające </a:t>
            </a:r>
            <a:r>
              <a:rPr lang="pl-PL" dirty="0" smtClean="0"/>
              <a:t>z niezaradności </a:t>
            </a:r>
            <a:r>
              <a:rPr lang="pl-PL" dirty="0"/>
              <a:t>życiowej rodziców, braku umiejętności godzenia życia prywatnego i zawodowego oraz różne trudności i kłopoty związane z nauką dzieci, problemami z dorastającą młodzieżą itp. Pomoc w zniwelowaniu tych problemów jest niezbędna w dążeniu do celu jakim jest aktywizacja społeczno-zawodowa. </a:t>
            </a:r>
          </a:p>
          <a:p>
            <a:pPr algn="just"/>
            <a:r>
              <a:rPr lang="pl-PL" dirty="0"/>
              <a:t>Zastosowanie wyjazdów rodzinnych przyczynia się do poszerzenia diagnozy </a:t>
            </a:r>
            <a:r>
              <a:rPr lang="pl-PL" dirty="0" smtClean="0"/>
              <a:t>w rodzinach </a:t>
            </a:r>
            <a:r>
              <a:rPr lang="pl-PL" dirty="0"/>
              <a:t>ale również do zaplanowania indywidualnego wsparcia dla członków rodzin.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2513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kompetencji rodzicielskich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l-PL" sz="2000" dirty="0" smtClean="0"/>
          </a:p>
          <a:p>
            <a:pPr marL="0" indent="0" algn="just">
              <a:buNone/>
            </a:pPr>
            <a:r>
              <a:rPr lang="pl-PL" sz="2000" dirty="0" smtClean="0"/>
              <a:t>Odrębne </a:t>
            </a:r>
            <a:r>
              <a:rPr lang="pl-PL" sz="2000" dirty="0"/>
              <a:t>zajęcia odbywają się dla rodziców dzieci w wieku przedszkolnym i szkolnym oraz gimnazjalnym i ponadgimnazjalnym. </a:t>
            </a:r>
            <a:endParaRPr lang="pl-PL" sz="2000" dirty="0" smtClean="0"/>
          </a:p>
          <a:p>
            <a:pPr marL="0" indent="0" algn="just">
              <a:buNone/>
            </a:pPr>
            <a:endParaRPr lang="pl-PL" sz="2000" dirty="0"/>
          </a:p>
          <a:p>
            <a:pPr marL="0" indent="0" algn="just">
              <a:buNone/>
            </a:pPr>
            <a:r>
              <a:rPr lang="pl-PL" sz="2000" dirty="0" smtClean="0"/>
              <a:t>Program </a:t>
            </a:r>
            <a:r>
              <a:rPr lang="pl-PL" sz="2000" dirty="0"/>
              <a:t>warsztatów jest połączeniem interaktywnych warsztatów kompetencji rodzicielskich z aktywnym spędzaniem czasu wolnego. Część zajęć odbywa się wspólnie – rodzice z dziećmi, część zrealizowana zostanie tylko dla rodziców, część tylko dla dzieci. </a:t>
            </a:r>
          </a:p>
          <a:p>
            <a:pPr algn="just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00796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Warsztaty kompetencji rodzicielskich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Zagadnienia poruszane na zajęciach: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Komunikacja </a:t>
            </a:r>
            <a:r>
              <a:rPr lang="pl-PL" dirty="0"/>
              <a:t>interpersonalna w rodzinie, w relacji Rodzic-Dziecko. </a:t>
            </a:r>
            <a:endParaRPr lang="pl-PL" dirty="0" smtClean="0"/>
          </a:p>
          <a:p>
            <a:r>
              <a:rPr lang="pl-PL" dirty="0" smtClean="0"/>
              <a:t>Rodzinne </a:t>
            </a:r>
            <a:r>
              <a:rPr lang="pl-PL" dirty="0"/>
              <a:t>konstelacje. </a:t>
            </a:r>
            <a:endParaRPr lang="pl-PL" dirty="0" smtClean="0"/>
          </a:p>
          <a:p>
            <a:r>
              <a:rPr lang="pl-PL" dirty="0" smtClean="0"/>
              <a:t>Złość </a:t>
            </a:r>
            <a:r>
              <a:rPr lang="pl-PL" dirty="0"/>
              <a:t>i agresja – jak je ujarzmić? </a:t>
            </a:r>
            <a:endParaRPr lang="pl-PL" dirty="0" smtClean="0"/>
          </a:p>
          <a:p>
            <a:r>
              <a:rPr lang="pl-PL" dirty="0" smtClean="0"/>
              <a:t>O </a:t>
            </a:r>
            <a:r>
              <a:rPr lang="pl-PL" dirty="0"/>
              <a:t>emocjach Małych i Dużych – warsztat o tym jak radzić sobie zarówno z emocjami Dzieci jak i własnymi. </a:t>
            </a:r>
            <a:endParaRPr lang="pl-PL" dirty="0" smtClean="0"/>
          </a:p>
          <a:p>
            <a:r>
              <a:rPr lang="pl-PL" dirty="0" smtClean="0"/>
              <a:t>Poza </a:t>
            </a:r>
            <a:r>
              <a:rPr lang="pl-PL" dirty="0"/>
              <a:t>karą i nagrodą.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3408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25" y="113476"/>
            <a:ext cx="5883908" cy="330969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25" y="3525108"/>
            <a:ext cx="5883908" cy="31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88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5690" y="1636995"/>
            <a:ext cx="6152880" cy="346099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2777" y="1636995"/>
            <a:ext cx="6152881" cy="34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66671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</TotalTime>
  <Words>567</Words>
  <Application>Microsoft Office PowerPoint</Application>
  <PresentationFormat>Panoramiczny</PresentationFormat>
  <Paragraphs>71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6" baseType="lpstr">
      <vt:lpstr>Arial</vt:lpstr>
      <vt:lpstr>Trebuchet MS</vt:lpstr>
      <vt:lpstr>Wingdings 3</vt:lpstr>
      <vt:lpstr>Faseta</vt:lpstr>
      <vt:lpstr>Gminny Ośrodek Pomocy Społecznej w Kartuzach</vt:lpstr>
      <vt:lpstr>Gminny Ośrodek Pomocy Społecznej w Kartuzach od 2016 roku dysponuje ofertą dla rodzin korzystających  z pomocy społecznej, w formie Uniwersytetu Rodzinnego.  </vt:lpstr>
      <vt:lpstr>Uniwersytet Rodzinny</vt:lpstr>
      <vt:lpstr>Uniwersytet Rodzinny</vt:lpstr>
      <vt:lpstr>Wyjazdy w ramach  Uniwersytetu Rodzinnego</vt:lpstr>
      <vt:lpstr>Warsztaty kompetencji rodzicielskich</vt:lpstr>
      <vt:lpstr>Warsztaty kompetencji rodzicielskich</vt:lpstr>
      <vt:lpstr>Prezentacja programu PowerPoint</vt:lpstr>
      <vt:lpstr>Prezentacja programu PowerPoint</vt:lpstr>
      <vt:lpstr>Rodzinne warsztaty aktywizacji zawodowej</vt:lpstr>
      <vt:lpstr>Rodzinne warsztaty aktywizacji zawodowej</vt:lpstr>
      <vt:lpstr>Prezentacja programu PowerPoint</vt:lpstr>
      <vt:lpstr>Rodzinne warsztaty teatralne dla rodziców i dzieci</vt:lpstr>
      <vt:lpstr>Rodzinne warsztaty teatralne dla rodziców i dzieci</vt:lpstr>
      <vt:lpstr>Prezentacja programu PowerPoint</vt:lpstr>
      <vt:lpstr>Prezentacja programu PowerPoint</vt:lpstr>
      <vt:lpstr>Prezentacja programu PowerPoint</vt:lpstr>
      <vt:lpstr>Zajęcia integrujące rodziny</vt:lpstr>
      <vt:lpstr>Zajęcia integrujące rodziny</vt:lpstr>
      <vt:lpstr>Zajęcia integrujące rodziny</vt:lpstr>
      <vt:lpstr>Prezentacja programu PowerPoint</vt:lpstr>
      <vt:lpstr>Prezentacja programu PowerPoint</vt:lpstr>
      <vt:lpstr>Klub Środowiskowy  dla Dzieci i Młodzieży</vt:lpstr>
      <vt:lpstr>Klub Środowiskowy  dla Dzieci i Młodzieży</vt:lpstr>
      <vt:lpstr>Klub Środowiskowy  dla Dzieci i Młodzieży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Klub Środowiskowy  dla Dzieci i Młodzieży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Gminny Ośrodek Pomocy Społecznej w Kartuzach</dc:title>
  <dc:creator>Ania</dc:creator>
  <cp:lastModifiedBy>Waldemar Pek</cp:lastModifiedBy>
  <cp:revision>12</cp:revision>
  <dcterms:created xsi:type="dcterms:W3CDTF">2018-09-26T07:38:05Z</dcterms:created>
  <dcterms:modified xsi:type="dcterms:W3CDTF">2018-09-26T13:17:47Z</dcterms:modified>
</cp:coreProperties>
</file>