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6" r:id="rId5"/>
    <p:sldId id="269" r:id="rId6"/>
    <p:sldId id="267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3" r:id="rId15"/>
    <p:sldId id="271" r:id="rId16"/>
    <p:sldId id="289" r:id="rId17"/>
    <p:sldId id="285" r:id="rId18"/>
    <p:sldId id="287" r:id="rId19"/>
    <p:sldId id="286" r:id="rId20"/>
    <p:sldId id="272" r:id="rId21"/>
    <p:sldId id="268" r:id="rId22"/>
    <p:sldId id="288" r:id="rId23"/>
    <p:sldId id="260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4" autoAdjust="0"/>
    <p:restoredTop sz="86377" autoAdjust="0"/>
  </p:normalViewPr>
  <p:slideViewPr>
    <p:cSldViewPr>
      <p:cViewPr varScale="1">
        <p:scale>
          <a:sx n="116" d="100"/>
          <a:sy n="116" d="100"/>
        </p:scale>
        <p:origin x="27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0" y="1159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2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pl-PL" smtClean="0"/>
              <a:pPr/>
              <a:t>24.09.2018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pl-PL" smtClean="0"/>
              <a:pPr/>
              <a:t>24.09.2018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pl-PL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Zamień te zdjęcia na własne. To łatwe. Zaznacz przykładowy obraz i usuń go. Potem wewnątrz obramowania kliknij ikonę Wstaw obrazy</a:t>
            </a:r>
            <a:r>
              <a:rPr lang="pl-PL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i odszukaj obraz, który chcesz tu wyświetlić.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  <a:p>
            <a:pPr marL="0" algn="l" defTabSz="914400">
              <a:buNone/>
            </a:pPr>
            <a:endParaRPr lang="en-US" sz="1200" i="1" dirty="0">
              <a:latin typeface="Arial" pitchFamily="34" charset="0"/>
              <a:cs typeface="Arial" pitchFamily="34" charset="0"/>
            </a:endParaRPr>
          </a:p>
          <a:p>
            <a:pPr marL="0" algn="l" defTabSz="914400">
              <a:buNone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pl-PL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pl-PL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Zamień te zdjęcia na własne. To łatwe. Zaznacz przykładowy obraz i usuń go. Potem wewnątrz obramowania kliknij ikonę Wstaw obrazy</a:t>
            </a:r>
            <a:r>
              <a:rPr lang="pl-PL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i odszukaj obraz, który chcesz tu wyświetlić.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pl-PL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pl-PL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Zamień te zdjęcia na własne. To łatwe. Zaznacz przykładowy obraz i usuń go. Potem wewnątrz obramowania kliknij ikonę Wstaw obrazy</a:t>
            </a:r>
            <a:r>
              <a:rPr lang="pl-PL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i odszukaj obraz, który chcesz tu wyświetlić.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pl-PL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pl-PL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Zamień te zdjęcia na własne. To łatwe. Zaznacz przykładowy obraz i usuń go. Potem wewnątrz obramowania kliknij ikonę Wstaw obrazy</a:t>
            </a:r>
            <a:r>
              <a:rPr lang="pl-PL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i odszukaj obraz, który chcesz tu wyświetlić.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pl-PL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pl-PL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Zamień te zdjęcia na własne. To łatwe. Zaznacz przykładowy obraz i usuń go. Potem wewnątrz obramowania kliknij ikonę Wstaw obrazy</a:t>
            </a:r>
            <a:r>
              <a:rPr lang="pl-PL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i odszukaj obraz, który chcesz tu wyświetlić.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pl-PL" sz="12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pPr algn="r" defTabSz="914400">
                <a:buNone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Dowolny kształt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21" name="Dowolny kształt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grpSp>
        <p:nvGrpSpPr>
          <p:cNvPr id="44" name="Grupa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Symbol serca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9" name="Dowolny kształt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0" name="Symbol serca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1" name="Symbol serca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33" name="Dowolny kształt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25" name="Dowolny kształt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5" name="Dowolny kształt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Dowolny kształt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9" name="Dowolny kształt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8" name="Dowolny kształt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8" name="Dowolny kształt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Dowolny kształt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Dowolny kształt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Dowolny kształt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Dowolny kształt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Dowolny kształt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41" name="Dowolny kształt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3" name="Symbol serca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0" name="Dowolny kształt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1" name="Dowolny kształt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" name="Symbol serca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9" name="Symbol serca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Dowolny kształt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2" name="Dowolny kształt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p:transition spd="med" advTm="13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pPr/>
              <a:t>24.09.2018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p:transition spd="med" advTm="13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pPr/>
              <a:t>24.09.2018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p:transition spd="med" advTm="1300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pPr/>
              <a:t>24.09.2018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p:transition spd="med" advTm="13000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13" name="Dowolny kształt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Dowolny kształt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pPr/>
              <a:t>24.09.2018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p:transition spd="med" advTm="13000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pPr/>
              <a:t>24.09.2018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p:transition spd="med" advTm="13000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pPr/>
              <a:t>24.09.2018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p:transition spd="med" advTm="13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olny kształt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40" name="Dowolny kształt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9" name="Dowolny kształt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2" name="Dowolny kształt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3" name="Dowolny kształt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4" name="Dowolny kształt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6" name="Dowolny kształt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Dowolny kształt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2" name="Dowolny kształt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3" name="Dowolny kształt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4" name="Dowolny kształt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Dowolny kształt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Dowolny kształt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Dowolny kształt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Dowolny kształt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Dowolny kształt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1" name="Symbol serca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4" name="Symbol serca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5" name="Symbol serca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6" name="Dowolny kształt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7" name="Dowolny kształt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8" name="Dowolny kształt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72" name="Symbol zastępczy obrazu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p:transition spd="med" advTm="13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pPr/>
              <a:t>24.09.2018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3" name="Dowolny kształt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7" name="Symbol zastępczy obrazu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p:transition spd="med" advTm="13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wa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pPr/>
              <a:t>24.09.2018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3" name="Dowolny kształt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7" name="Symbol zastępczy obrazu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9" name="Dowolny kształt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tekstu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p:transition spd="med" advTm="13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z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pPr/>
              <a:t>24.09.2018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Symbol zastępczy obrazu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tekstu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8" name="Dowolny kształt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9" name="Symbol zastępczy obrazu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0" name="Dowolny kształt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1" name="Symbol zastępczy obrazu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p:transition spd="med" advTm="13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zter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pPr/>
              <a:t>24.09.2018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3" name="Dowolny kształt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7" name="Symbol zastępczy obrazu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9" name="Dowolny kształt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tekstu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Dowolny kształt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4" name="Symbol zastępczy obrazu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Dowolny kształt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6" name="Symbol zastępczy obrazu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p:transition spd="med" advTm="13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pPr/>
              <a:t>24.09.2018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p:transition spd="med" advTm="13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owolny kształt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3" name="Dowolny kształt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Grupa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Symbol serca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66" name="Symbol serca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67" name="Dowolny kształt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68" name="Dowolny kształt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62" name="Dowolny kształt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9" name="Dowolny kształt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grpSp>
        <p:nvGrpSpPr>
          <p:cNvPr id="37" name="Grupa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Symbol serca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6" name="Dowolny kształt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7" name="Symbol serca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8" name="Symbol serca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9" name="Dowolny kształt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Grupa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Symbol serca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3" name="Dowolny kształt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4" name="Symbol serca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5" name="Symbol serca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36" name="Dowolny kształt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3" name="Dowolny kształt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44" name="Dowolny kształt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45" name="Dowolny kształt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46" name="Dowolny kształt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50" name="Dowolny kształt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51" name="Dowolny kształt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53" name="Dowolny kształt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55" name="Grupa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Symbol serca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7" name="Dowolny kształt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8" name="Symbol serca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9" name="Symbol serca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60" name="Dowolny kształt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61" name="Dowolny kształt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23" name="Dowolny kształt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Dowolny kształt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Dowolny kształt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Grupa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Symbol serca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1" name="Symbol serca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2" name="Dowolny kształt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2" name="Dowolny kształt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p:transition spd="med" advTm="13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l-PL" smtClean="0"/>
              <a:pPr/>
              <a:t>24.09.2018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p:transition spd="med" advTm="13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olny kształt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17" name="Dowolny kształt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8" name="Dowolny kształt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Dowolny kształt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0" name="Dowolny kształt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4" name="Dowolny kształt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10" name="Dowolny kształt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1" name="Dowolny kształt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12" name="Dowolny kształt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dirty="0"/>
          </a:p>
        </p:txBody>
      </p:sp>
      <p:sp>
        <p:nvSpPr>
          <p:cNvPr id="13" name="Dowolny kształt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Dowolny kształt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5" name="Dowolny kształt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6" name="Dowolny kształt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Dowolny kształt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pl-PL" smtClean="0"/>
              <a:pPr/>
              <a:t>24.09.2018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8" name="Grupa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Symbol serca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3" name="Symbol serca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6" name="Dowolny kształt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28" name="Grupa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Symbol serca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0" name="Symbol serca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1" name="Dowolny kształt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2" name="Dowolny kształt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p:transition spd="med" advTm="13000"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1">
                <a:lumMod val="45000"/>
                <a:lumOff val="55000"/>
                <a:alpha val="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35760" y="1052736"/>
            <a:ext cx="4392488" cy="720080"/>
          </a:xfrm>
        </p:spPr>
        <p:txBody>
          <a:bodyPr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pl-PL" sz="4000" b="1" i="1" dirty="0">
                <a:solidFill>
                  <a:schemeClr val="tx1"/>
                </a:solidFill>
                <a:latin typeface="Cambria"/>
              </a:rPr>
              <a:t>Projekt socjalny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1991544" y="2564904"/>
            <a:ext cx="7776864" cy="151216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"/>
              </a:spcBef>
              <a:buNone/>
            </a:pPr>
            <a:r>
              <a:rPr lang="pl-PL" sz="7200" b="1" i="0" dirty="0">
                <a:solidFill>
                  <a:schemeClr val="tx2">
                    <a:lumMod val="50000"/>
                  </a:schemeClr>
                </a:solidFill>
              </a:rPr>
              <a:t>Rodzice i Ja – MY </a:t>
            </a:r>
            <a:endParaRPr lang="pl-PL" sz="7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p:transition spd="med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407 0.03912 C -0.63481 0.04352 -0.57554 0.04815 -0.53947 0.03912 C -0.50339 0.03009 -0.50118 -0.0081 -0.47721 -0.01458 C -0.45325 -0.02107 -0.42616 -0.00972 -0.39581 1.48148E-6 C -0.36546 0.00972 -0.3234 0.04606 -0.29513 0.04398 C -0.26687 0.0419 -0.23796 -0.00347 -0.2265 -0.01296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D4A258-0863-4C81-B35E-144BAE46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381000"/>
            <a:ext cx="10508034" cy="1751856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Zajęcia edukacyjno-warsztatowe </a:t>
            </a:r>
            <a:br>
              <a:rPr lang="pl-PL" sz="4000" b="1" dirty="0"/>
            </a:br>
            <a:r>
              <a:rPr lang="pl-PL" sz="4000" b="1" dirty="0"/>
              <a:t>„Zabawa, rodzice i ja”</a:t>
            </a:r>
            <a:br>
              <a:rPr lang="pl-PL" sz="4000" b="1" dirty="0"/>
            </a:br>
            <a:endParaRPr lang="pl-PL" sz="4000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80512B9-4274-492E-BF7A-7551AAAE6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1504" y="1916832"/>
            <a:ext cx="10153128" cy="2952328"/>
          </a:xfrm>
        </p:spPr>
        <p:txBody>
          <a:bodyPr>
            <a:normAutofit fontScale="25000" lnSpcReduction="20000"/>
          </a:bodyPr>
          <a:lstStyle/>
          <a:p>
            <a:r>
              <a:rPr lang="pl-PL" sz="11200" dirty="0">
                <a:solidFill>
                  <a:schemeClr val="tx1"/>
                </a:solidFill>
              </a:rPr>
              <a:t>9 godzin wsparcia – 3 miesiące x 2 spotkania x 90 min.</a:t>
            </a:r>
          </a:p>
          <a:p>
            <a:r>
              <a:rPr lang="pl-PL" sz="4700" dirty="0">
                <a:solidFill>
                  <a:schemeClr val="tx1"/>
                </a:solidFill>
              </a:rPr>
              <a:t>	</a:t>
            </a:r>
          </a:p>
          <a:p>
            <a:r>
              <a:rPr lang="pl-PL" sz="4700" dirty="0">
                <a:solidFill>
                  <a:schemeClr val="tx1"/>
                </a:solidFill>
              </a:rPr>
              <a:t>		</a:t>
            </a:r>
            <a:r>
              <a:rPr lang="pl-PL" sz="10400" dirty="0">
                <a:solidFill>
                  <a:schemeClr val="tx1"/>
                </a:solidFill>
              </a:rPr>
              <a:t>CEL:	</a:t>
            </a:r>
          </a:p>
          <a:p>
            <a:r>
              <a:rPr lang="pl-PL" sz="10400" dirty="0">
                <a:solidFill>
                  <a:schemeClr val="tx1"/>
                </a:solidFill>
              </a:rPr>
              <a:t>		- zabawa cenną formą spędzania czasu wolnego</a:t>
            </a:r>
          </a:p>
          <a:p>
            <a:r>
              <a:rPr lang="pl-PL" sz="10400" dirty="0">
                <a:solidFill>
                  <a:schemeClr val="tx1"/>
                </a:solidFill>
              </a:rPr>
              <a:t>			- ważny element rozwoju dziecka</a:t>
            </a:r>
          </a:p>
          <a:p>
            <a:r>
              <a:rPr lang="pl-PL" sz="10400" dirty="0">
                <a:solidFill>
                  <a:schemeClr val="tx1"/>
                </a:solidFill>
              </a:rPr>
              <a:t>				- czas budowania więzi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		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7898601"/>
      </p:ext>
    </p:extLst>
  </p:cSld>
  <p:clrMapOvr>
    <a:masterClrMapping/>
  </p:clrMapOvr>
  <p:transition spd="med" advTm="1300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36F246-FB04-4733-B664-B80FBB53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81000"/>
            <a:ext cx="10652050" cy="1247800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„Zabawa, rodzice i ja”</a:t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631530D-50C1-4AF5-A548-3DACCFF0F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5640" y="1412776"/>
            <a:ext cx="8491810" cy="4608512"/>
          </a:xfrm>
        </p:spPr>
        <p:txBody>
          <a:bodyPr>
            <a:normAutofit/>
          </a:bodyPr>
          <a:lstStyle/>
          <a:p>
            <a:r>
              <a:rPr lang="pl-PL" sz="2600" dirty="0">
                <a:solidFill>
                  <a:schemeClr val="tx1"/>
                </a:solidFill>
              </a:rPr>
              <a:t>wspólne czytanie bajek</a:t>
            </a:r>
          </a:p>
          <a:p>
            <a:r>
              <a:rPr lang="pl-PL" sz="2600" dirty="0">
                <a:solidFill>
                  <a:schemeClr val="tx1"/>
                </a:solidFill>
              </a:rPr>
              <a:t>	zabawa z masą solną</a:t>
            </a:r>
          </a:p>
          <a:p>
            <a:r>
              <a:rPr lang="pl-PL" sz="2600" dirty="0">
                <a:solidFill>
                  <a:schemeClr val="tx1"/>
                </a:solidFill>
              </a:rPr>
              <a:t>		kreatywna zabawa z balonami</a:t>
            </a:r>
          </a:p>
          <a:p>
            <a:r>
              <a:rPr lang="pl-PL" sz="2600" dirty="0">
                <a:solidFill>
                  <a:schemeClr val="tx1"/>
                </a:solidFill>
              </a:rPr>
              <a:t>			malowanie koszulek</a:t>
            </a:r>
          </a:p>
          <a:p>
            <a:r>
              <a:rPr lang="pl-PL" sz="2600" dirty="0">
                <a:solidFill>
                  <a:schemeClr val="tx1"/>
                </a:solidFill>
              </a:rPr>
              <a:t>				rodzinna sałatka owocowa</a:t>
            </a:r>
          </a:p>
          <a:p>
            <a:r>
              <a:rPr lang="pl-PL" sz="2600" dirty="0">
                <a:solidFill>
                  <a:schemeClr val="tx1"/>
                </a:solidFill>
              </a:rPr>
              <a:t>					prace plastyczne</a:t>
            </a:r>
          </a:p>
          <a:p>
            <a:r>
              <a:rPr lang="pl-PL" sz="2800" dirty="0">
                <a:solidFill>
                  <a:schemeClr val="tx1"/>
                </a:solidFill>
              </a:rPr>
              <a:t>	</a:t>
            </a:r>
          </a:p>
          <a:p>
            <a:r>
              <a:rPr lang="pl-PL" sz="2800" dirty="0">
                <a:solidFill>
                  <a:schemeClr val="tx1"/>
                </a:solidFill>
              </a:rPr>
              <a:t>		</a:t>
            </a:r>
            <a:r>
              <a:rPr lang="pl-PL" sz="2600" dirty="0">
                <a:solidFill>
                  <a:schemeClr val="tx1"/>
                </a:solidFill>
              </a:rPr>
              <a:t>Realizator usługi:	</a:t>
            </a:r>
            <a:r>
              <a:rPr lang="pl-PL" sz="2600" dirty="0" err="1">
                <a:solidFill>
                  <a:schemeClr val="tx1"/>
                </a:solidFill>
              </a:rPr>
              <a:t>socjoterapeuta</a:t>
            </a:r>
            <a:endParaRPr lang="pl-PL" sz="2600" dirty="0">
              <a:solidFill>
                <a:schemeClr val="tx1"/>
              </a:solidFill>
            </a:endParaRPr>
          </a:p>
          <a:p>
            <a:endParaRPr lang="pl-PL" sz="2600" dirty="0">
              <a:solidFill>
                <a:schemeClr val="tx1"/>
              </a:solidFill>
            </a:endParaRPr>
          </a:p>
          <a:p>
            <a:endParaRPr lang="pl-PL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39821"/>
      </p:ext>
    </p:extLst>
  </p:cSld>
  <p:clrMapOvr>
    <a:masterClrMapping/>
  </p:clrMapOvr>
  <p:transition spd="med" advTm="13000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887760"/>
          </a:xfrm>
        </p:spPr>
        <p:txBody>
          <a:bodyPr/>
          <a:lstStyle/>
          <a:p>
            <a:pPr algn="ctr" defTabSz="914400">
              <a:spcBef>
                <a:spcPct val="0"/>
              </a:spcBef>
              <a:buNone/>
            </a:pPr>
            <a:r>
              <a:rPr lang="pl-PL" sz="3200" b="1" i="0" dirty="0">
                <a:solidFill>
                  <a:schemeClr val="tx1"/>
                </a:solidFill>
                <a:latin typeface="Cambria"/>
              </a:rPr>
              <a:t>  RODZINNE  MALOWANKI</a:t>
            </a:r>
            <a:endParaRPr lang="pl-PL" b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31287A5-918A-4DE7-8069-81D70D017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628800"/>
            <a:ext cx="6480720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p:transition spd="med" advTm="13000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578823D-E8C3-4E22-AE31-8ED7F7857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815752"/>
          </a:xfrm>
        </p:spPr>
        <p:txBody>
          <a:bodyPr/>
          <a:lstStyle/>
          <a:p>
            <a:pPr algn="ctr"/>
            <a:r>
              <a:rPr lang="pl-PL" b="1" dirty="0"/>
              <a:t>ZABAWA Z MASĄ SOLNĄ</a:t>
            </a: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xmlns="" id="{391A8095-3237-4BC7-ACD1-F013FCCAC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412776"/>
            <a:ext cx="7095279" cy="447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5628038"/>
      </p:ext>
    </p:extLst>
  </p:cSld>
  <p:clrMapOvr>
    <a:masterClrMapping/>
  </p:clrMapOvr>
  <p:transition spd="med" advTm="13000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D4A258-0863-4C81-B35E-144BAE46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381000"/>
            <a:ext cx="10508034" cy="88776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Sesje rodzinne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80512B9-4274-492E-BF7A-7551AAAE6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1504" y="1916832"/>
            <a:ext cx="10153128" cy="3888432"/>
          </a:xfrm>
        </p:spPr>
        <p:txBody>
          <a:bodyPr>
            <a:normAutofit fontScale="25000" lnSpcReduction="20000"/>
          </a:bodyPr>
          <a:lstStyle/>
          <a:p>
            <a:r>
              <a:rPr lang="pl-PL" sz="11200" dirty="0">
                <a:solidFill>
                  <a:schemeClr val="tx1"/>
                </a:solidFill>
              </a:rPr>
              <a:t>20 godzin wsparcia – 10 spotkań po 2 godziny dla rodziny</a:t>
            </a:r>
          </a:p>
          <a:p>
            <a:r>
              <a:rPr lang="pl-PL" sz="4700" dirty="0">
                <a:solidFill>
                  <a:schemeClr val="tx1"/>
                </a:solidFill>
              </a:rPr>
              <a:t>	</a:t>
            </a:r>
          </a:p>
          <a:p>
            <a:r>
              <a:rPr lang="pl-PL" sz="4700" dirty="0">
                <a:solidFill>
                  <a:schemeClr val="tx1"/>
                </a:solidFill>
              </a:rPr>
              <a:t>	</a:t>
            </a:r>
            <a:r>
              <a:rPr lang="pl-PL" sz="10400" u="sng" dirty="0">
                <a:solidFill>
                  <a:schemeClr val="tx1"/>
                </a:solidFill>
              </a:rPr>
              <a:t>CEL:	nauka prawidłowych wzorców, stawiania granic</a:t>
            </a:r>
            <a:r>
              <a:rPr lang="pl-PL" sz="10400" dirty="0">
                <a:solidFill>
                  <a:schemeClr val="tx1"/>
                </a:solidFill>
              </a:rPr>
              <a:t>	</a:t>
            </a:r>
          </a:p>
          <a:p>
            <a:r>
              <a:rPr lang="pl-PL" sz="10400" dirty="0">
                <a:solidFill>
                  <a:schemeClr val="tx1"/>
                </a:solidFill>
              </a:rPr>
              <a:t>	- poznanie funkcji rodzicielskich, społecznych</a:t>
            </a:r>
          </a:p>
          <a:p>
            <a:r>
              <a:rPr lang="pl-PL" sz="10400" dirty="0">
                <a:solidFill>
                  <a:schemeClr val="tx1"/>
                </a:solidFill>
              </a:rPr>
              <a:t>	- sposoby wzmacniania własnej wartości</a:t>
            </a:r>
          </a:p>
          <a:p>
            <a:r>
              <a:rPr lang="pl-PL" sz="10400" dirty="0">
                <a:solidFill>
                  <a:schemeClr val="tx1"/>
                </a:solidFill>
              </a:rPr>
              <a:t>	- słabe i mocne strony</a:t>
            </a:r>
          </a:p>
          <a:p>
            <a:r>
              <a:rPr lang="pl-PL" sz="10400" dirty="0">
                <a:solidFill>
                  <a:schemeClr val="tx1"/>
                </a:solidFill>
              </a:rPr>
              <a:t>	- konstruktywne sposoby rozwiązywania problemów</a:t>
            </a:r>
          </a:p>
          <a:p>
            <a:r>
              <a:rPr lang="pl-PL" sz="10400" dirty="0">
                <a:solidFill>
                  <a:schemeClr val="tx1"/>
                </a:solidFill>
              </a:rPr>
              <a:t>	- wzmacnianie pozytywnych relacji w rodzinie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6782777"/>
      </p:ext>
    </p:extLst>
  </p:cSld>
  <p:clrMapOvr>
    <a:masterClrMapping/>
  </p:clrMapOvr>
  <p:transition spd="med" advTm="13000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0DAEE0A-C4E4-4AB2-BB10-0DB6CEA94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680" y="1340768"/>
            <a:ext cx="8131770" cy="4680520"/>
          </a:xfrm>
        </p:spPr>
        <p:txBody>
          <a:bodyPr>
            <a:normAutofit/>
          </a:bodyPr>
          <a:lstStyle/>
          <a:p>
            <a:r>
              <a:rPr lang="pl-PL" sz="2600" b="1" dirty="0">
                <a:solidFill>
                  <a:schemeClr val="tx1"/>
                </a:solidFill>
              </a:rPr>
              <a:t>METODY:</a:t>
            </a:r>
            <a:r>
              <a:rPr lang="pl-PL" sz="2600" dirty="0">
                <a:solidFill>
                  <a:schemeClr val="tx1"/>
                </a:solidFill>
              </a:rPr>
              <a:t>	</a:t>
            </a:r>
          </a:p>
          <a:p>
            <a:r>
              <a:rPr lang="pl-PL" sz="2600" dirty="0">
                <a:solidFill>
                  <a:schemeClr val="tx1"/>
                </a:solidFill>
              </a:rPr>
              <a:t>aktywna edukacja</a:t>
            </a:r>
          </a:p>
          <a:p>
            <a:r>
              <a:rPr lang="pl-PL" sz="2600" dirty="0">
                <a:solidFill>
                  <a:schemeClr val="tx1"/>
                </a:solidFill>
              </a:rPr>
              <a:t>	praca indywidualna i zespołowa</a:t>
            </a:r>
          </a:p>
          <a:p>
            <a:r>
              <a:rPr lang="pl-PL" sz="2600" dirty="0">
                <a:solidFill>
                  <a:schemeClr val="tx1"/>
                </a:solidFill>
              </a:rPr>
              <a:t>		omówienia i dyskusje</a:t>
            </a:r>
          </a:p>
          <a:p>
            <a:endParaRPr lang="pl-PL" sz="2600" dirty="0">
              <a:solidFill>
                <a:schemeClr val="tx1"/>
              </a:solidFill>
            </a:endParaRPr>
          </a:p>
          <a:p>
            <a:r>
              <a:rPr lang="pl-PL" sz="2600" dirty="0">
                <a:solidFill>
                  <a:schemeClr val="tx1"/>
                </a:solidFill>
              </a:rPr>
              <a:t>	</a:t>
            </a:r>
          </a:p>
          <a:p>
            <a:r>
              <a:rPr lang="pl-PL" sz="2600" dirty="0">
                <a:solidFill>
                  <a:schemeClr val="tx1"/>
                </a:solidFill>
              </a:rPr>
              <a:t>		Realizator usługi: psycholog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1021718"/>
      </p:ext>
    </p:extLst>
  </p:cSld>
  <p:clrMapOvr>
    <a:masterClrMapping/>
  </p:clrMapOvr>
  <p:transition spd="med" advTm="13000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74DCE45-7F39-4C40-B231-575D3C38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81000"/>
            <a:ext cx="10436026" cy="7620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„Dzień Rodziny”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9D72CFC-9AE8-483D-82B4-7F19E876D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416" y="1340768"/>
            <a:ext cx="10508034" cy="424847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Podsumowanie projektu.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Zajęcia ogólnorozwojowe z elementami pedagogiki zabawy, sportu </a:t>
            </a:r>
            <a:br>
              <a:rPr lang="pl-PL" sz="2600" dirty="0">
                <a:solidFill>
                  <a:schemeClr val="tx1"/>
                </a:solidFill>
              </a:rPr>
            </a:br>
            <a:r>
              <a:rPr lang="pl-PL" sz="2600" dirty="0">
                <a:solidFill>
                  <a:schemeClr val="tx1"/>
                </a:solidFill>
              </a:rPr>
              <a:t>i rywalizacji dla wszystkich członków rodziny.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Wesołe miasteczko – </a:t>
            </a:r>
            <a:r>
              <a:rPr lang="pl-PL" sz="2600" dirty="0" err="1">
                <a:solidFill>
                  <a:schemeClr val="tx1"/>
                </a:solidFill>
              </a:rPr>
              <a:t>dmuchańce</a:t>
            </a:r>
            <a:r>
              <a:rPr lang="pl-PL" sz="2600" dirty="0">
                <a:solidFill>
                  <a:schemeClr val="tx1"/>
                </a:solidFill>
              </a:rPr>
              <a:t>, popcorn, kiełbaski z grilla.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Nagrody dla rodzin uczestniczących w konkursach – rodzinne bilety do kina, muzeum, na basen, słodkości.</a:t>
            </a:r>
          </a:p>
          <a:p>
            <a:r>
              <a:rPr lang="pl-PL" sz="2600" dirty="0">
                <a:solidFill>
                  <a:schemeClr val="tx1"/>
                </a:solidFill>
              </a:rPr>
              <a:t>					</a:t>
            </a:r>
          </a:p>
          <a:p>
            <a:r>
              <a:rPr lang="pl-PL" sz="2600" dirty="0">
                <a:solidFill>
                  <a:schemeClr val="tx1"/>
                </a:solidFill>
              </a:rPr>
              <a:t>				</a:t>
            </a:r>
            <a:r>
              <a:rPr lang="pl-PL" sz="2600" dirty="0" smtClean="0">
                <a:solidFill>
                  <a:schemeClr val="tx1"/>
                </a:solidFill>
              </a:rPr>
              <a:t>Realizatorzy:	</a:t>
            </a:r>
            <a:r>
              <a:rPr lang="pl-PL" sz="2600" smtClean="0">
                <a:solidFill>
                  <a:schemeClr val="tx1"/>
                </a:solidFill>
              </a:rPr>
              <a:t>pracownicy socjalni</a:t>
            </a:r>
            <a:br>
              <a:rPr lang="pl-PL" sz="2600" smtClean="0">
                <a:solidFill>
                  <a:schemeClr val="tx1"/>
                </a:solidFill>
              </a:rPr>
            </a:br>
            <a:r>
              <a:rPr lang="pl-PL" sz="2600" smtClean="0">
                <a:solidFill>
                  <a:schemeClr val="tx1"/>
                </a:solidFill>
              </a:rPr>
              <a:t>						asystenci rodziny </a:t>
            </a:r>
            <a:br>
              <a:rPr lang="pl-PL" sz="2600" smtClean="0">
                <a:solidFill>
                  <a:schemeClr val="tx1"/>
                </a:solidFill>
              </a:rPr>
            </a:br>
            <a:r>
              <a:rPr lang="pl-PL" sz="2600" smtClean="0">
                <a:solidFill>
                  <a:schemeClr val="tx1"/>
                </a:solidFill>
              </a:rPr>
              <a:t>						wolontariusze</a:t>
            </a:r>
            <a:endParaRPr lang="pl-PL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72859"/>
      </p:ext>
    </p:extLst>
  </p:cSld>
  <p:clrMapOvr>
    <a:masterClrMapping/>
  </p:clrMapOvr>
  <p:transition spd="med" advTm="13000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FA31ECE2-00E7-405D-B93C-8D2AAE46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959768"/>
          </a:xfrm>
        </p:spPr>
        <p:txBody>
          <a:bodyPr/>
          <a:lstStyle/>
          <a:p>
            <a:pPr algn="ctr"/>
            <a:r>
              <a:rPr lang="pl-PL" b="1" dirty="0"/>
              <a:t>NAJLEPSZA ZABAWA TO… Z RODZICAMI !!!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half" idx="4294967295"/>
          </p:nvPr>
        </p:nvSpPr>
        <p:spPr>
          <a:xfrm>
            <a:off x="0" y="3962400"/>
            <a:ext cx="2743200" cy="1295400"/>
          </a:xfrm>
        </p:spPr>
        <p:txBody>
          <a:bodyPr/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pl-PL" sz="16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Podpis</a:t>
            </a:r>
            <a:endParaRPr lang="pl-PL" dirty="0"/>
          </a:p>
        </p:txBody>
      </p:sp>
      <p:pic>
        <p:nvPicPr>
          <p:cNvPr id="12" name="Symbol zastępczy zawartości 5">
            <a:extLst>
              <a:ext uri="{FF2B5EF4-FFF2-40B4-BE49-F238E27FC236}">
                <a16:creationId xmlns:a16="http://schemas.microsoft.com/office/drawing/2014/main" xmlns="" id="{322316A1-3097-4444-8893-F2917BBDD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628800"/>
            <a:ext cx="7200799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p:transition spd="med" advTm="13000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9416" y="476672"/>
            <a:ext cx="10514384" cy="72008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Co nam  (Rodzinom)  to dało?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367808" y="1916832"/>
            <a:ext cx="7416824" cy="352839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Zwiększenie wiedzy nt. zaspokajania potrzeb dzieci i stawiania granic.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Zwiększenie umiejętności wychowawczych.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Integracja z innymi rodzinami przeżywającymi podobne trudności w opiece / wychowaniu dzieci.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Otwarcie się na usługi oferowane przez gminny / powiatowy system wsparcia rodzin.</a:t>
            </a:r>
          </a:p>
        </p:txBody>
      </p:sp>
    </p:spTree>
    <p:extLst>
      <p:ext uri="{BB962C8B-B14F-4D97-AF65-F5344CB8AC3E}">
        <p14:creationId xmlns:p14="http://schemas.microsoft.com/office/powerpoint/2010/main" val="1947563169"/>
      </p:ext>
    </p:extLst>
  </p:cSld>
  <p:clrMapOvr>
    <a:masterClrMapping/>
  </p:clrMapOvr>
  <p:transition spd="med" advTm="13000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9416" y="476672"/>
            <a:ext cx="10514384" cy="72008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Co nam  (Ośrodkowi)  to dało?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367808" y="1916832"/>
            <a:ext cx="7416824" cy="273630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Rozszerzenie oferty wsparcia dla rodzin.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Pogłębiona praca socjalna.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Lepsze poznanie rodzin, zwłaszcza w sytuacjach zabawowych, kryzysowych.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Współpraca z organizacją ze sfery pożytku publicznego.</a:t>
            </a:r>
          </a:p>
        </p:txBody>
      </p:sp>
    </p:spTree>
    <p:extLst>
      <p:ext uri="{BB962C8B-B14F-4D97-AF65-F5344CB8AC3E}">
        <p14:creationId xmlns:p14="http://schemas.microsoft.com/office/powerpoint/2010/main" val="3468475565"/>
      </p:ext>
    </p:extLst>
  </p:cSld>
  <p:clrMapOvr>
    <a:masterClrMapping/>
  </p:clrMapOvr>
  <p:transition spd="med" advTm="13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5480" y="1467220"/>
            <a:ext cx="9753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Współpraca: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Stowarzyszenie NAZARET im. Św. Filipa </a:t>
            </a:r>
            <a:r>
              <a:rPr lang="pl-PL" dirty="0" err="1"/>
              <a:t>Neri</a:t>
            </a:r>
            <a:r>
              <a:rPr lang="pl-PL" dirty="0"/>
              <a:t> w Bytowie</a:t>
            </a:r>
            <a:br>
              <a:rPr lang="pl-PL" dirty="0"/>
            </a:br>
            <a:r>
              <a:rPr lang="pl-PL" dirty="0"/>
              <a:t>Miejski Ośrodek Pomocy Społecznej w Bytowie</a:t>
            </a:r>
            <a:br>
              <a:rPr lang="pl-PL" dirty="0"/>
            </a:br>
            <a:r>
              <a:rPr lang="pl-PL" dirty="0"/>
              <a:t>Gmina Bytów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12" name="Obraz 11" descr="her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1864" y="3573016"/>
            <a:ext cx="1944216" cy="2118212"/>
          </a:xfrm>
          <a:prstGeom prst="rect">
            <a:avLst/>
          </a:prstGeom>
        </p:spPr>
      </p:pic>
      <p:pic>
        <p:nvPicPr>
          <p:cNvPr id="14" name="Obraz 13" descr="mop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1042" y="3602623"/>
            <a:ext cx="3318038" cy="1554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az 14" descr="nazare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8639" y="3170948"/>
            <a:ext cx="293636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p:transition spd="med" advTm="13000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340804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                                </a:t>
            </a:r>
            <a:r>
              <a:rPr lang="pl-PL" sz="4000" b="1" i="1" dirty="0"/>
              <a:t>Dziękuję za uwagę 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19200" y="5445224"/>
            <a:ext cx="4572000" cy="4983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b="1" dirty="0"/>
              <a:t>Bytów, 27 września 2018</a:t>
            </a:r>
          </a:p>
        </p:txBody>
      </p:sp>
    </p:spTree>
    <p:extLst>
      <p:ext uri="{BB962C8B-B14F-4D97-AF65-F5344CB8AC3E}">
        <p14:creationId xmlns:p14="http://schemas.microsoft.com/office/powerpoint/2010/main" val="902030114"/>
      </p:ext>
    </p:extLst>
  </p:cSld>
  <p:clrMapOvr>
    <a:masterClrMapping/>
  </p:clrMapOvr>
  <p:transition spd="med" advTm="13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146382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Wartość projektu</a:t>
            </a:r>
            <a:br>
              <a:rPr lang="pl-PL" dirty="0"/>
            </a:br>
            <a:r>
              <a:rPr lang="pl-PL" dirty="0"/>
              <a:t>7 620,00 zł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727848" y="2349227"/>
            <a:ext cx="6619602" cy="1223789"/>
          </a:xfrm>
        </p:spPr>
        <p:txBody>
          <a:bodyPr>
            <a:noAutofit/>
          </a:bodyPr>
          <a:lstStyle/>
          <a:p>
            <a:pPr marL="0" indent="0" algn="ctr" defTabSz="914400">
              <a:spcBef>
                <a:spcPts val="1800"/>
              </a:spcBef>
              <a:buNone/>
            </a:pPr>
            <a:r>
              <a:rPr lang="pl-PL" sz="2800" dirty="0">
                <a:solidFill>
                  <a:schemeClr val="tx1"/>
                </a:solidFill>
              </a:rPr>
              <a:t>Dotacja gminy Bytów w ramach konkursów grantowych dla sektora NGO – </a:t>
            </a:r>
            <a:r>
              <a:rPr lang="pl-PL" sz="2800" b="1" dirty="0">
                <a:solidFill>
                  <a:schemeClr val="tx1"/>
                </a:solidFill>
              </a:rPr>
              <a:t>4 180 zł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4294967295"/>
          </p:nvPr>
        </p:nvSpPr>
        <p:spPr>
          <a:xfrm>
            <a:off x="6096000" y="4221088"/>
            <a:ext cx="6096000" cy="1655837"/>
          </a:xfrm>
        </p:spPr>
        <p:txBody>
          <a:bodyPr>
            <a:noAutofit/>
          </a:bodyPr>
          <a:lstStyle/>
          <a:p>
            <a:pPr marL="0" indent="0" algn="ctr" defTabSz="914400">
              <a:spcBef>
                <a:spcPts val="1800"/>
              </a:spcBef>
              <a:buNone/>
            </a:pPr>
            <a:r>
              <a:rPr lang="pl-PL" sz="2800" b="1" dirty="0"/>
              <a:t>PRIORYTET:</a:t>
            </a:r>
          </a:p>
          <a:p>
            <a:pPr marL="0" indent="0" algn="ctr" defTabSz="914400">
              <a:spcBef>
                <a:spcPts val="1800"/>
              </a:spcBef>
              <a:buNone/>
            </a:pPr>
            <a:r>
              <a:rPr lang="pl-PL" sz="2800" b="1" dirty="0"/>
              <a:t>Pomoc społeczna, profilaktyka </a:t>
            </a:r>
            <a:br>
              <a:rPr lang="pl-PL" sz="2800" b="1" dirty="0"/>
            </a:br>
            <a:r>
              <a:rPr lang="pl-PL" sz="2800" b="1" dirty="0"/>
              <a:t>i ochrona zdrowia, działania na rzecz rodzin</a:t>
            </a:r>
          </a:p>
        </p:txBody>
      </p:sp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p:transition spd="med" advTm="13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5480" y="404664"/>
            <a:ext cx="9931970" cy="2448272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Wsparcie 10 wielodzietnych rodzin </a:t>
            </a:r>
            <a:br>
              <a:rPr lang="pl-PL" sz="4000" b="1" dirty="0"/>
            </a:br>
            <a:r>
              <a:rPr lang="pl-PL" sz="4000" b="1" dirty="0"/>
              <a:t>z terenu gminy Bytów wykazujących:</a:t>
            </a:r>
            <a:br>
              <a:rPr lang="pl-PL" sz="4000" b="1" dirty="0"/>
            </a:br>
            <a:r>
              <a:rPr lang="pl-PL" sz="3600" dirty="0"/>
              <a:t/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231904" y="2348880"/>
            <a:ext cx="6552728" cy="266429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tx1"/>
                </a:solidFill>
              </a:rPr>
              <a:t>bezradność opiekuńczo-wychowawczą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tx1"/>
                </a:solidFill>
              </a:rPr>
              <a:t> objętych wsparciem asystenta rodziny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tx1"/>
                </a:solidFill>
              </a:rPr>
              <a:t>uwikłanych w przemoc domową</a:t>
            </a:r>
          </a:p>
        </p:txBody>
      </p:sp>
    </p:spTree>
    <p:extLst>
      <p:ext uri="{BB962C8B-B14F-4D97-AF65-F5344CB8AC3E}">
        <p14:creationId xmlns:p14="http://schemas.microsoft.com/office/powerpoint/2010/main" val="562791457"/>
      </p:ext>
    </p:extLst>
  </p:cSld>
  <p:clrMapOvr>
    <a:masterClrMapping/>
  </p:clrMapOvr>
  <p:transition spd="med" advTm="13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37D270-BFD4-4590-B580-3B07042A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381000"/>
            <a:ext cx="10292010" cy="1175792"/>
          </a:xfrm>
        </p:spPr>
        <p:txBody>
          <a:bodyPr>
            <a:noAutofit/>
          </a:bodyPr>
          <a:lstStyle/>
          <a:p>
            <a:r>
              <a:rPr lang="pl-PL" sz="4000" b="1" dirty="0"/>
              <a:t>CEL: </a:t>
            </a:r>
            <a:br>
              <a:rPr lang="pl-PL" sz="4000" b="1" dirty="0"/>
            </a:br>
            <a:r>
              <a:rPr lang="pl-PL" sz="4000" b="1" dirty="0"/>
              <a:t>Stworzenie systemu wsparcia dla rodziców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23A161C-F375-4D9C-9782-EE6723835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5880" y="2060848"/>
            <a:ext cx="6768752" cy="295232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Doskonalenie umiejętności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Lepsza komunikacja rodziców z dziećmi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Towarzyszenie dzieciom w ich problemach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Stawianie dzieciom granic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Pozytywne wzmacnianie dzieci przez rodziców</a:t>
            </a:r>
          </a:p>
        </p:txBody>
      </p:sp>
    </p:spTree>
    <p:extLst>
      <p:ext uri="{BB962C8B-B14F-4D97-AF65-F5344CB8AC3E}">
        <p14:creationId xmlns:p14="http://schemas.microsoft.com/office/powerpoint/2010/main" val="3692288572"/>
      </p:ext>
    </p:extLst>
  </p:cSld>
  <p:clrMapOvr>
    <a:masterClrMapping/>
  </p:clrMapOvr>
  <p:transition spd="med" advTm="13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E3F2C01-F6F5-4712-AB8B-B1AAB954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1319808"/>
          </a:xfrm>
        </p:spPr>
        <p:txBody>
          <a:bodyPr/>
          <a:lstStyle/>
          <a:p>
            <a:r>
              <a:rPr lang="pl-PL" b="1" dirty="0"/>
              <a:t>Okres realizacji: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EBCA225-5DF6-44E2-8DB1-99C1B075D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7400" y="2708920"/>
            <a:ext cx="5480050" cy="1626096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tx1"/>
                </a:solidFill>
              </a:rPr>
              <a:t>kwiecień – czerwiec 2017 </a:t>
            </a:r>
          </a:p>
        </p:txBody>
      </p:sp>
    </p:spTree>
    <p:extLst>
      <p:ext uri="{BB962C8B-B14F-4D97-AF65-F5344CB8AC3E}">
        <p14:creationId xmlns:p14="http://schemas.microsoft.com/office/powerpoint/2010/main" val="3136687118"/>
      </p:ext>
    </p:extLst>
  </p:cSld>
  <p:clrMapOvr>
    <a:masterClrMapping/>
  </p:clrMapOvr>
  <p:transition spd="med" advTm="13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7C44CB-9A80-4BC6-A5CD-83B07BF1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81000"/>
            <a:ext cx="10436026" cy="74374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Działania – oferowane wsparcie: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1A39852-458D-41F8-84A8-BD2D13E32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7528" y="1628800"/>
            <a:ext cx="10344472" cy="3024337"/>
          </a:xfrm>
        </p:spPr>
        <p:txBody>
          <a:bodyPr>
            <a:noAutofit/>
          </a:bodyPr>
          <a:lstStyle/>
          <a:p>
            <a:r>
              <a:rPr lang="pl-PL" sz="2600" dirty="0">
                <a:solidFill>
                  <a:schemeClr val="tx1"/>
                </a:solidFill>
              </a:rPr>
              <a:t>1. Wykłady tematyczne.</a:t>
            </a:r>
          </a:p>
          <a:p>
            <a:r>
              <a:rPr lang="pl-PL" sz="2600" dirty="0">
                <a:solidFill>
                  <a:schemeClr val="tx1"/>
                </a:solidFill>
              </a:rPr>
              <a:t>	2. Poradnictwo psychologiczne.</a:t>
            </a:r>
          </a:p>
          <a:p>
            <a:r>
              <a:rPr lang="pl-PL" sz="2600" dirty="0">
                <a:solidFill>
                  <a:schemeClr val="tx1"/>
                </a:solidFill>
              </a:rPr>
              <a:t>		3. Zajęcia edukacyjno-warsztatowe „Zabawa, rodzice i ja”.</a:t>
            </a:r>
          </a:p>
          <a:p>
            <a:r>
              <a:rPr lang="pl-PL" sz="2600" dirty="0">
                <a:solidFill>
                  <a:schemeClr val="tx1"/>
                </a:solidFill>
              </a:rPr>
              <a:t>			4. Sesje rodzinne.</a:t>
            </a:r>
          </a:p>
          <a:p>
            <a:r>
              <a:rPr lang="pl-PL" sz="2600" dirty="0">
                <a:solidFill>
                  <a:schemeClr val="tx1"/>
                </a:solidFill>
              </a:rPr>
              <a:t>				5. Spotkanie integracyjne pn. „Dzień Rodziny”.</a:t>
            </a:r>
          </a:p>
        </p:txBody>
      </p:sp>
    </p:spTree>
    <p:extLst>
      <p:ext uri="{BB962C8B-B14F-4D97-AF65-F5344CB8AC3E}">
        <p14:creationId xmlns:p14="http://schemas.microsoft.com/office/powerpoint/2010/main" val="3588589647"/>
      </p:ext>
    </p:extLst>
  </p:cSld>
  <p:clrMapOvr>
    <a:masterClrMapping/>
  </p:clrMapOvr>
  <p:transition spd="med" advTm="13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E85C68E-A1CF-4A68-9480-5C4EC02D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381000"/>
            <a:ext cx="10508034" cy="117579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/>
              <a:t>Wykłady tematyczne</a:t>
            </a:r>
            <a:br>
              <a:rPr lang="pl-PL" sz="4000" b="1" dirty="0"/>
            </a:br>
            <a:endParaRPr lang="pl-PL" sz="4000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93B291C-5408-4AFE-8AD3-755111D6A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7768" y="1772816"/>
            <a:ext cx="7992888" cy="2808312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Prawidłowe i zdrowe żywienie dzieci.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Higiena osobista i otoczenia.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Określanie potrzeb rozwojowych dziecka.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Gry, zabawy i zabawki adekwatne do wieku dziecka.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</a:rPr>
              <a:t>Czas wspólnie spędzany z dziećmi. </a:t>
            </a:r>
          </a:p>
          <a:p>
            <a:endParaRPr lang="pl-PL" dirty="0"/>
          </a:p>
          <a:p>
            <a:r>
              <a:rPr lang="pl-PL" dirty="0"/>
              <a:t>		</a:t>
            </a:r>
            <a:r>
              <a:rPr lang="pl-PL" dirty="0">
                <a:solidFill>
                  <a:schemeClr val="tx1"/>
                </a:solidFill>
              </a:rPr>
              <a:t>8 spotkań po 1 godzinie</a:t>
            </a:r>
            <a:endParaRPr lang="pl-PL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84954"/>
      </p:ext>
    </p:extLst>
  </p:cSld>
  <p:clrMapOvr>
    <a:masterClrMapping/>
  </p:clrMapOvr>
  <p:transition spd="med" advTm="13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E7F57F0-C43F-4DAA-A97A-3356424C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81000"/>
            <a:ext cx="10580042" cy="88776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Poradnictwo/konsultacje psychologiczne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B8F1C2F-052C-4065-8A19-B437144BE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520" y="1772816"/>
            <a:ext cx="10369152" cy="3456384"/>
          </a:xfrm>
        </p:spPr>
        <p:txBody>
          <a:bodyPr>
            <a:normAutofit lnSpcReduction="10000"/>
          </a:bodyPr>
          <a:lstStyle/>
          <a:p>
            <a:r>
              <a:rPr lang="pl-PL" sz="2800" dirty="0">
                <a:solidFill>
                  <a:schemeClr val="tx1"/>
                </a:solidFill>
              </a:rPr>
              <a:t>20 godzin konsultacji dla rodziców</a:t>
            </a:r>
          </a:p>
          <a:p>
            <a:r>
              <a:rPr lang="pl-PL" dirty="0">
                <a:solidFill>
                  <a:schemeClr val="tx1"/>
                </a:solidFill>
              </a:rPr>
              <a:t>	CEL: </a:t>
            </a:r>
          </a:p>
          <a:p>
            <a:r>
              <a:rPr lang="pl-PL" dirty="0">
                <a:solidFill>
                  <a:schemeClr val="tx1"/>
                </a:solidFill>
              </a:rPr>
              <a:t>	- wgląd w doświadczane problemy związane z wychowywaniem dzieci</a:t>
            </a:r>
          </a:p>
          <a:p>
            <a:r>
              <a:rPr lang="pl-PL" dirty="0">
                <a:solidFill>
                  <a:schemeClr val="tx1"/>
                </a:solidFill>
              </a:rPr>
              <a:t>	- opracowywanie konstruktywnych sposobów ich rozwiązania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			Realizator usługi:	psycholog zatrudniony w MOPS 							(porozumienie)</a:t>
            </a:r>
          </a:p>
        </p:txBody>
      </p:sp>
    </p:spTree>
    <p:extLst>
      <p:ext uri="{BB962C8B-B14F-4D97-AF65-F5344CB8AC3E}">
        <p14:creationId xmlns:p14="http://schemas.microsoft.com/office/powerpoint/2010/main" val="96479196"/>
      </p:ext>
    </p:extLst>
  </p:cSld>
  <p:clrMapOvr>
    <a:masterClrMapping/>
  </p:clrMapOvr>
  <p:transition spd="med" advTm="13000">
    <p:wipe dir="d"/>
  </p:transition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oft_16x9_TP103417342.potx" id="{62C289A5-635C-46B6-B31C-3C047575DD18}" vid="{84D92C51-AA9C-45FE-BC68-91B5BC74F211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CFA5F52AA0A00C4CBEF2A37681B2318F04009FDCD24A096B5E4C8184D4910FEB1A76" ma:contentTypeVersion="56" ma:contentTypeDescription="Create a new document." ma:contentTypeScope="" ma:versionID="e2b161dd106aa6ff43a2053ab7ed0d23">
  <xsd:schema xmlns:xsd="http://www.w3.org/2001/XMLSchema" xmlns:xs="http://www.w3.org/2001/XMLSchema" xmlns:p="http://schemas.microsoft.com/office/2006/metadata/properties" xmlns:ns2="29baff33-f40f-4664-8054-1bde3cabf4f6" targetNamespace="http://schemas.microsoft.com/office/2006/metadata/properties" ma:root="true" ma:fieldsID="df3fe752eed498a1554dc026fa12eabd" ns2:_="">
    <xsd:import namespace="29baff33-f40f-4664-8054-1bde3cabf4f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aff33-f40f-4664-8054-1bde3cabf4f6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35ae66bf-e87d-41c1-aaaa-5f9779661904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1DDBB892-E9C2-41BE-A746-120199994C31}" ma:internalName="CSXSubmissionMarket" ma:readOnly="false" ma:showField="MarketName" ma:web="29baff33-f40f-4664-8054-1bde3cabf4f6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22649cd3-0638-4550-a153-a68664946fb0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2513E2E7-E2AF-440C-8567-37153D3865E2}" ma:internalName="InProjectListLookup" ma:readOnly="true" ma:showField="InProjectLis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961a284f-ead0-40ef-8222-26875887a96b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2513E2E7-E2AF-440C-8567-37153D3865E2}" ma:internalName="LastCompleteVersionLookup" ma:readOnly="true" ma:showField="LastComplete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2513E2E7-E2AF-440C-8567-37153D3865E2}" ma:internalName="LastPreviewErrorLookup" ma:readOnly="true" ma:showField="LastPreviewError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2513E2E7-E2AF-440C-8567-37153D3865E2}" ma:internalName="LastPreviewResultLookup" ma:readOnly="true" ma:showField="LastPreviewResul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2513E2E7-E2AF-440C-8567-37153D3865E2}" ma:internalName="LastPreviewAttemptDateLookup" ma:readOnly="true" ma:showField="LastPreviewAttemptDat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2513E2E7-E2AF-440C-8567-37153D3865E2}" ma:internalName="LastPreviewedByLookup" ma:readOnly="true" ma:showField="LastPreviewedBy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2513E2E7-E2AF-440C-8567-37153D3865E2}" ma:internalName="LastPreviewTimeLookup" ma:readOnly="true" ma:showField="LastPreviewTi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2513E2E7-E2AF-440C-8567-37153D3865E2}" ma:internalName="LastPreviewVersionLookup" ma:readOnly="true" ma:showField="LastPreview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2513E2E7-E2AF-440C-8567-37153D3865E2}" ma:internalName="LastPublishErrorLookup" ma:readOnly="true" ma:showField="LastPublishError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2513E2E7-E2AF-440C-8567-37153D3865E2}" ma:internalName="LastPublishResultLookup" ma:readOnly="true" ma:showField="LastPublishResul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2513E2E7-E2AF-440C-8567-37153D3865E2}" ma:internalName="LastPublishAttemptDateLookup" ma:readOnly="true" ma:showField="LastPublishAttemptDat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2513E2E7-E2AF-440C-8567-37153D3865E2}" ma:internalName="LastPublishedByLookup" ma:readOnly="true" ma:showField="LastPublishedBy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2513E2E7-E2AF-440C-8567-37153D3865E2}" ma:internalName="LastPublishTimeLookup" ma:readOnly="true" ma:showField="LastPublishTi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2513E2E7-E2AF-440C-8567-37153D3865E2}" ma:internalName="LastPublishVersionLookup" ma:readOnly="true" ma:showField="LastPublish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72723BFE-42E4-4BFD-ABEC-91FC880F9EED}" ma:internalName="LocLastLocAttemptVersionLookup" ma:readOnly="false" ma:showField="LastLocAttemptVersion" ma:web="29baff33-f40f-4664-8054-1bde3cabf4f6">
      <xsd:simpleType>
        <xsd:restriction base="dms:Lookup"/>
      </xsd:simpleType>
    </xsd:element>
    <xsd:element name="LocLastLocAttemptVersionTypeLookup" ma:index="71" nillable="true" ma:displayName="Loc Last Loc Attempt Version Type" ma:default="" ma:list="{72723BFE-42E4-4BFD-ABEC-91FC880F9EED}" ma:internalName="LocLastLocAttemptVersionTypeLookup" ma:readOnly="true" ma:showField="LastLocAttemptVersionType" ma:web="29baff33-f40f-4664-8054-1bde3cabf4f6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72723BFE-42E4-4BFD-ABEC-91FC880F9EED}" ma:internalName="LocNewPublishedVersionLookup" ma:readOnly="true" ma:showField="NewPublishedVersion" ma:web="29baff33-f40f-4664-8054-1bde3cabf4f6">
      <xsd:simpleType>
        <xsd:restriction base="dms:Lookup"/>
      </xsd:simpleType>
    </xsd:element>
    <xsd:element name="LocOverallHandbackStatusLookup" ma:index="75" nillable="true" ma:displayName="Loc Overall Handback Status" ma:default="" ma:list="{72723BFE-42E4-4BFD-ABEC-91FC880F9EED}" ma:internalName="LocOverallHandbackStatusLookup" ma:readOnly="true" ma:showField="OverallHandbackStatus" ma:web="29baff33-f40f-4664-8054-1bde3cabf4f6">
      <xsd:simpleType>
        <xsd:restriction base="dms:Lookup"/>
      </xsd:simpleType>
    </xsd:element>
    <xsd:element name="LocOverallLocStatusLookup" ma:index="76" nillable="true" ma:displayName="Loc Overall Localize Status" ma:default="" ma:list="{72723BFE-42E4-4BFD-ABEC-91FC880F9EED}" ma:internalName="LocOverallLocStatusLookup" ma:readOnly="true" ma:showField="OverallLocStatus" ma:web="29baff33-f40f-4664-8054-1bde3cabf4f6">
      <xsd:simpleType>
        <xsd:restriction base="dms:Lookup"/>
      </xsd:simpleType>
    </xsd:element>
    <xsd:element name="LocOverallPreviewStatusLookup" ma:index="77" nillable="true" ma:displayName="Loc Overall Preview Status" ma:default="" ma:list="{72723BFE-42E4-4BFD-ABEC-91FC880F9EED}" ma:internalName="LocOverallPreviewStatusLookup" ma:readOnly="true" ma:showField="OverallPreviewStatus" ma:web="29baff33-f40f-4664-8054-1bde3cabf4f6">
      <xsd:simpleType>
        <xsd:restriction base="dms:Lookup"/>
      </xsd:simpleType>
    </xsd:element>
    <xsd:element name="LocOverallPublishStatusLookup" ma:index="78" nillable="true" ma:displayName="Loc Overall Publish Status" ma:default="" ma:list="{72723BFE-42E4-4BFD-ABEC-91FC880F9EED}" ma:internalName="LocOverallPublishStatusLookup" ma:readOnly="true" ma:showField="OverallPublishStatus" ma:web="29baff33-f40f-4664-8054-1bde3cabf4f6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72723BFE-42E4-4BFD-ABEC-91FC880F9EED}" ma:internalName="LocProcessedForHandoffsLookup" ma:readOnly="true" ma:showField="ProcessedForHandoffs" ma:web="29baff33-f40f-4664-8054-1bde3cabf4f6">
      <xsd:simpleType>
        <xsd:restriction base="dms:Lookup"/>
      </xsd:simpleType>
    </xsd:element>
    <xsd:element name="LocProcessedForMarketsLookup" ma:index="81" nillable="true" ma:displayName="Loc Processed For Markets" ma:default="" ma:list="{72723BFE-42E4-4BFD-ABEC-91FC880F9EED}" ma:internalName="LocProcessedForMarketsLookup" ma:readOnly="true" ma:showField="ProcessedForMarkets" ma:web="29baff33-f40f-4664-8054-1bde3cabf4f6">
      <xsd:simpleType>
        <xsd:restriction base="dms:Lookup"/>
      </xsd:simpleType>
    </xsd:element>
    <xsd:element name="LocPublishedDependentAssetsLookup" ma:index="82" nillable="true" ma:displayName="Loc Published Dependent Assets" ma:default="" ma:list="{72723BFE-42E4-4BFD-ABEC-91FC880F9EED}" ma:internalName="LocPublishedDependentAssetsLookup" ma:readOnly="true" ma:showField="PublishedDependentAssets" ma:web="29baff33-f40f-4664-8054-1bde3cabf4f6">
      <xsd:simpleType>
        <xsd:restriction base="dms:Lookup"/>
      </xsd:simpleType>
    </xsd:element>
    <xsd:element name="LocPublishedLinkedAssetsLookup" ma:index="83" nillable="true" ma:displayName="Loc Published Linked Assets" ma:default="" ma:list="{72723BFE-42E4-4BFD-ABEC-91FC880F9EED}" ma:internalName="LocPublishedLinkedAssetsLookup" ma:readOnly="true" ma:showField="PublishedLinkedAssets" ma:web="29baff33-f40f-4664-8054-1bde3cabf4f6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cb159bc7-6392-40eb-91ad-5e9404d69876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1DDBB892-E9C2-41BE-A746-120199994C31}" ma:internalName="Markets" ma:readOnly="false" ma:showField="MarketNa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2513E2E7-E2AF-440C-8567-37153D3865E2}" ma:internalName="NumOfRatingsLookup" ma:readOnly="true" ma:showField="NumOfRatings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2513E2E7-E2AF-440C-8567-37153D3865E2}" ma:internalName="PublishStatusLookup" ma:readOnly="false" ma:showField="PublishStatus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9e57b0ce-4b8f-49f5-b588-fc22682c04a3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9d66d6a4-c4b4-42e6-80e6-7373254461f0}" ma:internalName="TaxCatchAll" ma:showField="CatchAllData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9d66d6a4-c4b4-42e6-80e6-7373254461f0}" ma:internalName="TaxCatchAllLabel" ma:readOnly="true" ma:showField="CatchAllDataLabel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29baff33-f40f-4664-8054-1bde3cabf4f6" xsi:nil="true"/>
    <AssetExpire xmlns="29baff33-f40f-4664-8054-1bde3cabf4f6">2029-01-01T08:00:00+00:00</AssetExpire>
    <CampaignTagsTaxHTField0 xmlns="29baff33-f40f-4664-8054-1bde3cabf4f6">
      <Terms xmlns="http://schemas.microsoft.com/office/infopath/2007/PartnerControls"/>
    </CampaignTagsTaxHTField0>
    <IntlLangReviewDate xmlns="29baff33-f40f-4664-8054-1bde3cabf4f6" xsi:nil="true"/>
    <TPFriendlyName xmlns="29baff33-f40f-4664-8054-1bde3cabf4f6" xsi:nil="true"/>
    <IntlLangReview xmlns="29baff33-f40f-4664-8054-1bde3cabf4f6">false</IntlLangReview>
    <LocLastLocAttemptVersionLookup xmlns="29baff33-f40f-4664-8054-1bde3cabf4f6">854417</LocLastLocAttemptVersionLookup>
    <PolicheckWords xmlns="29baff33-f40f-4664-8054-1bde3cabf4f6" xsi:nil="true"/>
    <SubmitterId xmlns="29baff33-f40f-4664-8054-1bde3cabf4f6" xsi:nil="true"/>
    <AcquiredFrom xmlns="29baff33-f40f-4664-8054-1bde3cabf4f6">Internal MS</AcquiredFrom>
    <EditorialStatus xmlns="29baff33-f40f-4664-8054-1bde3cabf4f6">Complete</EditorialStatus>
    <Markets xmlns="29baff33-f40f-4664-8054-1bde3cabf4f6"/>
    <OriginAsset xmlns="29baff33-f40f-4664-8054-1bde3cabf4f6" xsi:nil="true"/>
    <AssetStart xmlns="29baff33-f40f-4664-8054-1bde3cabf4f6">2012-08-29T21:24:00+00:00</AssetStart>
    <FriendlyTitle xmlns="29baff33-f40f-4664-8054-1bde3cabf4f6" xsi:nil="true"/>
    <MarketSpecific xmlns="29baff33-f40f-4664-8054-1bde3cabf4f6">false</MarketSpecific>
    <TPNamespace xmlns="29baff33-f40f-4664-8054-1bde3cabf4f6" xsi:nil="true"/>
    <PublishStatusLookup xmlns="29baff33-f40f-4664-8054-1bde3cabf4f6">
      <Value>390590</Value>
    </PublishStatusLookup>
    <APAuthor xmlns="29baff33-f40f-4664-8054-1bde3cabf4f6">
      <UserInfo>
        <DisplayName>REDMOND\kristaa</DisplayName>
        <AccountId>136</AccountId>
        <AccountType/>
      </UserInfo>
    </APAuthor>
    <TPCommandLine xmlns="29baff33-f40f-4664-8054-1bde3cabf4f6" xsi:nil="true"/>
    <IntlLangReviewer xmlns="29baff33-f40f-4664-8054-1bde3cabf4f6" xsi:nil="true"/>
    <OpenTemplate xmlns="29baff33-f40f-4664-8054-1bde3cabf4f6">true</OpenTemplate>
    <CSXSubmissionDate xmlns="29baff33-f40f-4664-8054-1bde3cabf4f6" xsi:nil="true"/>
    <TaxCatchAll xmlns="29baff33-f40f-4664-8054-1bde3cabf4f6"/>
    <Manager xmlns="29baff33-f40f-4664-8054-1bde3cabf4f6" xsi:nil="true"/>
    <NumericId xmlns="29baff33-f40f-4664-8054-1bde3cabf4f6" xsi:nil="true"/>
    <ParentAssetId xmlns="29baff33-f40f-4664-8054-1bde3cabf4f6" xsi:nil="true"/>
    <OriginalSourceMarket xmlns="29baff33-f40f-4664-8054-1bde3cabf4f6">english</OriginalSourceMarket>
    <ApprovalStatus xmlns="29baff33-f40f-4664-8054-1bde3cabf4f6">InProgress</ApprovalStatus>
    <TPComponent xmlns="29baff33-f40f-4664-8054-1bde3cabf4f6" xsi:nil="true"/>
    <EditorialTags xmlns="29baff33-f40f-4664-8054-1bde3cabf4f6" xsi:nil="true"/>
    <TPExecutable xmlns="29baff33-f40f-4664-8054-1bde3cabf4f6" xsi:nil="true"/>
    <TPLaunchHelpLink xmlns="29baff33-f40f-4664-8054-1bde3cabf4f6" xsi:nil="true"/>
    <LocComments xmlns="29baff33-f40f-4664-8054-1bde3cabf4f6" xsi:nil="true"/>
    <LocRecommendedHandoff xmlns="29baff33-f40f-4664-8054-1bde3cabf4f6" xsi:nil="true"/>
    <SourceTitle xmlns="29baff33-f40f-4664-8054-1bde3cabf4f6" xsi:nil="true"/>
    <CSXUpdate xmlns="29baff33-f40f-4664-8054-1bde3cabf4f6">false</CSXUpdate>
    <IntlLocPriority xmlns="29baff33-f40f-4664-8054-1bde3cabf4f6" xsi:nil="true"/>
    <UAProjectedTotalWords xmlns="29baff33-f40f-4664-8054-1bde3cabf4f6" xsi:nil="true"/>
    <AssetType xmlns="29baff33-f40f-4664-8054-1bde3cabf4f6">TP</AssetType>
    <MachineTranslated xmlns="29baff33-f40f-4664-8054-1bde3cabf4f6">false</MachineTranslated>
    <OutputCachingOn xmlns="29baff33-f40f-4664-8054-1bde3cabf4f6">false</OutputCachingOn>
    <TemplateStatus xmlns="29baff33-f40f-4664-8054-1bde3cabf4f6">Complete</TemplateStatus>
    <IsSearchable xmlns="29baff33-f40f-4664-8054-1bde3cabf4f6">true</IsSearchable>
    <ContentItem xmlns="29baff33-f40f-4664-8054-1bde3cabf4f6" xsi:nil="true"/>
    <HandoffToMSDN xmlns="29baff33-f40f-4664-8054-1bde3cabf4f6" xsi:nil="true"/>
    <ShowIn xmlns="29baff33-f40f-4664-8054-1bde3cabf4f6">Show everywhere</ShowIn>
    <ThumbnailAssetId xmlns="29baff33-f40f-4664-8054-1bde3cabf4f6" xsi:nil="true"/>
    <UALocComments xmlns="29baff33-f40f-4664-8054-1bde3cabf4f6" xsi:nil="true"/>
    <UALocRecommendation xmlns="29baff33-f40f-4664-8054-1bde3cabf4f6">Localize</UALocRecommendation>
    <LastModifiedDateTime xmlns="29baff33-f40f-4664-8054-1bde3cabf4f6" xsi:nil="true"/>
    <LegacyData xmlns="29baff33-f40f-4664-8054-1bde3cabf4f6" xsi:nil="true"/>
    <LocManualTestRequired xmlns="29baff33-f40f-4664-8054-1bde3cabf4f6">false</LocManualTestRequired>
    <LocMarketGroupTiers2 xmlns="29baff33-f40f-4664-8054-1bde3cabf4f6" xsi:nil="true"/>
    <ClipArtFilename xmlns="29baff33-f40f-4664-8054-1bde3cabf4f6" xsi:nil="true"/>
    <TPApplication xmlns="29baff33-f40f-4664-8054-1bde3cabf4f6" xsi:nil="true"/>
    <CSXHash xmlns="29baff33-f40f-4664-8054-1bde3cabf4f6" xsi:nil="true"/>
    <DirectSourceMarket xmlns="29baff33-f40f-4664-8054-1bde3cabf4f6">english</DirectSourceMarket>
    <PrimaryImageGen xmlns="29baff33-f40f-4664-8054-1bde3cabf4f6">true</PrimaryImageGen>
    <PlannedPubDate xmlns="29baff33-f40f-4664-8054-1bde3cabf4f6" xsi:nil="true"/>
    <CSXSubmissionMarket xmlns="29baff33-f40f-4664-8054-1bde3cabf4f6" xsi:nil="true"/>
    <Downloads xmlns="29baff33-f40f-4664-8054-1bde3cabf4f6">0</Downloads>
    <ArtSampleDocs xmlns="29baff33-f40f-4664-8054-1bde3cabf4f6" xsi:nil="true"/>
    <TrustLevel xmlns="29baff33-f40f-4664-8054-1bde3cabf4f6">1 Microsoft Managed Content</TrustLevel>
    <BlockPublish xmlns="29baff33-f40f-4664-8054-1bde3cabf4f6">false</BlockPublish>
    <TPLaunchHelpLinkType xmlns="29baff33-f40f-4664-8054-1bde3cabf4f6">Template</TPLaunchHelpLinkType>
    <LocalizationTagsTaxHTField0 xmlns="29baff33-f40f-4664-8054-1bde3cabf4f6">
      <Terms xmlns="http://schemas.microsoft.com/office/infopath/2007/PartnerControls"/>
    </LocalizationTagsTaxHTField0>
    <BusinessGroup xmlns="29baff33-f40f-4664-8054-1bde3cabf4f6" xsi:nil="true"/>
    <Providers xmlns="29baff33-f40f-4664-8054-1bde3cabf4f6" xsi:nil="true"/>
    <TemplateTemplateType xmlns="29baff33-f40f-4664-8054-1bde3cabf4f6">PowerPoint Presentation Template</TemplateTemplateType>
    <TimesCloned xmlns="29baff33-f40f-4664-8054-1bde3cabf4f6" xsi:nil="true"/>
    <TPAppVersion xmlns="29baff33-f40f-4664-8054-1bde3cabf4f6" xsi:nil="true"/>
    <VoteCount xmlns="29baff33-f40f-4664-8054-1bde3cabf4f6" xsi:nil="true"/>
    <FeatureTagsTaxHTField0 xmlns="29baff33-f40f-4664-8054-1bde3cabf4f6">
      <Terms xmlns="http://schemas.microsoft.com/office/infopath/2007/PartnerControls"/>
    </FeatureTagsTaxHTField0>
    <Provider xmlns="29baff33-f40f-4664-8054-1bde3cabf4f6" xsi:nil="true"/>
    <UACurrentWords xmlns="29baff33-f40f-4664-8054-1bde3cabf4f6" xsi:nil="true"/>
    <AssetId xmlns="29baff33-f40f-4664-8054-1bde3cabf4f6">TP103417342</AssetId>
    <TPClientViewer xmlns="29baff33-f40f-4664-8054-1bde3cabf4f6" xsi:nil="true"/>
    <DSATActionTaken xmlns="29baff33-f40f-4664-8054-1bde3cabf4f6" xsi:nil="true"/>
    <APEditor xmlns="29baff33-f40f-4664-8054-1bde3cabf4f6">
      <UserInfo>
        <DisplayName/>
        <AccountId xsi:nil="true"/>
        <AccountType/>
      </UserInfo>
    </APEditor>
    <TPInstallLocation xmlns="29baff33-f40f-4664-8054-1bde3cabf4f6" xsi:nil="true"/>
    <OOCacheId xmlns="29baff33-f40f-4664-8054-1bde3cabf4f6" xsi:nil="true"/>
    <IsDeleted xmlns="29baff33-f40f-4664-8054-1bde3cabf4f6">false</IsDeleted>
    <PublishTargets xmlns="29baff33-f40f-4664-8054-1bde3cabf4f6">OfficeOnlineVNext</PublishTargets>
    <ApprovalLog xmlns="29baff33-f40f-4664-8054-1bde3cabf4f6" xsi:nil="true"/>
    <BugNumber xmlns="29baff33-f40f-4664-8054-1bde3cabf4f6" xsi:nil="true"/>
    <CrawlForDependencies xmlns="29baff33-f40f-4664-8054-1bde3cabf4f6">false</CrawlForDependencies>
    <InternalTagsTaxHTField0 xmlns="29baff33-f40f-4664-8054-1bde3cabf4f6">
      <Terms xmlns="http://schemas.microsoft.com/office/infopath/2007/PartnerControls"/>
    </InternalTagsTaxHTField0>
    <LastHandOff xmlns="29baff33-f40f-4664-8054-1bde3cabf4f6" xsi:nil="true"/>
    <Milestone xmlns="29baff33-f40f-4664-8054-1bde3cabf4f6" xsi:nil="true"/>
    <OriginalRelease xmlns="29baff33-f40f-4664-8054-1bde3cabf4f6">15</OriginalRelease>
    <RecommendationsModifier xmlns="29baff33-f40f-4664-8054-1bde3cabf4f6" xsi:nil="true"/>
    <ScenarioTagsTaxHTField0 xmlns="29baff33-f40f-4664-8054-1bde3cabf4f6">
      <Terms xmlns="http://schemas.microsoft.com/office/infopath/2007/PartnerControls"/>
    </ScenarioTagsTaxHTField0>
    <UANotes xmlns="29baff33-f40f-4664-8054-1bde3cabf4f6" xsi:nil="true"/>
  </documentManagement>
</p:properties>
</file>

<file path=customXml/itemProps1.xml><?xml version="1.0" encoding="utf-8"?>
<ds:datastoreItem xmlns:ds="http://schemas.openxmlformats.org/officeDocument/2006/customXml" ds:itemID="{49649C56-8C88-4CE7-B0AD-F9F23D5B3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aff33-f40f-4664-8054-1bde3cabf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4DE397-0B2A-44AA-BD2A-4DA5ABEBCC0C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9baff33-f40f-4664-8054-1bde3cabf4f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tf03417345</Template>
  <TotalTime>0</TotalTime>
  <Words>456</Words>
  <Application>Microsoft Office PowerPoint</Application>
  <PresentationFormat>Panoramiczny</PresentationFormat>
  <Paragraphs>107</Paragraphs>
  <Slides>20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Cambria</vt:lpstr>
      <vt:lpstr>Wingdings</vt:lpstr>
      <vt:lpstr>HEARTSOFT 16X9</vt:lpstr>
      <vt:lpstr>Projekt socjalny</vt:lpstr>
      <vt:lpstr>Współpraca:  Stowarzyszenie NAZARET im. Św. Filipa Neri w Bytowie Miejski Ośrodek Pomocy Społecznej w Bytowie Gmina Bytów </vt:lpstr>
      <vt:lpstr>Wartość projektu 7 620,00 zł</vt:lpstr>
      <vt:lpstr>Wsparcie 10 wielodzietnych rodzin  z terenu gminy Bytów wykazujących:  </vt:lpstr>
      <vt:lpstr>CEL:  Stworzenie systemu wsparcia dla rodziców</vt:lpstr>
      <vt:lpstr>Okres realizacji: </vt:lpstr>
      <vt:lpstr>Działania – oferowane wsparcie:</vt:lpstr>
      <vt:lpstr>Wykłady tematyczne </vt:lpstr>
      <vt:lpstr>Poradnictwo/konsultacje psychologiczne</vt:lpstr>
      <vt:lpstr>Zajęcia edukacyjno-warsztatowe  „Zabawa, rodzice i ja” </vt:lpstr>
      <vt:lpstr>„Zabawa, rodzice i ja” </vt:lpstr>
      <vt:lpstr>  RODZINNE  MALOWANKI</vt:lpstr>
      <vt:lpstr>ZABAWA Z MASĄ SOLNĄ</vt:lpstr>
      <vt:lpstr>Sesje rodzinne</vt:lpstr>
      <vt:lpstr>Prezentacja programu PowerPoint</vt:lpstr>
      <vt:lpstr>„Dzień Rodziny”</vt:lpstr>
      <vt:lpstr>NAJLEPSZA ZABAWA TO… Z RODZICAMI !!!</vt:lpstr>
      <vt:lpstr>Co nam  (Rodzinom)  to dało?</vt:lpstr>
      <vt:lpstr>Co nam  (Ośrodkowi)  to dało?</vt:lpstr>
      <vt:lpstr>                                Dziękuję za uwagę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2018-09-10T11:02:14Z</dcterms:created>
  <dcterms:modified xsi:type="dcterms:W3CDTF">2018-09-24T11:23:59Z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0x010100CFA5F52AA0A00C4CBEF2A37681B2318F04009FDCD24A096B5E4C8184D4910FEB1A76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CategoryTagsTaxHTField0">
    <vt:lpwstr/>
  </property>
  <property fmtid="{D5CDD505-2E9C-101B-9397-08002B2CF9AE}" pid="11" name="HiddenCategoryTagsTaxHTField0">
    <vt:lpwstr/>
  </property>
</Properties>
</file>