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57"/>
  </p:notesMasterIdLst>
  <p:handoutMasterIdLst>
    <p:handoutMasterId r:id="rId58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278" r:id="rId14"/>
    <p:sldId id="368" r:id="rId15"/>
    <p:sldId id="330" r:id="rId16"/>
    <p:sldId id="416" r:id="rId17"/>
    <p:sldId id="342" r:id="rId18"/>
    <p:sldId id="338" r:id="rId19"/>
    <p:sldId id="339" r:id="rId20"/>
    <p:sldId id="347" r:id="rId21"/>
    <p:sldId id="340" r:id="rId22"/>
    <p:sldId id="341" r:id="rId23"/>
    <p:sldId id="346" r:id="rId24"/>
    <p:sldId id="401" r:id="rId25"/>
    <p:sldId id="418" r:id="rId26"/>
    <p:sldId id="419" r:id="rId27"/>
    <p:sldId id="417" r:id="rId28"/>
    <p:sldId id="344" r:id="rId29"/>
    <p:sldId id="369" r:id="rId30"/>
    <p:sldId id="400" r:id="rId31"/>
    <p:sldId id="410" r:id="rId32"/>
    <p:sldId id="404" r:id="rId33"/>
    <p:sldId id="411" r:id="rId34"/>
    <p:sldId id="406" r:id="rId35"/>
    <p:sldId id="407" r:id="rId36"/>
    <p:sldId id="377" r:id="rId37"/>
    <p:sldId id="263" r:id="rId38"/>
    <p:sldId id="324" r:id="rId39"/>
    <p:sldId id="381" r:id="rId40"/>
    <p:sldId id="420" r:id="rId41"/>
    <p:sldId id="422" r:id="rId42"/>
    <p:sldId id="423" r:id="rId43"/>
    <p:sldId id="421" r:id="rId44"/>
    <p:sldId id="412" r:id="rId45"/>
    <p:sldId id="360" r:id="rId46"/>
    <p:sldId id="382" r:id="rId47"/>
    <p:sldId id="413" r:id="rId48"/>
    <p:sldId id="414" r:id="rId49"/>
    <p:sldId id="356" r:id="rId50"/>
    <p:sldId id="415" r:id="rId51"/>
    <p:sldId id="383" r:id="rId52"/>
    <p:sldId id="327" r:id="rId53"/>
    <p:sldId id="408" r:id="rId54"/>
    <p:sldId id="367" r:id="rId55"/>
    <p:sldId id="317" r:id="rId56"/>
  </p:sldIdLst>
  <p:sldSz cx="9144000" cy="6858000" type="screen4x3"/>
  <p:notesSz cx="6788150" cy="992346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76" d="100"/>
          <a:sy n="76" d="100"/>
        </p:scale>
        <p:origin x="-1086" y="-5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632" tIns="45816" rIns="91632" bIns="45816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2015-09-02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lIns="91632" tIns="45816" rIns="91632" bIns="45816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0"/>
            <a:ext cx="6788150" cy="992346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0"/>
            <a:ext cx="6789738" cy="99218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0"/>
            <a:ext cx="6789738" cy="99218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46513" y="0"/>
            <a:ext cx="29400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48238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1700"/>
            <a:ext cx="5422900" cy="4454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1813"/>
            <a:ext cx="29432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46513" y="9421813"/>
            <a:ext cx="2933700" cy="487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354" tIns="46177" rIns="92354" bIns="46177" numCol="1" anchor="b" anchorCtr="0" compatLnSpc="1">
            <a:prstTxWarp prst="textNoShape">
              <a:avLst/>
            </a:prstTxWarp>
          </a:bodyPr>
          <a:lstStyle>
            <a:lvl1pPr marL="216353" indent="-211581" algn="r">
              <a:buClrTx/>
              <a:buSzPct val="45000"/>
              <a:buFontTx/>
              <a:buNone/>
              <a:tabLst>
                <a:tab pos="725420" algn="l"/>
                <a:tab pos="1450840" algn="l"/>
                <a:tab pos="2176261" algn="l"/>
                <a:tab pos="2901681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300C8-987F-42FC-ABE7-CD3266865AE4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ED8D8D-DD69-45F0-A6F7-B251CD4500D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16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19F3B-05DE-42AF-BAB8-D8D069A235E9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D9859E-71BA-4B55-83D1-26549493A2BB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E8674D-542F-4CB1-8C0A-570B503A1F08}" type="slidenum">
              <a:rPr lang="pl-PL" altLang="pl-PL" smtClean="0"/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24CD5B-5D01-427F-A2C5-0EC6FFE28B7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/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CCB71-7338-4AC2-AABF-C5514ABCA619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9C276E-BCAA-41B5-9750-2B6F53BEF74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E5CB3-248A-4CCD-BD97-F71A9F0A6B3B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C4F02-6E72-4A2B-855C-242525FDCA9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D4C41-D004-45CE-A176-FD0EBC06A902}" type="slidenum">
              <a:rPr lang="pl-PL" altLang="pl-PL" smtClean="0"/>
              <a:pPr eaLnBrk="1" hangingPunct="1"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2C745-612A-4736-BF98-91EA454E61C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/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29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B90A5-3FA7-48B8-AE6B-27983CED05D1}" type="slidenum">
              <a:rPr lang="pl-PL" altLang="pl-PL" smtClean="0"/>
              <a:pPr eaLnBrk="1" hangingPunct="1">
                <a:spcBef>
                  <a:spcPct val="0"/>
                </a:spcBef>
              </a:pPr>
              <a:t>31</a:t>
            </a:fld>
            <a:endParaRPr lang="pl-PL" altLang="pl-PL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10870-C31A-42E4-BA07-1BCA7A56773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1700"/>
            <a:ext cx="5430837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89D1E-8073-49A7-BC31-176840489733}" type="slidenum">
              <a:rPr lang="pl-PL" altLang="pl-PL" smtClean="0"/>
              <a:pPr eaLnBrk="1" hangingPunct="1">
                <a:spcBef>
                  <a:spcPct val="0"/>
                </a:spcBef>
              </a:pPr>
              <a:t>33</a:t>
            </a:fld>
            <a:endParaRPr lang="pl-PL" altLang="pl-PL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53108D-06A9-4B9D-8454-EB209F4BDE1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1700"/>
            <a:ext cx="5430837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D45D16-47E1-49DB-A6C0-CFA94EF26AF0}" type="slidenum">
              <a:rPr lang="pl-PL" altLang="pl-PL" smtClean="0"/>
              <a:pPr eaLnBrk="1" hangingPunct="1"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4D3385-7F9E-434C-984A-55197EC689F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1700"/>
            <a:ext cx="5430837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35</a:t>
            </a:fld>
            <a:endParaRPr lang="pl-PL" altLang="pl-PL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038" y="4711700"/>
            <a:ext cx="5427662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444A48-25D3-419E-BD24-196C7D2D8938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16DC17-86A4-4043-ABC6-1C0331EF6A0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33245-AC85-4B9F-A371-3A642D7BB6F5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E7DDB9-015F-4034-8918-0D084C22F67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91251-7C67-4342-A5FB-02B38E325241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465BCD-90DB-47E8-B759-41945BA9036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50</a:t>
            </a:fld>
            <a:endParaRPr lang="pl-PL" altLang="pl-PL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1700"/>
            <a:ext cx="5430837" cy="4465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52</a:t>
            </a:fld>
            <a:endParaRPr lang="pl-PL" altLang="pl-PL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54588" cy="37163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1700"/>
            <a:ext cx="5429250" cy="44608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46513" y="9421813"/>
            <a:ext cx="2940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354" tIns="46177" rIns="92354" bIns="46177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2813" y="744538"/>
            <a:ext cx="4967287" cy="3719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632" tIns="45816" rIns="91632" bIns="45816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1700"/>
            <a:ext cx="5430838" cy="44640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</a:t>
            </a:r>
            <a:r>
              <a:rPr lang="pl-PL" altLang="pl-PL" sz="3200" dirty="0" smtClean="0">
                <a:solidFill>
                  <a:srgbClr val="002060"/>
                </a:solidFill>
                <a:latin typeface="Britannic Bold" pitchFamily="34" charset="0"/>
              </a:rPr>
              <a:t>FIO 2016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16338"/>
            <a:ext cx="60848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/>
              <a:t>Art. 4.</a:t>
            </a:r>
            <a:r>
              <a:rPr lang="pl-PL" altLang="pl-PL" sz="1000"/>
              <a:t> 1. Sfera zadań publicznych, o której mowa w art. 3 ust. 1, obejmuje zadania w zakresie:</a:t>
            </a:r>
          </a:p>
          <a:p>
            <a:r>
              <a:rPr lang="pl-PL" altLang="pl-PL" sz="1000"/>
              <a:t>1)   pomocy społecznej, w tym pomocy rodzinom i osobom w trudnej sytuacji życiowej oraz wyrównywania szans tych rodzin i osób;</a:t>
            </a:r>
          </a:p>
          <a:p>
            <a:r>
              <a:rPr lang="pl-PL" altLang="pl-PL" sz="1000"/>
              <a:t>1a)  wspierania rodziny i systemu pieczy zastępczej;</a:t>
            </a:r>
          </a:p>
          <a:p>
            <a:r>
              <a:rPr lang="pl-PL" altLang="pl-PL" sz="1000"/>
              <a:t>2)   działalności na rzecz integracji i reintegracji zawodowej i społecznej osób zagrożonych wykluczeniem społecznym;</a:t>
            </a:r>
          </a:p>
          <a:p>
            <a:r>
              <a:rPr lang="pl-PL" altLang="pl-PL" sz="1000"/>
              <a:t>3)   działalności charytatywnej;</a:t>
            </a:r>
          </a:p>
          <a:p>
            <a:r>
              <a:rPr lang="pl-PL" altLang="pl-PL" sz="100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altLang="pl-PL" sz="1000"/>
              <a:t>5)   działalności na rzecz mniejszości narodowych i etnicznych oraz języka regionalnego;</a:t>
            </a:r>
          </a:p>
          <a:p>
            <a:r>
              <a:rPr lang="pl-PL" altLang="pl-PL" sz="1000"/>
              <a:t>6)   ochrony i promocji zdrowia;</a:t>
            </a:r>
          </a:p>
          <a:p>
            <a:r>
              <a:rPr lang="pl-PL" altLang="pl-PL" sz="1000"/>
              <a:t>7)   działalności na rzecz osób niepełnosprawnych;</a:t>
            </a:r>
          </a:p>
          <a:p>
            <a:r>
              <a:rPr lang="pl-PL" altLang="pl-PL" sz="1000"/>
              <a:t>8)   promocji zatrudnienia i aktywizacji zawodowej osób pozostających bez pracy i zagrożonych zwolnieniem z pracy;</a:t>
            </a:r>
          </a:p>
          <a:p>
            <a:r>
              <a:rPr lang="pl-PL" altLang="pl-PL" sz="1000"/>
              <a:t>9)   działalności na rzecz równych praw kobiet i mężczyzn;</a:t>
            </a:r>
          </a:p>
          <a:p>
            <a:r>
              <a:rPr lang="pl-PL" altLang="pl-PL" sz="1000"/>
              <a:t>10)  działalności na rzecz osób w wieku emerytalnym;</a:t>
            </a:r>
          </a:p>
          <a:p>
            <a:r>
              <a:rPr lang="pl-PL" altLang="pl-PL" sz="1000"/>
              <a:t>11)  działalności wspomagającej rozwój gospodarczy, w tym rozwój przedsiębiorczości;</a:t>
            </a:r>
          </a:p>
          <a:p>
            <a:r>
              <a:rPr lang="pl-PL" altLang="pl-PL" sz="1000"/>
              <a:t>12)  działalności wspomagającej rozwój techniki, wynalazczości i innowacyjności oraz rozpowszechnianie i wdrażanie nowych rozwiązań technicznych w praktyce gospodarczej;</a:t>
            </a:r>
          </a:p>
          <a:p>
            <a:r>
              <a:rPr lang="pl-PL" altLang="pl-PL" sz="1000"/>
              <a:t>13)  działalności wspomagającej rozwój wspólnot i społeczności lokalnych;</a:t>
            </a:r>
          </a:p>
          <a:p>
            <a:r>
              <a:rPr lang="pl-PL" altLang="pl-PL" sz="1000"/>
              <a:t>14)  nauki, szkolnictwa wyższego, edukacji, oświaty i wychowania;</a:t>
            </a:r>
          </a:p>
          <a:p>
            <a:r>
              <a:rPr lang="pl-PL" altLang="pl-PL" sz="1000"/>
              <a:t>15)  wypoczynku dzieci i młodzieży;</a:t>
            </a:r>
          </a:p>
          <a:p>
            <a:r>
              <a:rPr lang="pl-PL" altLang="pl-PL" sz="1000"/>
              <a:t>16)  kultury, sztuki, ochrony dóbr kultury i dziedzictwa narodowego;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/>
              <a:t>17)  wspierania i upowszechniania kultury fizycznej;</a:t>
            </a:r>
          </a:p>
          <a:p>
            <a:r>
              <a:rPr lang="pl-PL" altLang="pl-PL" sz="1000"/>
              <a:t>18)  ekologii i ochrony zwierząt oraz ochrony dziedzictwa przyrodniczego;</a:t>
            </a:r>
          </a:p>
          <a:p>
            <a:r>
              <a:rPr lang="pl-PL" altLang="pl-PL" sz="1000"/>
              <a:t>19)  turystyki i krajoznawstwa;</a:t>
            </a:r>
          </a:p>
          <a:p>
            <a:r>
              <a:rPr lang="pl-PL" altLang="pl-PL" sz="1000"/>
              <a:t>20)  porządku i bezpieczeństwa publicznego;</a:t>
            </a:r>
          </a:p>
          <a:p>
            <a:r>
              <a:rPr lang="pl-PL" altLang="pl-PL" sz="1000"/>
              <a:t>21)  obronności państwa i działalności Sił Zbrojnych Rzeczypospolitej Polskiej;</a:t>
            </a:r>
          </a:p>
          <a:p>
            <a:r>
              <a:rPr lang="pl-PL" altLang="pl-PL" sz="1000"/>
              <a:t>22)  upowszechniania i ochrony wolności i praw człowieka oraz swobód obywatelskich, a także działań wspomagających rozwój demokracji;</a:t>
            </a:r>
          </a:p>
          <a:p>
            <a:r>
              <a:rPr lang="pl-PL" altLang="pl-PL" sz="1000"/>
              <a:t>23)  ratownictwa i ochrony ludności;</a:t>
            </a:r>
          </a:p>
          <a:p>
            <a:r>
              <a:rPr lang="pl-PL" altLang="pl-PL" sz="1000"/>
              <a:t>24)  pomocy ofiarom katastrof, klęsk żywiołowych, konfliktów zbrojnych i wojen w kraju i za granicą;</a:t>
            </a:r>
          </a:p>
          <a:p>
            <a:r>
              <a:rPr lang="pl-PL" altLang="pl-PL" sz="1000"/>
              <a:t>25)  upowszechniania i ochrony praw konsumentów;</a:t>
            </a:r>
          </a:p>
          <a:p>
            <a:r>
              <a:rPr lang="pl-PL" altLang="pl-PL" sz="1000"/>
              <a:t>26)  działalności na rzecz integracji europejskiej oraz rozwijania kontaktów i współpracy między społeczeństwami;</a:t>
            </a:r>
          </a:p>
          <a:p>
            <a:r>
              <a:rPr lang="pl-PL" altLang="pl-PL" sz="1000"/>
              <a:t>27)  promocji i organizacji wolontariatu;</a:t>
            </a:r>
          </a:p>
          <a:p>
            <a:r>
              <a:rPr lang="pl-PL" altLang="pl-PL" sz="1000"/>
              <a:t>28)  pomocy Polonii i Polakom za granicą;</a:t>
            </a:r>
          </a:p>
          <a:p>
            <a:r>
              <a:rPr lang="pl-PL" altLang="pl-PL" sz="1000"/>
              <a:t>29)  działalności na rzecz kombatantów i osób represjonowanych;</a:t>
            </a:r>
          </a:p>
          <a:p>
            <a:r>
              <a:rPr lang="pl-PL" altLang="pl-PL" sz="1000"/>
              <a:t>30)  promocji Rzeczypospolitej Polskiej za granicą;</a:t>
            </a:r>
          </a:p>
          <a:p>
            <a:r>
              <a:rPr lang="pl-PL" altLang="pl-PL" sz="1000"/>
              <a:t>31)  działalności na rzecz rodziny, macierzyństwa, rodzicielstwa, upowszechniania i ochrony praw dziecka;</a:t>
            </a:r>
          </a:p>
          <a:p>
            <a:r>
              <a:rPr lang="pl-PL" altLang="pl-PL" sz="1000"/>
              <a:t>32)  przeciwdziałania uzależnieniom i patologiom społecznym;</a:t>
            </a:r>
          </a:p>
          <a:p>
            <a:r>
              <a:rPr lang="pl-PL" altLang="pl-PL" sz="1000"/>
              <a:t>33)  działalności na rzecz organizacji pozarządowych oraz podmiotów wymienionych w art. 3 ust. 3, w zakresie określonym w pkt 1-32.</a:t>
            </a:r>
          </a:p>
          <a:p>
            <a:endParaRPr lang="pl-PL" altLang="pl-PL" sz="100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/>
                <a:gridCol w="2284412"/>
                <a:gridCol w="2527300"/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93066BB-6EC9-45A3-A2B5-61628207A47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Liczba złożonych ofert (w terminie):</a:t>
            </a:r>
          </a:p>
        </p:txBody>
      </p:sp>
      <p:pic>
        <p:nvPicPr>
          <p:cNvPr id="1026" name="Picture 2" descr="C:\Users\ANNA_M~1\AppData\Local\Temp\notes142542\Oferty 2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503" y="2562223"/>
            <a:ext cx="6992294" cy="3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203753"/>
              </p:ext>
            </p:extLst>
          </p:nvPr>
        </p:nvGraphicFramePr>
        <p:xfrm>
          <a:off x="1476375" y="2276475"/>
          <a:ext cx="5903913" cy="205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345"/>
                <a:gridCol w="1445856"/>
                <a:gridCol w="1445856"/>
                <a:gridCol w="1445856"/>
              </a:tblGrid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 - roczne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II - letnie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effectLst/>
                        </a:rPr>
                        <a:t>193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2 </a:t>
            </a:r>
            <a:r>
              <a:rPr lang="pl-PL" altLang="pl-PL" sz="2000" dirty="0" smtClean="0"/>
              <a:t>najwcześniejszy możliwy termin rozpoczęcia zadania to </a:t>
            </a:r>
            <a:r>
              <a:rPr lang="pl-PL" altLang="pl-PL" sz="2000" b="1" dirty="0" smtClean="0"/>
              <a:t> 1 maja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8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19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xmlns="" val="31056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 startAt="2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3 i Priorytetu 4 </a:t>
            </a:r>
            <a:r>
              <a:rPr lang="pl-PL" altLang="pl-PL" sz="2000" dirty="0" smtClean="0"/>
              <a:t>najwcześniejszy możliwy             termin rozpoczęcia zadania to </a:t>
            </a:r>
            <a:r>
              <a:rPr lang="pl-PL" altLang="pl-PL" sz="2000" b="1" dirty="0" smtClean="0"/>
              <a:t>1 marca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10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21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231AA2A-D356-4439-874B-6471061E643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3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Konkurs nie obejmie wyboru operatorów w Priorytecie 1 (operatorzy zostali wybrani na 3 lata w FIO 2014, kolejny konkurs na operatorów odbędzie w 2017 r.).</a:t>
            </a:r>
          </a:p>
          <a:p>
            <a:endParaRPr lang="pl-PL" altLang="pl-PL" sz="2000" dirty="0"/>
          </a:p>
          <a:p>
            <a:r>
              <a:rPr lang="pl-PL" altLang="pl-PL" sz="2000" dirty="0" smtClean="0"/>
              <a:t>4. Wydzielone zostają dwa komponenty: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Komponent Wsparcia Działań Strażniczych w Priorytecie 3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pl-PL" altLang="pl-PL" sz="2000" dirty="0" smtClean="0"/>
              <a:t>Komponent Działań Systemowych w Priorytecie 4</a:t>
            </a:r>
            <a:r>
              <a:rPr lang="pl-PL" altLang="pl-PL" sz="2000" dirty="0" smtClean="0">
                <a:solidFill>
                  <a:srgbClr val="FFFFFF"/>
                </a:solidFill>
                <a:latin typeface="Tahoma" pitchFamily="34" charset="0"/>
              </a:rPr>
              <a:t>Komponent </a:t>
            </a:r>
            <a:r>
              <a:rPr lang="pl-PL" altLang="pl-PL" sz="2000" dirty="0">
                <a:solidFill>
                  <a:srgbClr val="FFFFFF"/>
                </a:solidFill>
                <a:latin typeface="Tahoma" pitchFamily="34" charset="0"/>
              </a:rPr>
              <a:t>Działań Systemowych w Priorytecie 4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15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5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Podmiotami nieuprawnionymi </a:t>
            </a:r>
            <a:r>
              <a:rPr lang="pl-PL" altLang="pl-PL" sz="2000" dirty="0" smtClean="0"/>
              <a:t>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 </a:t>
            </a:r>
            <a:r>
              <a:rPr lang="pl-PL" altLang="pl-PL" sz="2000" dirty="0"/>
              <a:t>te, które otrzymały dotację na realizację projektu </a:t>
            </a:r>
            <a:r>
              <a:rPr lang="pl-PL" altLang="pl-PL" sz="2000" dirty="0" smtClean="0"/>
              <a:t>2-letniego </a:t>
            </a:r>
            <a:br>
              <a:rPr lang="pl-PL" altLang="pl-PL" sz="2000" dirty="0" smtClean="0"/>
            </a:br>
            <a:r>
              <a:rPr lang="pl-PL" altLang="pl-PL" sz="2000" dirty="0" smtClean="0"/>
              <a:t> w konkursie FIO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te, które w ciągu 2 miesięcy od rozstrzygnięcia konkursu FIO 2015 nie wywiązały się z obowiązku przesłania IZ umowy lub pisemnej informacji o rezygnacji z realizacji zadania</a:t>
            </a:r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2015 -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6</a:t>
            </a:r>
            <a:r>
              <a:rPr lang="pl-PL" altLang="pl-PL" sz="2800" dirty="0"/>
              <a:t>. </a:t>
            </a:r>
            <a:r>
              <a:rPr lang="pl-PL" altLang="pl-PL" sz="2000" dirty="0"/>
              <a:t>Z alokacji ustalonej w Regulaminie FIO </a:t>
            </a:r>
            <a:r>
              <a:rPr lang="pl-PL" altLang="pl-PL" sz="2000" dirty="0" smtClean="0"/>
              <a:t>2015 </a:t>
            </a:r>
            <a:r>
              <a:rPr lang="pl-PL" altLang="pl-PL" sz="2000" dirty="0"/>
              <a:t>r. wynika zmniejszona alokacja na konkurs FIO </a:t>
            </a:r>
            <a:r>
              <a:rPr lang="pl-PL" altLang="pl-PL" sz="2000" dirty="0" smtClean="0"/>
              <a:t>2016 </a:t>
            </a:r>
            <a:r>
              <a:rPr lang="pl-PL" altLang="pl-PL" sz="2000" dirty="0"/>
              <a:t>(ze względu na zobowiązania wynikające z projektów 2-letnich, drugich transz projektów  </a:t>
            </a:r>
            <a:r>
              <a:rPr lang="pl-PL" altLang="pl-PL" sz="2000" dirty="0" smtClean="0"/>
              <a:t>3-letnich w P1).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 smtClean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8AA1E8-44F7-4DE8-B457-5890144B5C51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46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7751436"/>
              </p:ext>
            </p:extLst>
          </p:nvPr>
        </p:nvGraphicFramePr>
        <p:xfrm>
          <a:off x="395291" y="2487613"/>
          <a:ext cx="8198484" cy="310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212"/>
                <a:gridCol w="1171212"/>
                <a:gridCol w="1171212"/>
                <a:gridCol w="1171212"/>
                <a:gridCol w="1171212"/>
                <a:gridCol w="1171212"/>
                <a:gridCol w="1171212"/>
              </a:tblGrid>
              <a:tr h="1533388">
                <a:tc rowSpan="2"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komponenty w tys. PLN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Obciążenia </a:t>
                      </a:r>
                      <a:r>
                        <a:rPr lang="pl-PL" sz="1100" dirty="0">
                          <a:effectLst/>
                        </a:rPr>
                        <a:t>z 2014 r. i 2015 r.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pozostałe środki na dotacje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drugie „transze” projektów "dwuletnich" w 2017 r.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89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7 200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3 570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7 930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2 880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5 400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2 350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3818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SUMA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57 600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25 120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30 980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11 136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7</a:t>
            </a:r>
            <a:r>
              <a:rPr lang="pl-PL" altLang="pl-PL" sz="2800" dirty="0"/>
              <a:t>. </a:t>
            </a:r>
            <a:r>
              <a:rPr lang="pl-PL" altLang="pl-PL" sz="2000" dirty="0"/>
              <a:t>Nowe kryteria strategiczne</a:t>
            </a:r>
          </a:p>
          <a:p>
            <a:pPr algn="just"/>
            <a:r>
              <a:rPr lang="pl-PL" altLang="pl-PL" sz="2000" dirty="0" smtClean="0"/>
              <a:t>Spełnianie </a:t>
            </a:r>
            <a:r>
              <a:rPr lang="pl-PL" altLang="pl-PL" sz="2000" dirty="0"/>
              <a:t>kryteriów strategicznych oznacza przyznanie spełniającym je ofertom premii punktowej (</a:t>
            </a:r>
            <a:r>
              <a:rPr lang="pl-PL" altLang="pl-PL" sz="2000" b="1" dirty="0"/>
              <a:t>w wysokości maksymalnie </a:t>
            </a:r>
            <a:r>
              <a:rPr lang="pl-PL" altLang="pl-PL" sz="2000" b="1" dirty="0" smtClean="0"/>
              <a:t>15 punktów</a:t>
            </a:r>
            <a:r>
              <a:rPr lang="pl-PL" altLang="pl-PL" sz="2000" dirty="0"/>
              <a:t>). Spełnienie kryteriów strategicznych nie jest obowiązkowe do zakwalifikowania projektu do dofinansowania i realizacji. </a:t>
            </a:r>
            <a:endParaRPr lang="pl-PL" altLang="pl-PL" sz="2000" b="1" dirty="0"/>
          </a:p>
          <a:p>
            <a:pPr algn="just"/>
            <a:r>
              <a:rPr lang="pl-PL" altLang="pl-PL" sz="2000" dirty="0"/>
              <a:t>Spełnienie danego kryterium skutkuje przyznaniem dodatkowej liczby punktów na etapie oceny merytorycznej</a:t>
            </a:r>
            <a:r>
              <a:rPr lang="pl-PL" altLang="pl-PL" sz="2000" b="1" dirty="0"/>
              <a:t>: 3 pkt za I kryterium, 3 pkt za II kryterium, </a:t>
            </a:r>
            <a:r>
              <a:rPr lang="pl-PL" altLang="pl-PL" sz="2000" b="1" dirty="0" smtClean="0"/>
              <a:t>od 0 do 6 pkt za </a:t>
            </a:r>
            <a:r>
              <a:rPr lang="pl-PL" altLang="pl-PL" sz="2000" b="1" dirty="0"/>
              <a:t>III </a:t>
            </a:r>
            <a:r>
              <a:rPr lang="pl-PL" altLang="pl-PL" sz="2000" b="1" dirty="0" smtClean="0"/>
              <a:t>kryterium oraz 3 pkt za IV kryterium.</a:t>
            </a:r>
          </a:p>
          <a:p>
            <a:pPr algn="just"/>
            <a:endParaRPr lang="pl-PL" altLang="pl-PL" sz="2000" b="1" dirty="0" smtClean="0"/>
          </a:p>
          <a:p>
            <a:r>
              <a:rPr lang="pl-PL" altLang="pl-PL" sz="2000" b="1" u="sng" dirty="0" smtClean="0"/>
              <a:t>Kryteria strategiczne nie obowiązują w KWDS, ani w KDS. </a:t>
            </a:r>
            <a:endParaRPr lang="pl-PL" altLang="pl-PL" sz="2000" u="sng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56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31DCE85-B429-4B11-A633-11AB74FF3BE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66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7108507"/>
              </p:ext>
            </p:extLst>
          </p:nvPr>
        </p:nvGraphicFramePr>
        <p:xfrm>
          <a:off x="323851" y="2662206"/>
          <a:ext cx="8432800" cy="314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493"/>
                <a:gridCol w="1322367"/>
                <a:gridCol w="1092940"/>
              </a:tblGrid>
              <a:tr h="25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Kryterium Strategiczne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podmiot, który od 2014 r. nie otrzymał dofinansowania w ramach ogólnopolskiego konkursu FIO.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4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organizację, której roczny przychód za 2014 r. nie przekracza 100 tys.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38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szczególnie warty dofinansowania (wskazywany przez ekspertów).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0-3 od każdego z oceniających ekspertów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 realizowany w ramach kierunku działania nr 7, w którym przewidziano komponent edukacyjny w zakresie edukacji prawnej.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Priorytet 2 kierunek działania nr 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8. Komponent Wsparcia Działań Strażniczych w Priorytecie 3.</a:t>
            </a:r>
          </a:p>
          <a:p>
            <a:endParaRPr lang="pl-PL" altLang="pl-PL" sz="2000" dirty="0"/>
          </a:p>
          <a:p>
            <a:pPr algn="just" eaLnBrk="1"/>
            <a:r>
              <a:rPr lang="pl-PL" altLang="pl-PL" sz="2000" dirty="0" smtClean="0"/>
              <a:t>Działania </a:t>
            </a:r>
            <a:r>
              <a:rPr lang="pl-PL" altLang="pl-PL" sz="2000" dirty="0"/>
              <a:t>prowadzące do systemowych zmian w funkcjonowaniu instytucji państwa, w tym obywatelska kontrola działań władz publicznych lub obywatelska kontrola etyki działań wielkiego biznesu oraz wszelkie inne przedsięwzięcia zmierzające do równego dostępu do realizacji praw. </a:t>
            </a:r>
          </a:p>
          <a:p>
            <a:r>
              <a:rPr lang="pl-PL" altLang="pl-PL" sz="2000" dirty="0" smtClean="0"/>
              <a:t> </a:t>
            </a:r>
          </a:p>
          <a:p>
            <a:r>
              <a:rPr lang="pl-PL" altLang="pl-PL" sz="2000" dirty="0" smtClean="0"/>
              <a:t>Wyodrębnienie tego Komponentu nie blokuje składania ofert w kierunku 3.3. (Wzrost znaczenia organizacji rzeczniczych i strażniczych).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9. 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projekty </a:t>
            </a:r>
            <a:r>
              <a:rPr lang="pl-PL" altLang="pl-PL" sz="2000" dirty="0"/>
              <a:t>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co najmniej </a:t>
            </a:r>
            <a:r>
              <a:rPr lang="pl-PL" altLang="pl-PL" sz="2000" dirty="0" smtClean="0"/>
              <a:t>jeden </a:t>
            </a:r>
            <a:r>
              <a:rPr lang="pl-PL" altLang="pl-PL" sz="2000" dirty="0"/>
              <a:t>wskazany w Regulaminie FIO 2016 temat</a:t>
            </a:r>
          </a:p>
          <a:p>
            <a:r>
              <a:rPr lang="pl-PL" altLang="pl-PL" sz="2000" dirty="0" smtClean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297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400" dirty="0"/>
          </a:p>
          <a:p>
            <a:r>
              <a:rPr lang="pl-PL" sz="2000" b="1" dirty="0"/>
              <a:t>Zakres tematyczny</a:t>
            </a:r>
            <a:endParaRPr lang="pl-PL" sz="2000" dirty="0"/>
          </a:p>
          <a:p>
            <a:r>
              <a:rPr lang="pl-PL" sz="2000" dirty="0"/>
              <a:t>1 - </a:t>
            </a:r>
            <a:r>
              <a:rPr lang="pl-PL" sz="2000" i="1" dirty="0"/>
              <a:t>Działania – na poziomie ogólnopolskim - na rzecz większego wykorzystania gwarantowanego czasu antenowego na kampanie społeczne.</a:t>
            </a:r>
            <a:endParaRPr lang="pl-PL" sz="2000" dirty="0"/>
          </a:p>
          <a:p>
            <a:r>
              <a:rPr lang="pl-PL" sz="2000" dirty="0"/>
              <a:t>2 - </a:t>
            </a:r>
            <a:r>
              <a:rPr lang="pl-PL" sz="2000" i="1" dirty="0"/>
              <a:t>Wypracowanie bezpiecznego modelu zabezpieczania finansowego realizacji projektów przez organizację pozarządowe</a:t>
            </a:r>
            <a:endParaRPr lang="pl-PL" sz="2000" dirty="0"/>
          </a:p>
          <a:p>
            <a:r>
              <a:rPr lang="pl-PL" sz="2000" dirty="0"/>
              <a:t>3 – </a:t>
            </a:r>
            <a:r>
              <a:rPr lang="pl-PL" sz="2000" i="1" dirty="0"/>
              <a:t>Wsparcie dla organizacji realizujących projekty w zakresie działań strażniczych.</a:t>
            </a:r>
            <a:endParaRPr lang="pl-PL" sz="2000" dirty="0"/>
          </a:p>
          <a:p>
            <a:r>
              <a:rPr lang="pl-PL" sz="2000" i="1" dirty="0"/>
              <a:t>4 – Wprowadzanie mechanizmów wzmacniających i </a:t>
            </a:r>
            <a:r>
              <a:rPr lang="pl-PL" sz="2000" i="1" dirty="0" err="1"/>
              <a:t>upodmiatawiających</a:t>
            </a:r>
            <a:r>
              <a:rPr lang="pl-PL" sz="2000" i="1" dirty="0"/>
              <a:t> adresatów  działań (w tym członków) organizacji pozarządowych poprzez zwiększenie ich autentycznej roli w planowaniu i recenzowaniu działań organizacji. </a:t>
            </a:r>
            <a:endParaRPr lang="pl-PL" sz="20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903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10. Oferty </a:t>
            </a:r>
            <a:r>
              <a:rPr lang="pl-PL" altLang="pl-PL" sz="2000" dirty="0"/>
              <a:t>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</a:t>
            </a:r>
            <a:r>
              <a:rPr lang="pl-PL" altLang="pl-PL" sz="2000" b="1" dirty="0" smtClean="0"/>
              <a:t>2 </a:t>
            </a:r>
            <a:r>
              <a:rPr lang="pl-PL" altLang="pl-PL" sz="2000" b="1" dirty="0"/>
              <a:t>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złożonej przez oddział terenowy należy </a:t>
            </a:r>
            <a:r>
              <a:rPr lang="pl-PL" altLang="pl-PL" sz="2000" dirty="0" smtClean="0"/>
              <a:t>załączyć – przez Generator FIO - </a:t>
            </a:r>
            <a:r>
              <a:rPr lang="pl-PL" altLang="pl-PL" sz="2000" dirty="0"/>
              <a:t>pełnomocnictwo szczególne do działania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w </a:t>
            </a:r>
            <a:r>
              <a:rPr lang="pl-PL" altLang="pl-PL" sz="2000" dirty="0"/>
              <a:t>ramach niniejszego konkursu.</a:t>
            </a:r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971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739EB69-156E-4941-B907-19934B1D89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 smtClean="0"/>
              <a:t>Ważne zmiany wprowadzone w konkursie FIO 2015, które obowiązują w FIO 2016:</a:t>
            </a:r>
            <a:endParaRPr lang="pl-PL" altLang="pl-PL" sz="2400" dirty="0"/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1. </a:t>
            </a:r>
            <a:r>
              <a:rPr lang="pl-PL" altLang="pl-PL" sz="2000" dirty="0"/>
              <a:t>Odformalizowanie partnerstwa. Partnerstwo oceniane </a:t>
            </a:r>
            <a:r>
              <a:rPr lang="pl-PL" altLang="pl-PL" sz="2000" dirty="0" smtClean="0"/>
              <a:t>jest </a:t>
            </a:r>
            <a:r>
              <a:rPr lang="pl-PL" altLang="pl-PL" sz="2000" dirty="0"/>
              <a:t>merytorycznie w karcie oceny. Nie ma kryterium strategicznego </a:t>
            </a:r>
            <a:r>
              <a:rPr lang="pl-PL" altLang="pl-PL" sz="2000" dirty="0">
                <a:sym typeface="Wingdings" pitchFamily="2" charset="2"/>
              </a:rPr>
              <a:t> nie ma konieczności potwierdzania oświadczenia o partnerstwie umową partnerską.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2</a:t>
            </a:r>
            <a:r>
              <a:rPr lang="pl-PL" altLang="pl-PL" sz="2000" dirty="0" smtClean="0"/>
              <a:t>. Obowiązuje limit </a:t>
            </a:r>
            <a:r>
              <a:rPr lang="pl-PL" altLang="pl-PL" sz="2000" dirty="0"/>
              <a:t>znaków w części „Krótka charakterystyka zadania publicznego” </a:t>
            </a:r>
            <a:r>
              <a:rPr lang="pl-PL" altLang="pl-PL" sz="2000" dirty="0" smtClean="0"/>
              <a:t>(maksymalnie </a:t>
            </a:r>
            <a:r>
              <a:rPr lang="pl-PL" altLang="pl-PL" sz="2000" dirty="0"/>
              <a:t>3 tys</a:t>
            </a:r>
            <a:r>
              <a:rPr lang="pl-PL" altLang="pl-PL" sz="2000" dirty="0" smtClean="0"/>
              <a:t>.)  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 smtClean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074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3074988" y="1457325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3074988" y="1463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000" baseline="30000">
                <a:hlinkClick r:id="" action="ppaction://noaction"/>
              </a:rPr>
              <a:t>[1]</a:t>
            </a:r>
            <a:r>
              <a:rPr lang="pl-PL" altLang="pl-PL" sz="1000"/>
              <a:t> Suma wszystkich przychodów.</a:t>
            </a:r>
            <a:endParaRPr lang="pl-PL" altLang="pl-PL"/>
          </a:p>
        </p:txBody>
      </p:sp>
      <p:sp>
        <p:nvSpPr>
          <p:cNvPr id="28684" name="Text Box 1"/>
          <p:cNvSpPr txBox="1">
            <a:spLocks noChangeArrowheads="1"/>
          </p:cNvSpPr>
          <p:nvPr/>
        </p:nvSpPr>
        <p:spPr bwMode="auto">
          <a:xfrm>
            <a:off x="612775" y="188912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FFE13A9-2ACB-4115-9D95-D063DCD4FF14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2" name="Text Box 28"/>
          <p:cNvSpPr txBox="1">
            <a:spLocks noChangeArrowheads="1"/>
          </p:cNvSpPr>
          <p:nvPr/>
        </p:nvSpPr>
        <p:spPr bwMode="auto">
          <a:xfrm>
            <a:off x="301625" y="1581194"/>
            <a:ext cx="815340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1800" b="1" dirty="0"/>
              <a:t>WYSOKOŚĆ WNIOSKOWANEJ  </a:t>
            </a:r>
            <a:r>
              <a:rPr lang="pl-PL" altLang="pl-PL" sz="1800" b="1" dirty="0" smtClean="0"/>
              <a:t>DOTACJI (poza KDS)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dirty="0"/>
              <a:t>Wysokość wnioskowanej dotacji: 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„jednorocznych”: od 10 tys. zł. do 100 tys. zł</a:t>
            </a:r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„dwuletnich”: od 20 tys. zł. do 200 tys. zł</a:t>
            </a:r>
            <a:r>
              <a:rPr lang="pl-PL" altLang="pl-PL" sz="1800" dirty="0"/>
              <a:t> (minimalna dotacja w danym roku musi wynosić nie mniej niż 10 tys. zł</a:t>
            </a:r>
            <a:r>
              <a:rPr lang="pl-PL" altLang="pl-PL" sz="1800" dirty="0" smtClean="0"/>
              <a:t>).  </a:t>
            </a:r>
          </a:p>
          <a:p>
            <a:pPr>
              <a:lnSpc>
                <a:spcPct val="150000"/>
              </a:lnSpc>
            </a:pPr>
            <a:endParaRPr lang="pl-PL" altLang="pl-PL" sz="1800" b="1" dirty="0"/>
          </a:p>
        </p:txBody>
      </p:sp>
      <p:pic>
        <p:nvPicPr>
          <p:cNvPr id="3277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0275679"/>
              </p:ext>
            </p:extLst>
          </p:nvPr>
        </p:nvGraphicFramePr>
        <p:xfrm>
          <a:off x="827088" y="2422705"/>
          <a:ext cx="7345362" cy="3997802"/>
        </p:xfrm>
        <a:graphic>
          <a:graphicData uri="http://schemas.openxmlformats.org/drawingml/2006/table">
            <a:tbl>
              <a:tblPr/>
              <a:tblGrid>
                <a:gridCol w="3674797"/>
                <a:gridCol w="3670565"/>
              </a:tblGrid>
              <a:tr h="44869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wartość dotacji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wkład własny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299656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 tys. zł do 40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14008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ponad 40 tys. zł do 200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finansowe, w tym nie mniej niż 5% wartości dotacji wkład własny finansowy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/>
              <a:t>Udział środków własnych – </a:t>
            </a:r>
            <a:r>
              <a:rPr lang="pl-PL" altLang="pl-PL" sz="1800" u="sng"/>
              <a:t>odnosi się do dotacji, a nie do projektu</a:t>
            </a:r>
            <a:r>
              <a:rPr lang="pl-PL" altLang="pl-PL" sz="1800"/>
              <a:t>!</a:t>
            </a: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</a:t>
            </a:r>
            <a:r>
              <a:rPr lang="pl-PL" altLang="pl-PL" sz="1400" dirty="0" smtClean="0"/>
              <a:t>spółki. </a:t>
            </a:r>
            <a:endParaRPr lang="pl-PL" altLang="pl-PL" sz="1400" dirty="0"/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wolontariat		praca społeczna członków organizacji </a:t>
            </a:r>
          </a:p>
          <a:p>
            <a:endParaRPr lang="pl-PL" sz="2200" b="1" dirty="0" smtClean="0"/>
          </a:p>
          <a:p>
            <a:r>
              <a:rPr lang="pl-PL" sz="2200" b="1" dirty="0" smtClean="0"/>
              <a:t>Wkład rzeczowy nie jest wliczany do wkładu własnego!</a:t>
            </a:r>
          </a:p>
          <a:p>
            <a:endParaRPr lang="pl-PL" sz="2200" b="1" dirty="0"/>
          </a:p>
          <a:p>
            <a:pPr marL="0" indent="0"/>
            <a:r>
              <a:rPr lang="pl-PL" sz="2200" dirty="0" smtClean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prace administracyjne i pomocnicze </a:t>
            </a:r>
            <a:r>
              <a:rPr lang="pl-PL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/>
              <a:t>Wydatki w ramach FIO są kwalifikowane,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D438A78-A110-4E4F-9279-C15DCD61BC69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2015 -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 smtClean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just"/>
            <a:r>
              <a:rPr lang="pl-PL" sz="1250" b="1" dirty="0" smtClean="0"/>
              <a:t>Koszty merytoryczne</a:t>
            </a:r>
            <a:r>
              <a:rPr lang="pl-PL" sz="1250" dirty="0" smtClean="0"/>
              <a:t>: </a:t>
            </a:r>
            <a:r>
              <a:rPr lang="pl-PL" sz="1250" dirty="0"/>
              <a:t>wynagrodzenia trenerów, ekspertów, specjalistów realizujących </a:t>
            </a:r>
            <a:r>
              <a:rPr lang="pl-PL" sz="1250" dirty="0" smtClean="0"/>
              <a:t>zadania, wynagrodzenia </a:t>
            </a:r>
            <a:r>
              <a:rPr lang="pl-PL" sz="1250" dirty="0"/>
              <a:t>innych osób zatrudnionych specjalnie na potrzeby projektu, wydatki związane z uczestnictwem bezpośrednich adresatów zadania, takie jak materiały szkoleniowe, wynajem </a:t>
            </a:r>
            <a:r>
              <a:rPr lang="pl-PL" sz="1250" dirty="0" err="1"/>
              <a:t>sal</a:t>
            </a:r>
            <a:r>
              <a:rPr lang="pl-PL" sz="1250" dirty="0"/>
              <a:t>, niezbędny dla beneficjentów sprzęt do przeprowadzenia zajęć, odzież, żywność, zakwaterowanie, przejazdy beneficjentów, opłaty za sprawy sądowe prowadzone w interesie publicznym, nagrody dla beneficjentów w konkursach, koszt wyjazdów służbowych trenerów, ekspertów, specjalistów zaangażowanych w realizację </a:t>
            </a:r>
            <a:r>
              <a:rPr lang="pl-PL" sz="1250" dirty="0" smtClean="0"/>
              <a:t>zadania, etc.</a:t>
            </a:r>
          </a:p>
          <a:p>
            <a:pPr algn="just"/>
            <a:r>
              <a:rPr lang="pl-PL" sz="1250" b="1" dirty="0" smtClean="0"/>
              <a:t>Koszty obsługi zadania publicznego</a:t>
            </a:r>
            <a:r>
              <a:rPr lang="pl-PL" sz="1250" dirty="0" smtClean="0"/>
              <a:t>: </a:t>
            </a:r>
            <a:r>
              <a:rPr lang="pl-PL" sz="1250" dirty="0"/>
              <a:t>kierowanie  projektem, wykonywanie zadań administracyjnych, obsługowych, księgowych (jedynie w części odpowiadającej zaangażowaniu danej osoby w realizację projektu), opłaty za telefon/faks, opłaty pocztowe, czynsz, CO </a:t>
            </a:r>
            <a:br>
              <a:rPr lang="pl-PL" sz="1250" dirty="0"/>
            </a:br>
            <a:r>
              <a:rPr lang="pl-PL" sz="1250" dirty="0"/>
              <a:t>(w stosownej części, przypadającej na dany projekt), opłaty za przelewy bankowe, koszt zakupu lub wypożyczenia składnika majątku, którego wartość początkowa </a:t>
            </a:r>
            <a:r>
              <a:rPr lang="pl-PL" sz="1250" u="sng" dirty="0"/>
              <a:t>nie przekracza kwoty </a:t>
            </a:r>
            <a:r>
              <a:rPr lang="pl-PL" sz="1250" u="sng" dirty="0" smtClean="0"/>
              <a:t>3 500,00 zł, </a:t>
            </a:r>
            <a:r>
              <a:rPr lang="pl-PL" sz="1250" dirty="0"/>
              <a:t>koszty adaptacji pomieszczeń dla celów realizacji zadania (np. koszt malowania pomieszczeń), koszty wyjazdów służbowych osób zaangażowanych w obsługę zadania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9534499"/>
              </p:ext>
            </p:extLst>
          </p:nvPr>
        </p:nvGraphicFramePr>
        <p:xfrm>
          <a:off x="2617787" y="2178591"/>
          <a:ext cx="4000501" cy="163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/>
                <a:gridCol w="2366413"/>
                <a:gridCol w="1273002"/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merytoryczne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obsługi zadania publicznego, w tym koszty administracyjne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Inne koszty (promocja)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1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86FB403-A625-48F5-A279-AE3843274D28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69BFC45-8573-4904-9AE0-20CF08F95BE5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procesów sądowych;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obsługi konta bankowego (nie dotyczy kosztów przelewów);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 smtClean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 smtClean="0"/>
              <a:t>Ofertę </a:t>
            </a:r>
            <a:r>
              <a:rPr lang="pl-PL" altLang="pl-PL" sz="2000" dirty="0"/>
              <a:t>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Do oferty należy dołączyć umowę regulującą stosunki między oferentami, na podstawie </a:t>
            </a:r>
            <a:r>
              <a:rPr lang="pl-PL" altLang="pl-PL" sz="2000" u="sng" dirty="0"/>
              <a:t>ramowego wzoru oferty wspólnej.</a:t>
            </a:r>
            <a:r>
              <a:rPr lang="pl-PL" altLang="pl-PL" sz="2000" dirty="0"/>
              <a:t>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Informacje ogólne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2000" dirty="0" smtClean="0">
              <a:solidFill>
                <a:srgbClr val="000000"/>
              </a:solidFill>
              <a:latin typeface="Arial" charset="0"/>
            </a:endParaRP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Ogłoszenie konkursu FIO 2016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3 i 4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września 2015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21 września 2015 r.</a:t>
            </a:r>
            <a:r>
              <a:rPr lang="pl-PL" altLang="pl-PL" sz="2000" u="sng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endParaRPr lang="pl-PL" altLang="pl-PL" sz="2000" u="sng" dirty="0">
              <a:solidFill>
                <a:srgbClr val="000000"/>
              </a:solidFill>
              <a:latin typeface="Arial" charset="0"/>
            </a:endParaRP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Ogłoszenie konkursu FIO 2016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2: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grudnia 2016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7 stycznia 2016 r.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W konkursie ogłoszonym w ramach P FIO oferty należy składać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wersji elektronicznej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 przez Generator Ofert FIO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ramach konkursu FIO 2016 nie ma obowiązku przesyłania wersji papierowej oferty, ani składania jej przez </a:t>
            </a:r>
            <a:r>
              <a:rPr lang="pl-PL" altLang="pl-PL" sz="2000" b="1" dirty="0" err="1" smtClean="0">
                <a:solidFill>
                  <a:srgbClr val="000000"/>
                </a:solidFill>
                <a:latin typeface="Arial" charset="0"/>
              </a:rPr>
              <a:t>ePUAP</a:t>
            </a: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!</a:t>
            </a:r>
            <a:endParaRPr lang="pl-PL" altLang="pl-PL" sz="2000" b="1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i="1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 smtClean="0">
                <a:solidFill>
                  <a:srgbClr val="000000"/>
                </a:solidFill>
                <a:latin typeface="Arial" charset="0"/>
              </a:rPr>
              <a:t>W dniu ogłoszenia konkursu link do Generatora podany zostanie na stronie 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</a:rPr>
              <a:t>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2015 - omówienie Regulaminu 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643656"/>
              </p:ext>
            </p:extLst>
          </p:nvPr>
        </p:nvGraphicFramePr>
        <p:xfrm>
          <a:off x="485775" y="811213"/>
          <a:ext cx="7921625" cy="5522913"/>
        </p:xfrm>
        <a:graphic>
          <a:graphicData uri="http://schemas.openxmlformats.org/drawingml/2006/table">
            <a:tbl>
              <a:tblPr/>
              <a:tblGrid>
                <a:gridCol w="1925638"/>
                <a:gridCol w="215900"/>
                <a:gridCol w="3890962"/>
                <a:gridCol w="1889125"/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/>
                <a:gridCol w="833437"/>
                <a:gridCol w="2324100"/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Złożenie oferty przez uprawniony podmiot.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Nie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działania przewidziane w projekcie są zgodne ze statutem organizacji (z działalnością odpłatną i nieodpłatną, w punkcie 12 oferty)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8413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oferta zawiera zadania realizowane w ramach działalności odpłatnej, które mieszczą się w działalności gospodarczej prowadzonej przez Wnioskodawcę?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12620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Oferent wskazał jako jedno ze źródeł finansowania środków własnych opłaty od adresatów zadania mimo, że organizacja nie prowadzi działalności odpłatnej (według KRS) – sprawdzane będzie m. in. oświadczenie na końcu oferty oraz informacja znajdująca się w ofercie w tabeli IV.1 (wpłaty i opłaty adresatów)?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Cele </a:t>
            </a:r>
            <a:r>
              <a:rPr lang="pl-PL" altLang="pl-PL" sz="2800" dirty="0" smtClean="0">
                <a:sym typeface="Wingdings" panose="05000000000000000000" pitchFamily="2" charset="2"/>
              </a:rPr>
              <a:t></a:t>
            </a:r>
            <a:r>
              <a:rPr lang="pl-PL" altLang="pl-PL" sz="2800" dirty="0" smtClean="0"/>
              <a:t> nowe pole na cele szczegółowe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91090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463" y="2615201"/>
            <a:ext cx="9144000" cy="24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903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 u="sng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/>
              <a:t>Realizacja Programu FIO ma umożliwić obywatelom angażowanie się w różnorodne działania </a:t>
            </a:r>
            <a:br>
              <a:rPr lang="pl-PL" altLang="pl-PL" sz="2400"/>
            </a:br>
            <a:r>
              <a:rPr lang="pl-PL" altLang="pl-PL" sz="240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zmiana nastąpiła w FIO 2015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3" y="2678113"/>
            <a:ext cx="8934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777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analiza ryzyka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15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Rezultaty </a:t>
            </a:r>
            <a:r>
              <a:rPr lang="pl-PL" altLang="pl-PL" sz="2800" dirty="0" smtClean="0">
                <a:sym typeface="Wingdings" panose="05000000000000000000" pitchFamily="2" charset="2"/>
              </a:rPr>
              <a:t> przypasowanie do któregoś z celów szczegółowych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98813"/>
            <a:ext cx="90360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4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143875" cy="4516438"/>
          </a:xfrm>
        </p:spPr>
        <p:txBody>
          <a:bodyPr/>
          <a:lstStyle/>
          <a:p>
            <a:r>
              <a:rPr lang="pl-PL" altLang="pl-PL" sz="2000" dirty="0" smtClean="0"/>
              <a:t>Najważniejsze zmiany w FIO 2016 (w stosunku do 2015 r.):</a:t>
            </a:r>
          </a:p>
          <a:p>
            <a:endParaRPr lang="pl-PL" sz="2000" dirty="0" smtClean="0"/>
          </a:p>
          <a:p>
            <a:r>
              <a:rPr lang="pl-PL" sz="2000" b="1" dirty="0" smtClean="0"/>
              <a:t>Zmiany w Karcie Oceny: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2 Merytoryczna zawartość oferty - pkt. 2.11.: „W jakim stopniu efekty realizacji projektu będą trwały po zakończeniu realizacji projektu?”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3 Budżet -  pkt 3.5.: „Czy konstrukcja budżetu jest przejrzysta?”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4 „Zaangażowanie społeczności” – przeformułowanie wszystkich pytań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5 „Zasoby osobowe i rzeczowe Oferenta” – pkt. 5.3. „Zasoby </a:t>
            </a:r>
            <a:r>
              <a:rPr lang="pl-PL" sz="2000" u="sng" dirty="0" smtClean="0"/>
              <a:t>rzeczowe </a:t>
            </a:r>
            <a:r>
              <a:rPr lang="pl-PL" sz="2000" dirty="0" smtClean="0"/>
              <a:t>i lokalowe Oferenta i partnerów w odniesieniu do skali…”</a:t>
            </a:r>
          </a:p>
          <a:p>
            <a:endParaRPr lang="pl-PL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9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7663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967F6DD-C723-44FF-B967-095DED707D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2392363"/>
          <a:ext cx="8326439" cy="23320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62547"/>
                <a:gridCol w="3165712"/>
                <a:gridCol w="1208999"/>
                <a:gridCol w="989181"/>
              </a:tblGrid>
              <a:tr h="316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Kryteria horyzontalne i kryteria merytoryczne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999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Kryterium oceny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Oferta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Kwestia horyzontalna dla Priorytetu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całość oferty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1.1. W jakim stopniu projekt uwzględnia kwestię horyzontalną wskazaną dla Priorytetu?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B8E3B86-B24C-4D84-AE38-E778BC89AEE4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4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95288" y="1558925"/>
            <a:ext cx="83708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Ocenie podlegają kwestie horyzontalne ustalone dla danego priorytetu (zapis programowy).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1. Małe inicjatywy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wpływać pozytywnie na możliwości obywateli w realizacji oddolnych inicjatyw.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2. Aktywne społeczeństwo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angażować obywateli, dając im możliwość aktywnego działania oraz łączenia aktywności ze zdobywaniem wiedzy w sferze działań obywatelskich.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3. Aktywni obywatele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przyczyniać się do wzrostu partycypacji obywateli w sprawach publicznych.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4: Silne organizacje pozarządowe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przyczyniać się do wzmocnienia potencjału organizacji obywatelskich, w szczególności wspierania przez organizacje federacyjne innych podmiotów III sektora.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01760666"/>
              </p:ext>
            </p:extLst>
          </p:nvPr>
        </p:nvGraphicFramePr>
        <p:xfrm>
          <a:off x="683568" y="1599348"/>
          <a:ext cx="7704856" cy="507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976"/>
                <a:gridCol w="1317755"/>
                <a:gridCol w="1138125"/>
              </a:tblGrid>
              <a:tr h="5132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Kryterium oceny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Maksymalna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Przyznana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173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 Merytoryczna zawartość Oferty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2.1. W jakim stopniu realizacja projektu przyczyni się do osiągnięcia celu głównego Programu?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</a:tr>
              <a:tr h="20415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2.2. W jakim stopniu problem został zidentyfikowany przez Oferenta?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2.3. W jakim stopniu wskazany cel/cele projektu wynika/wynikają ze zidentyfikowanego problemu?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2.4. W jakim stopniu trafnie zidentyfikowana jest grupa docelowa projektu?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2.5. W jakim stopniu osiągnięcie zakładanych rezultatów przyczyni się do realizacji celu projektu?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2.6. W jakim stopniu projekt jest przydatny z punktu widzenia beneficjentów (adresatów zadania)?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2.7. W jakim stopniu zakładane rezultaty są wymierne i możliwe do osiągnięcia dzięki realizacji zaplanowanych działań?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2.8. W jakim stopniu Oferent dokonał trafnej oceny prawdopodobieństwa wystąpienia ryzyka, jego oddziaływania, wpływu na realizację projektu oraz sposobu minimalizacji?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2.9. Czy opis działań tworzy spójną całość, jest adekwatny wobec zidentyfikowanych problemów, a harmonogram ich realizacji jest przejrzysty/klarowny?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2.10. W jakim stopniu projekt przyczyni się do wzmocnienia potencjału Oferenta lub Partnera?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2.11 W jakim stopniu efekty realizacji projektu będą trwały po zakończeniu realizacji projektu? 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  <a:tr h="324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Razem (merytoryczna zawartość projektu): </a:t>
                      </a:r>
                      <a:endParaRPr lang="pl-PL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8815565"/>
              </p:ext>
            </p:extLst>
          </p:nvPr>
        </p:nvGraphicFramePr>
        <p:xfrm>
          <a:off x="611561" y="2310924"/>
          <a:ext cx="8145090" cy="309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4733"/>
                <a:gridCol w="1529420"/>
                <a:gridCol w="1320937"/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Budżet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3.1. Na ile przedstawione koszty są racjonalne, spójne  i niezbędne z perspektywy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Prawidłowość kwalifikacji kosztów?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Adekwatność i realność przyjętych w kalkulacji stawek jednostkowych?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znaczenie projektu i jego jakość uzasadniają wysokość kosztów obsługi zadania publicznego?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3.5 Czy konstrukcja budżetu jest przejrzysta?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= 13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7822747"/>
              </p:ext>
            </p:extLst>
          </p:nvPr>
        </p:nvGraphicFramePr>
        <p:xfrm>
          <a:off x="265113" y="1916114"/>
          <a:ext cx="8491538" cy="384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499"/>
                <a:gridCol w="1594711"/>
                <a:gridCol w="1377328"/>
              </a:tblGrid>
              <a:tr h="6199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37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Zaangażowanie społeczności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384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4.1. W jakim stopniu beneficjenci/adresaci zostali zaangażowani w przygotowanie i realizację projektu (zasada </a:t>
                      </a:r>
                      <a:r>
                        <a:rPr lang="pl-PL" sz="1100" dirty="0" err="1">
                          <a:effectLst/>
                        </a:rPr>
                        <a:t>empowerment</a:t>
                      </a:r>
                      <a:r>
                        <a:rPr lang="pl-PL" sz="1100" dirty="0">
                          <a:effectLst/>
                        </a:rPr>
                        <a:t>, w zależności od skali projektu)?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45265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W jakim stopniu (w zależności od skali projektu) przewidziano zwiększenie wartości projektu, korzystając z pomocy wspólnoty lokalnej (poza zasobami partnerów)?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6803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projekt może wpłynąć na wzrost poziomu zaufania społecznego beneficjentów/adresatów?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4.5. W jakim stopniu projekt może wpłynąć na wzrost poziomu zaufania członków wspólnoty lokalnej (poza beneficjentami)?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66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6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9767352"/>
              </p:ext>
            </p:extLst>
          </p:nvPr>
        </p:nvGraphicFramePr>
        <p:xfrm>
          <a:off x="612775" y="2189956"/>
          <a:ext cx="8143875" cy="333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518"/>
                <a:gridCol w="1529420"/>
                <a:gridCol w="1320937"/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Kryterium oceny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Kwalifikacje i doświadczenie kluczowych osób zaangażowanych w realizację projektu.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Zaangażowanie wolontariuszy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5.3. Zasoby rzeczowe i lokalowe oferenta i partnerów w odniesieniu do skali proponowanych działań.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7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weryfikacja pracy ekspertów (może mieć znaczenie przy ustalaniu ostatecznej listy ekspertów oceniających oferty w FIO 2016)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Zespół FIO w Departamencie Pożytku Publicznego, 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Filip Kołodziejski (filip.kolodziejski@mpips.gov.pl)</a:t>
            </a:r>
          </a:p>
          <a:p>
            <a:pPr>
              <a:buClrTx/>
              <a:defRPr/>
            </a:pPr>
            <a:r>
              <a:rPr lang="pl-PL" altLang="pl-PL" sz="1400" dirty="0" smtClean="0"/>
              <a:t>Magdalena Zwolińska (magdalena.zwolinska@mpips.gov.pl)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Stefan </a:t>
            </a:r>
            <a:r>
              <a:rPr lang="pl-PL" altLang="pl-PL" sz="1400" dirty="0" err="1" smtClean="0"/>
              <a:t>Kołucki</a:t>
            </a:r>
            <a:r>
              <a:rPr lang="pl-PL" altLang="pl-PL" sz="1400" dirty="0" smtClean="0"/>
              <a:t> (stefan.kolucki@mpips.gov.pl)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Dominika Dzido (dominika.dzido@mpips.gov.pl)</a:t>
            </a:r>
          </a:p>
          <a:p>
            <a:pPr>
              <a:defRPr/>
            </a:pPr>
            <a:r>
              <a:rPr lang="pl-PL" altLang="pl-PL" sz="1400" dirty="0"/>
              <a:t>Anna Polak (anna.polak@mpips.gov.pl)</a:t>
            </a:r>
          </a:p>
          <a:p>
            <a:pPr>
              <a:defRPr/>
            </a:pPr>
            <a:r>
              <a:rPr lang="pl-PL" altLang="pl-PL" sz="1400" dirty="0"/>
              <a:t>Marta Szelągowska (marta.szelagowska@mpips.gov.pl)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58373" name="Picture 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9525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28775"/>
            <a:ext cx="7340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</a:t>
            </a:r>
            <a:r>
              <a:rPr lang="pl-PL" altLang="pl-PL" sz="4400" dirty="0" smtClean="0">
                <a:solidFill>
                  <a:srgbClr val="5A6378"/>
                </a:solidFill>
              </a:rPr>
              <a:t>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 dirty="0" smtClean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 smtClean="0">
                <a:solidFill>
                  <a:srgbClr val="5A6378"/>
                </a:solidFill>
              </a:rPr>
              <a:t>Dominika Dzido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 dirty="0">
                <a:solidFill>
                  <a:srgbClr val="5A6378"/>
                </a:solidFill>
              </a:rPr>
              <a:t>d</a:t>
            </a:r>
            <a:r>
              <a:rPr lang="pl-PL" altLang="pl-PL" sz="1800" dirty="0" smtClean="0">
                <a:solidFill>
                  <a:srgbClr val="5A6378"/>
                </a:solidFill>
              </a:rPr>
              <a:t>ominika.dzido@mpips.gov.pl</a:t>
            </a:r>
            <a:endParaRPr lang="pl-PL" altLang="pl-PL" sz="18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</a:t>
            </a:r>
            <a:r>
              <a:rPr lang="pl-PL" altLang="pl-PL" sz="2400" i="1" dirty="0" smtClean="0"/>
              <a:t>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>i </a:t>
            </a:r>
            <a:r>
              <a:rPr lang="pl-PL" altLang="pl-PL" sz="1600" b="1" dirty="0"/>
              <a:t>innych form współpracy, służących aktywizacji obywateli oraz przekazywaniu im realizacji zadań </a:t>
            </a:r>
            <a:r>
              <a:rPr lang="pl-PL" altLang="pl-PL" sz="1600" b="1" dirty="0" smtClean="0"/>
              <a:t>publicznych</a:t>
            </a:r>
          </a:p>
          <a:p>
            <a:pPr eaLnBrk="1"/>
            <a:endParaRPr lang="pl-PL" altLang="pl-PL" sz="1600" b="1" dirty="0" smtClean="0"/>
          </a:p>
          <a:p>
            <a:pPr eaLnBrk="1"/>
            <a:endParaRPr lang="pl-PL" altLang="pl-PL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</a:t>
            </a:r>
            <a:r>
              <a:rPr lang="pl-PL" altLang="pl-PL" sz="1600" b="1" dirty="0" smtClean="0"/>
              <a:t>systemowym</a:t>
            </a:r>
          </a:p>
          <a:p>
            <a:pPr algn="just" eaLnBrk="1"/>
            <a:endParaRPr lang="pl-PL" altLang="pl-PL" sz="16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5189</TotalTime>
  <Words>3124</Words>
  <Application>Microsoft Office PowerPoint</Application>
  <PresentationFormat>Pokaz na ekranie (4:3)</PresentationFormat>
  <Paragraphs>768</Paragraphs>
  <Slides>54</Slides>
  <Notes>46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54</vt:i4>
      </vt:variant>
    </vt:vector>
  </HeadingPairs>
  <TitlesOfParts>
    <vt:vector size="56" baseType="lpstr">
      <vt:lpstr>Motyw pakietu Office</vt:lpstr>
      <vt:lpstr>1_Motyw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FIO 2016 - omówienie Regulaminu </vt:lpstr>
      <vt:lpstr>Slajd 31</vt:lpstr>
      <vt:lpstr> FIO 2016 - omówienie Regulaminu 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 FIO 2016 - omówienie Regulaminu  </vt:lpstr>
      <vt:lpstr>Slajd 44</vt:lpstr>
      <vt:lpstr>Slajd 45</vt:lpstr>
      <vt:lpstr> FIO 2016 - omówienie Regulaminu  </vt:lpstr>
      <vt:lpstr>FIO 2016 - omówienie Regulaminu</vt:lpstr>
      <vt:lpstr>Slajd 48</vt:lpstr>
      <vt:lpstr>FIO 2016 - omówienie Regulaminu</vt:lpstr>
      <vt:lpstr>Slajd 50</vt:lpstr>
      <vt:lpstr>Slajd 51</vt:lpstr>
      <vt:lpstr>Slajd 52</vt:lpstr>
      <vt:lpstr>Slajd 53</vt:lpstr>
      <vt:lpstr>Slajd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Barbara Bałka</cp:lastModifiedBy>
  <cp:revision>327</cp:revision>
  <cp:lastPrinted>2014-09-26T09:00:08Z</cp:lastPrinted>
  <dcterms:created xsi:type="dcterms:W3CDTF">2012-12-02T19:34:30Z</dcterms:created>
  <dcterms:modified xsi:type="dcterms:W3CDTF">2015-09-02T12:15:32Z</dcterms:modified>
</cp:coreProperties>
</file>