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5" r:id="rId4"/>
    <p:sldId id="276" r:id="rId5"/>
    <p:sldId id="273" r:id="rId6"/>
    <p:sldId id="282" r:id="rId7"/>
    <p:sldId id="272" r:id="rId8"/>
    <p:sldId id="278" r:id="rId9"/>
    <p:sldId id="279" r:id="rId10"/>
    <p:sldId id="280" r:id="rId11"/>
    <p:sldId id="271" r:id="rId12"/>
    <p:sldId id="274" r:id="rId13"/>
    <p:sldId id="277" r:id="rId14"/>
    <p:sldId id="286" r:id="rId15"/>
    <p:sldId id="283" r:id="rId16"/>
    <p:sldId id="287" r:id="rId17"/>
    <p:sldId id="284" r:id="rId1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86441" autoAdjust="0"/>
  </p:normalViewPr>
  <p:slideViewPr>
    <p:cSldViewPr>
      <p:cViewPr>
        <p:scale>
          <a:sx n="60" d="100"/>
          <a:sy n="60" d="100"/>
        </p:scale>
        <p:origin x="-13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OPS\ES\Badziew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OPS\ES\Badziew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Arkusz4!$G$22</c:f>
              <c:strCache>
                <c:ptCount val="1"/>
                <c:pt idx="0">
                  <c:v>liczba lat prowadzenia zajęć</c:v>
                </c:pt>
              </c:strCache>
            </c:strRef>
          </c:tx>
          <c:cat>
            <c:strRef>
              <c:f>Arkusz4!$B$23:$B$38</c:f>
              <c:strCache>
                <c:ptCount val="16"/>
                <c:pt idx="0">
                  <c:v>Bytów</c:v>
                </c:pt>
                <c:pt idx="1">
                  <c:v>Miastko</c:v>
                </c:pt>
                <c:pt idx="2">
                  <c:v>Pieniężnica</c:v>
                </c:pt>
                <c:pt idx="3">
                  <c:v>Wandzin</c:v>
                </c:pt>
                <c:pt idx="4">
                  <c:v>Gdańsk</c:v>
                </c:pt>
                <c:pt idx="5">
                  <c:v>Garcz</c:v>
                </c:pt>
                <c:pt idx="6">
                  <c:v>Ostrzyce</c:v>
                </c:pt>
                <c:pt idx="7">
                  <c:v>Puck</c:v>
                </c:pt>
                <c:pt idx="8">
                  <c:v>Słupsk</c:v>
                </c:pt>
                <c:pt idx="9">
                  <c:v>Kępice</c:v>
                </c:pt>
                <c:pt idx="10">
                  <c:v>Potęgowo</c:v>
                </c:pt>
                <c:pt idx="11">
                  <c:v>Smołdziński Las</c:v>
                </c:pt>
                <c:pt idx="12">
                  <c:v>Ustka</c:v>
                </c:pt>
                <c:pt idx="13">
                  <c:v>Sopot</c:v>
                </c:pt>
                <c:pt idx="14">
                  <c:v>Osówek</c:v>
                </c:pt>
                <c:pt idx="15">
                  <c:v>Skarszewy</c:v>
                </c:pt>
              </c:strCache>
            </c:strRef>
          </c:cat>
          <c:val>
            <c:numRef>
              <c:f>Arkusz4!$G$23:$G$38</c:f>
              <c:numCache>
                <c:formatCode>General</c:formatCode>
                <c:ptCount val="16"/>
                <c:pt idx="0">
                  <c:v>11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  <c:pt idx="14">
                  <c:v>6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Arkusz4!$H$22</c:f>
              <c:strCache>
                <c:ptCount val="1"/>
                <c:pt idx="0">
                  <c:v>liczba lat od przyznania statusu CIS</c:v>
                </c:pt>
              </c:strCache>
            </c:strRef>
          </c:tx>
          <c:cat>
            <c:strRef>
              <c:f>Arkusz4!$B$23:$B$38</c:f>
              <c:strCache>
                <c:ptCount val="16"/>
                <c:pt idx="0">
                  <c:v>Bytów</c:v>
                </c:pt>
                <c:pt idx="1">
                  <c:v>Miastko</c:v>
                </c:pt>
                <c:pt idx="2">
                  <c:v>Pieniężnica</c:v>
                </c:pt>
                <c:pt idx="3">
                  <c:v>Wandzin</c:v>
                </c:pt>
                <c:pt idx="4">
                  <c:v>Gdańsk</c:v>
                </c:pt>
                <c:pt idx="5">
                  <c:v>Garcz</c:v>
                </c:pt>
                <c:pt idx="6">
                  <c:v>Ostrzyce</c:v>
                </c:pt>
                <c:pt idx="7">
                  <c:v>Puck</c:v>
                </c:pt>
                <c:pt idx="8">
                  <c:v>Słupsk</c:v>
                </c:pt>
                <c:pt idx="9">
                  <c:v>Kępice</c:v>
                </c:pt>
                <c:pt idx="10">
                  <c:v>Potęgowo</c:v>
                </c:pt>
                <c:pt idx="11">
                  <c:v>Smołdziński Las</c:v>
                </c:pt>
                <c:pt idx="12">
                  <c:v>Ustka</c:v>
                </c:pt>
                <c:pt idx="13">
                  <c:v>Sopot</c:v>
                </c:pt>
                <c:pt idx="14">
                  <c:v>Osówek</c:v>
                </c:pt>
                <c:pt idx="15">
                  <c:v>Skarszewy</c:v>
                </c:pt>
              </c:strCache>
            </c:strRef>
          </c:cat>
          <c:val>
            <c:numRef>
              <c:f>Arkusz4!$H$23:$H$38</c:f>
              <c:numCache>
                <c:formatCode>General</c:formatCode>
                <c:ptCount val="16"/>
                <c:pt idx="0">
                  <c:v>11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10</c:v>
                </c:pt>
                <c:pt idx="6">
                  <c:v>10</c:v>
                </c:pt>
                <c:pt idx="7">
                  <c:v>5</c:v>
                </c:pt>
                <c:pt idx="8">
                  <c:v>0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9</c:v>
                </c:pt>
                <c:pt idx="15">
                  <c:v>5</c:v>
                </c:pt>
              </c:numCache>
            </c:numRef>
          </c:val>
        </c:ser>
        <c:shape val="box"/>
        <c:axId val="89747456"/>
        <c:axId val="89748992"/>
        <c:axId val="0"/>
      </c:bar3DChart>
      <c:catAx>
        <c:axId val="8974745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89748992"/>
        <c:crosses val="autoZero"/>
        <c:auto val="1"/>
        <c:lblAlgn val="ctr"/>
        <c:lblOffset val="100"/>
      </c:catAx>
      <c:valAx>
        <c:axId val="89748992"/>
        <c:scaling>
          <c:orientation val="minMax"/>
        </c:scaling>
        <c:axPos val="t"/>
        <c:majorGridlines/>
        <c:numFmt formatCode="General" sourceLinked="1"/>
        <c:tickLblPos val="nextTo"/>
        <c:crossAx val="8974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88311564415593"/>
          <c:y val="0.39894195386380765"/>
          <c:w val="0.3131063637856667"/>
          <c:h val="0.20211609227238572"/>
        </c:manualLayout>
      </c:layout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Arkusz4!$H$5:$H$6</c:f>
              <c:strCache>
                <c:ptCount val="2"/>
                <c:pt idx="0">
                  <c:v>JST</c:v>
                </c:pt>
                <c:pt idx="1">
                  <c:v>NGO</c:v>
                </c:pt>
              </c:strCache>
            </c:strRef>
          </c:cat>
          <c:val>
            <c:numRef>
              <c:f>Arkusz4!$J$5:$J$6</c:f>
              <c:numCache>
                <c:formatCode>0%</c:formatCode>
                <c:ptCount val="2"/>
                <c:pt idx="0">
                  <c:v>0.37500000000000011</c:v>
                </c:pt>
                <c:pt idx="1">
                  <c:v>0.62500000000000022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634627094879765"/>
          <c:y val="0.27285542432195981"/>
          <c:w val="0.26771779225655656"/>
          <c:h val="0.34317804024496951"/>
        </c:manualLayout>
      </c:layout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7D786-0C07-4F10-BB47-DBBC366AA56D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0D3A8-07B6-41E5-8A5A-E67CA657676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6ADDE-CFD9-41CD-96E4-B636317D6BDE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BE557-9BB4-4A44-AD64-8B2332A576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0932-7CD4-40E3-8AC0-911B8DD6AE02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CBB1-3DA5-41CF-82D5-409E60B4A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640960" cy="22322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zasoby i struktura uczestników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</a:t>
            </a: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 województwie pomorskim</a:t>
            </a: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059832" y="5877272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 czerwca 2016 Gołuń </a:t>
            </a:r>
            <a:endParaRPr lang="pl-PL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340768"/>
            <a:ext cx="8496944" cy="4983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Centrum Integracji Społecznej realizuje reintegrację zawodową </a:t>
            </a:r>
            <a:br>
              <a:rPr lang="pl-PL" sz="2200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>i społeczną przez:</a:t>
            </a:r>
          </a:p>
          <a:p>
            <a:pPr marL="268288" lvl="0" indent="-1730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kształcenie umiejętności pozwalających na pełnienie ról społecznych i osiąganie pozycji społecznych dostępnych osobom niepodlegającym wykluczeniu społecznemu;</a:t>
            </a:r>
          </a:p>
          <a:p>
            <a:pPr marL="268288" lvl="0" indent="-1730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nabywanie umiejętności zawodowych oraz przyuczenie do zawodu, przekwalifikowanie lub podwyższanie kwalifikacji zawodowych;</a:t>
            </a:r>
          </a:p>
          <a:p>
            <a:pPr marL="268288" lvl="0" indent="-1730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naukę planowania życia i zaspokajania potrzeb własnym staraniem, zwłaszcza przez możliwość osiągnięcia własnych dochodów przez zatrudnienie lub działalność gospodarczą;</a:t>
            </a:r>
          </a:p>
          <a:p>
            <a:pPr marL="268288" lvl="0" indent="-1730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uczenie umiejętności racjonalnego gospodarowania posiadanymi środkami pieniężnymi.</a:t>
            </a:r>
            <a:endParaRPr lang="pl-PL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27584" y="1700808"/>
          <a:ext cx="7704854" cy="1659678"/>
        </p:xfrm>
        <a:graphic>
          <a:graphicData uri="http://schemas.openxmlformats.org/drawingml/2006/table">
            <a:tbl>
              <a:tblPr/>
              <a:tblGrid>
                <a:gridCol w="1750947"/>
                <a:gridCol w="861795"/>
                <a:gridCol w="1039626"/>
                <a:gridCol w="1138800"/>
                <a:gridCol w="971229"/>
                <a:gridCol w="1066983"/>
                <a:gridCol w="875474"/>
              </a:tblGrid>
              <a:tr h="60704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Centra Integracji Społecznej</a:t>
                      </a:r>
                    </a:p>
                  </a:txBody>
                  <a:tcPr marL="8121" marR="8121" marT="8121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29">
                <a:tc vMerge="1">
                  <a:txBody>
                    <a:bodyPr/>
                    <a:lstStyle/>
                    <a:p>
                      <a:pPr algn="l" rtl="0" fontAlgn="ctr"/>
                      <a:endParaRPr lang="pl-PL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123728" y="4114800"/>
          <a:ext cx="56886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627784" y="371703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Podmiot tworzący CIS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134076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Centra Integracji Społecznej utworzone przez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jst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1520" y="2132856"/>
          <a:ext cx="8532440" cy="4464497"/>
        </p:xfrm>
        <a:graphic>
          <a:graphicData uri="http://schemas.openxmlformats.org/drawingml/2006/table">
            <a:tbl>
              <a:tblPr/>
              <a:tblGrid>
                <a:gridCol w="1774586"/>
                <a:gridCol w="1755039"/>
                <a:gridCol w="1874267"/>
                <a:gridCol w="3128548"/>
              </a:tblGrid>
              <a:tr h="664925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Lokalizacja CIS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Powiat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Gmina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Podmiot tworzący CIS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bytowski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Burmistrz Miasta Bytowa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Pieniężnica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człuchowski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Rzeczenica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Wójt Gminy Rzeczenica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Garcz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kartuski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Chmielno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Wójt Gminy Chmielno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Ostrzyce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kartuski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Somonino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Wójt Gminy Somonino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Kępice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Kępice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Burmistrz Miasta i Gminy Kępice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6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Burmistrz Gminy Miasto Ustka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79512" y="98072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Centra Integracji Społecznej utworzone przez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ngo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468939"/>
          <a:ext cx="9144000" cy="5389061"/>
        </p:xfrm>
        <a:graphic>
          <a:graphicData uri="http://schemas.openxmlformats.org/drawingml/2006/table">
            <a:tbl>
              <a:tblPr/>
              <a:tblGrid>
                <a:gridCol w="1617645"/>
                <a:gridCol w="1667487"/>
                <a:gridCol w="1286868"/>
                <a:gridCol w="4572000"/>
              </a:tblGrid>
              <a:tr h="459432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Lokalizacja CIS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Powiat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Gmina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Podmiot tworzący CIS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07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Miastko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bytowski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Miastko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"Teen Challenge" Chrześcijańska Misja Społeczna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Wandzin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człuchowski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Przechlewo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Solidarni "PLUS" w Wandzinie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Gdańsk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Gdańsk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Gdańsk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Towarzystwo Pomocy im. Św. Brata Alberta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49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pucki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"Lokalna Grupa Działania Małe Morze" w Pucku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"Horyzont" w Słupsku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Potęgowo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Potęgowo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Fundacja "Promyk Solidarności" w Potęgowie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Smołdziński Las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Smołdzino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"Horyzont" w Słupsku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Towarzystwo Pomocy im. Św. Brata Alberta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38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Osówek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starogardzki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Osieczna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"MORENA"w Gdańsku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07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Skarszewy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starogardzki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Skarszewy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Stowarzyszenie "Miłośników Obozina i Kociewia" w Obozinie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9512" y="1628800"/>
            <a:ext cx="8964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CIS w ramach reintegracji zawodowej, może prowadzić działalność: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wytwórczą, 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handlową 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usługową 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działalność wytwórczą w rolnictwie,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z wyłączeniem działalności polegającej na wytwarzaniu i handlu wyrobami przemysłu paliwowego, tytoniowego, spirytusowego, winiarskiego, piwowarskiego, a także pozostałych wyrobów alkoholowych o zawartości alkoholu powyżej 0,5% oraz wyrobów </a:t>
            </a:r>
            <a:br>
              <a:rPr lang="pl-PL" sz="2200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>z metali szlachetnych albo z udziałem tych metali.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1196747"/>
          <a:ext cx="8964488" cy="5601397"/>
        </p:xfrm>
        <a:graphic>
          <a:graphicData uri="http://schemas.openxmlformats.org/drawingml/2006/table">
            <a:tbl>
              <a:tblPr/>
              <a:tblGrid>
                <a:gridCol w="1407493"/>
                <a:gridCol w="7556995"/>
              </a:tblGrid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Bytów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ogrodnik terenów zieleni, pracownik oczyszczania miasta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Garcz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gastronomiczny, porządkowy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Ostrzyce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opieka nad osobą zależną, krawiecki, porządkowy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Osówek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catering</a:t>
                      </a: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agroturystyka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Gdańsk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krawiecki, remontowo-porządkowy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Miastko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pralnia</a:t>
                      </a: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szwalnia, budowlany, gastronomia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Puck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opiekun osoby starszej i niepełnosprawnej, magazynier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Skarszewy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rękodzieło, krawiectwo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Smołdzino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porządkowo-konserwatorski,  prac twórczych,   remontowo-budowlany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Potęgowo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krawiecki, budowlany, stolarski, ogrodniczo-porządkowy, gospodarczy, wydobywania torfu, gastronomiczny, opiekuńczy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Sopot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hotelarsko-gastronomiczny, pielęgnacji terenów zielonych, opiekun osoby starszej, remontowo-porządkowy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55679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Działalność Centrum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może być finansowana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z: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dotacji pochodzącej z dochodów własnych jednostek samorządu terytorialnego, w tym </a:t>
            </a:r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przeznaczonych na realizację programu profilaktyki i rozwiązywania problemów alkoholowych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dochodów uzyskiwanych z działalności, 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środków z Unii Europejskiej;</a:t>
            </a:r>
          </a:p>
          <a:p>
            <a:pPr marL="268288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Funduszu Pracy w zakresie świadczeń integracyjnych</a:t>
            </a:r>
            <a:endParaRPr lang="pl-PL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67544" y="1196750"/>
          <a:ext cx="8280919" cy="5388381"/>
        </p:xfrm>
        <a:graphic>
          <a:graphicData uri="http://schemas.openxmlformats.org/drawingml/2006/table">
            <a:tbl>
              <a:tblPr/>
              <a:tblGrid>
                <a:gridCol w="5045637"/>
                <a:gridCol w="1211332"/>
                <a:gridCol w="1082225"/>
                <a:gridCol w="941725"/>
              </a:tblGrid>
              <a:tr h="3600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osoby, które rozpoczęły zajęcia w 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latach:</a:t>
                      </a:r>
                      <a:endParaRPr lang="pl-PL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l-PL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  <a:endParaRPr lang="pl-PL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  <a:endParaRPr lang="pl-PL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uczestnicy zajęć ogółem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331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540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429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kobiety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227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354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284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bezdomne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uzależnione od alkoholu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uzależnione od narkotyków lub innych środków odurzających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chore psychicznie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długotrwale bezrobotne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119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254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228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zwalniane z zakładów karnych mające trudności w integracji ze środowiskiem</a:t>
                      </a:r>
                      <a:endParaRPr lang="pl-PL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uchodźcy realizujący indywidualny program integracji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niepełnosprawne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</a:t>
                      </a:r>
                      <a:endParaRPr lang="pl-PL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</a:t>
                      </a:r>
                      <a:endParaRPr lang="pl-PL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4653136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Podstawa prawna: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Ustawa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 dnia 13 czerwca 2003 r.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 zatrudnieniu socjalnym Dz.U.2011.43.225 ze zm. 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1412776"/>
            <a:ext cx="806489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Centrum Integracji Społecznej: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Instytucja realizująca specjalistyczny program pracy z osobami wykluczonymi społecznie lub zagrożonymi wykluczeniem.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Przełamywanie izolacji społecznej i zawodowej odbywa się przy zastosowaniu form reintegracji zawodowej i społecznej.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Status CIS nadaje wojewoda</a:t>
            </a:r>
          </a:p>
          <a:p>
            <a:pPr algn="just"/>
            <a:endParaRPr lang="pl-PL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700808"/>
            <a:ext cx="864096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CIS nie posiada osobowości prawnej, funkcjonuje jako jednostka wyodrębniona w instytucji lub organizacji, która CIS utworzyła.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CIS mogą utworzyć: starosta, wójt, prezydent albo burmistrz miasta lub organizacja pozarządowa.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Między CIS a uczestnikami zajęć w CIS nie ma stosunku pracy.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Uczestnicy CIS mają status osób bezrobotnych, w CIS otrzymują świadczenie integracyjne w wysokości zasiłku dla bezrobotnych.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pic>
        <p:nvPicPr>
          <p:cNvPr id="5" name="Obraz 4" descr="pomorskie c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47877"/>
            <a:ext cx="7416824" cy="5803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51520" y="234888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971600" y="1484784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0" y="112474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Funkcjonowanie CIS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124744"/>
            <a:ext cx="8964488" cy="55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Uczestnikami zajęć w  centrum integracji społecznej osoby: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bezdomne realizujące indywidualny program wychodzenia z bezdomności, 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uzależnione od alkoholu,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uzależnione od narkotyków lub innych środków odurzających,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chore psychicznie, w rozumieniu przepisów o ochronie zdrowia psychicznego,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długotrwale bezrobotne w rozumieniu przepisów o promocji zatrudnienia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instytucjach rynku pracy,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zwalniane z zakładów karnych, mające trudności w integracji ze środowiskiem,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rozumieniu przepisów o pomocy społecznej,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uchodźcy realizujący indywidualny program integracji, w rozumieniu przepisów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o pomocy społecznej,</a:t>
            </a:r>
          </a:p>
          <a:p>
            <a:pPr marL="268288" lvl="0" indent="-1730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osoby niepełnosprawne, w rozumieniu przepisów o rehabilitacji zawodowej i społecznej oraz zatrudnianiu osób niepełnosprawnych,</a:t>
            </a:r>
          </a:p>
          <a:p>
            <a:pPr>
              <a:spcBef>
                <a:spcPts val="600"/>
              </a:spcBef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które podlegają wykluczeniu społecznemu i ze względu na swoją sytuację życiową nie są w stanie własnym staraniem zaspokoić swoich podstawowych potrzeb życiowych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znajdują się w sytuacji powodującej ubóstwo oraz uniemożliwiającej lub ograniczającej uczestnictwo w życiu zawodowym, społecznym i rodzinnym.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12474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Struktura uczestników zajęć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9513" y="1772815"/>
          <a:ext cx="8496943" cy="4650499"/>
        </p:xfrm>
        <a:graphic>
          <a:graphicData uri="http://schemas.openxmlformats.org/drawingml/2006/table">
            <a:tbl>
              <a:tblPr/>
              <a:tblGrid>
                <a:gridCol w="288031"/>
                <a:gridCol w="7416824"/>
                <a:gridCol w="792088"/>
              </a:tblGrid>
              <a:tr h="4320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uczestnicy zajęć 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1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 tym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bezdomne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uzależnione od alkoholu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7198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uzależnione od narkotyków lub innych środków odurzających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chore psychicznie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długotrwale bezrobotne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zwalniane z zakładów karnych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osoby niepełnosprawne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124744"/>
          <a:ext cx="7920880" cy="5558007"/>
        </p:xfrm>
        <a:graphic>
          <a:graphicData uri="http://schemas.openxmlformats.org/drawingml/2006/table">
            <a:tbl>
              <a:tblPr/>
              <a:tblGrid>
                <a:gridCol w="1620018"/>
                <a:gridCol w="1332310"/>
                <a:gridCol w="1728192"/>
                <a:gridCol w="1584176"/>
                <a:gridCol w="1656184"/>
              </a:tblGrid>
              <a:tr h="4320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Powiat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Liczba 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osób </a:t>
                      </a:r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uzależnionych od alkoholu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które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10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rozpoczęły zajęcia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uczestniczyły w zajęciach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ukończyły zajęcia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bytowski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bytowski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Miastko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chojnicki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Chojnice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człuchowski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Rzeczenica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Gdańsk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Gdańsk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kartuski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Chmielno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kartuski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Somonino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pucki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Kępice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Potęgowo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Smołdzino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słupski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Ustka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Sopot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starogardzki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Osieczna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starogardzki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Skarszewy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71800" y="188640"/>
            <a:ext cx="60486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REINTEGRACJA SPOŁECZNO – ZAWODOWA zasoby i struktura uczestników </a:t>
            </a:r>
            <a:b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Integracji Społecznej w województwie pomorskim</a:t>
            </a: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reintegracja społeczna</a:t>
            </a:r>
            <a:endParaRPr lang="pl-P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działania, mające na celu odbudowanie i podtrzymanie u osoby uczestniczącej w zajęciach w centrum integracji społecznej, lub zatrudnionej u pracodawcy:</a:t>
            </a:r>
          </a:p>
          <a:p>
            <a:pPr marL="361950" lvl="0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umiejętności uczestniczenia w życiu społeczności lokalnej</a:t>
            </a:r>
          </a:p>
          <a:p>
            <a:pPr marL="361950" lvl="0" indent="-266700"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pełnienia ról społecznych w miejscu pracy, zamieszkania lub pobytu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reintegracja zawodowa</a:t>
            </a:r>
            <a:endParaRPr lang="pl-P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działania mające na celu odbudowanie i podtrzymanie u osoby uczestniczącej w zajęciach w centrum integracji społecznej zdolności do samodzielnego świadczenia pracy na rynku pracy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</TotalTime>
  <Words>935</Words>
  <Application>Microsoft Office PowerPoint</Application>
  <PresentationFormat>Pokaz na ekranie (4:3)</PresentationFormat>
  <Paragraphs>321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mkisala</dc:creator>
  <cp:lastModifiedBy>Basia</cp:lastModifiedBy>
  <cp:revision>125</cp:revision>
  <dcterms:created xsi:type="dcterms:W3CDTF">2016-04-07T05:10:40Z</dcterms:created>
  <dcterms:modified xsi:type="dcterms:W3CDTF">2016-06-15T21:49:54Z</dcterms:modified>
</cp:coreProperties>
</file>