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5"/>
  </p:notesMasterIdLst>
  <p:sldIdLst>
    <p:sldId id="256" r:id="rId3"/>
    <p:sldId id="337" r:id="rId4"/>
    <p:sldId id="343" r:id="rId5"/>
    <p:sldId id="352" r:id="rId6"/>
    <p:sldId id="353" r:id="rId7"/>
    <p:sldId id="342" r:id="rId8"/>
    <p:sldId id="341" r:id="rId9"/>
    <p:sldId id="354" r:id="rId10"/>
    <p:sldId id="340" r:id="rId11"/>
    <p:sldId id="339" r:id="rId12"/>
    <p:sldId id="355" r:id="rId13"/>
    <p:sldId id="338" r:id="rId14"/>
    <p:sldId id="344" r:id="rId15"/>
    <p:sldId id="356" r:id="rId16"/>
    <p:sldId id="347" r:id="rId17"/>
    <p:sldId id="346" r:id="rId18"/>
    <p:sldId id="357" r:id="rId19"/>
    <p:sldId id="351" r:id="rId20"/>
    <p:sldId id="345" r:id="rId21"/>
    <p:sldId id="348" r:id="rId22"/>
    <p:sldId id="349" r:id="rId23"/>
    <p:sldId id="317" r:id="rId24"/>
  </p:sldIdLst>
  <p:sldSz cx="9144000" cy="6858000" type="screen4x3"/>
  <p:notesSz cx="6767513" cy="9907588"/>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Tahoma" pitchFamily="34" charset="0"/>
        <a:ea typeface="MS Gothic" pitchFamily="49"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Tahoma" pitchFamily="34" charset="0"/>
        <a:ea typeface="MS Gothic" pitchFamily="49"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Tahoma" pitchFamily="34" charset="0"/>
        <a:ea typeface="MS Gothic" pitchFamily="49"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Tahoma" pitchFamily="34" charset="0"/>
        <a:ea typeface="MS Gothic" pitchFamily="49"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Tahoma" pitchFamily="34" charset="0"/>
        <a:ea typeface="MS Gothic" pitchFamily="49" charset="-128"/>
        <a:cs typeface="+mn-cs"/>
      </a:defRPr>
    </a:lvl5pPr>
    <a:lvl6pPr marL="2286000" algn="l" defTabSz="914400" rtl="0" eaLnBrk="1" latinLnBrk="0" hangingPunct="1">
      <a:defRPr kern="1200">
        <a:solidFill>
          <a:schemeClr val="bg1"/>
        </a:solidFill>
        <a:latin typeface="Tahoma" pitchFamily="34" charset="0"/>
        <a:ea typeface="MS Gothic" pitchFamily="49" charset="-128"/>
        <a:cs typeface="+mn-cs"/>
      </a:defRPr>
    </a:lvl6pPr>
    <a:lvl7pPr marL="2743200" algn="l" defTabSz="914400" rtl="0" eaLnBrk="1" latinLnBrk="0" hangingPunct="1">
      <a:defRPr kern="1200">
        <a:solidFill>
          <a:schemeClr val="bg1"/>
        </a:solidFill>
        <a:latin typeface="Tahoma" pitchFamily="34" charset="0"/>
        <a:ea typeface="MS Gothic" pitchFamily="49" charset="-128"/>
        <a:cs typeface="+mn-cs"/>
      </a:defRPr>
    </a:lvl7pPr>
    <a:lvl8pPr marL="3200400" algn="l" defTabSz="914400" rtl="0" eaLnBrk="1" latinLnBrk="0" hangingPunct="1">
      <a:defRPr kern="1200">
        <a:solidFill>
          <a:schemeClr val="bg1"/>
        </a:solidFill>
        <a:latin typeface="Tahoma" pitchFamily="34" charset="0"/>
        <a:ea typeface="MS Gothic" pitchFamily="49" charset="-128"/>
        <a:cs typeface="+mn-cs"/>
      </a:defRPr>
    </a:lvl8pPr>
    <a:lvl9pPr marL="3657600" algn="l" defTabSz="914400" rtl="0" eaLnBrk="1" latinLnBrk="0" hangingPunct="1">
      <a:defRPr kern="1200">
        <a:solidFill>
          <a:schemeClr val="bg1"/>
        </a:solidFill>
        <a:latin typeface="Tahoma" pitchFamily="34"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FF0000"/>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p:scale>
          <a:sx n="76" d="100"/>
          <a:sy n="76" d="100"/>
        </p:scale>
        <p:origin x="-894" y="-58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AutoShape 1"/>
          <p:cNvSpPr>
            <a:spLocks noChangeArrowheads="1"/>
          </p:cNvSpPr>
          <p:nvPr/>
        </p:nvSpPr>
        <p:spPr bwMode="auto">
          <a:xfrm>
            <a:off x="0" y="0"/>
            <a:ext cx="6767513" cy="9907588"/>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86019" name="AutoShape 2"/>
          <p:cNvSpPr>
            <a:spLocks noChangeArrowheads="1"/>
          </p:cNvSpPr>
          <p:nvPr/>
        </p:nvSpPr>
        <p:spPr bwMode="auto">
          <a:xfrm>
            <a:off x="0" y="0"/>
            <a:ext cx="6767513" cy="990758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86020" name="AutoShape 3"/>
          <p:cNvSpPr>
            <a:spLocks noChangeArrowheads="1"/>
          </p:cNvSpPr>
          <p:nvPr/>
        </p:nvSpPr>
        <p:spPr bwMode="auto">
          <a:xfrm>
            <a:off x="0" y="0"/>
            <a:ext cx="6767513" cy="990758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86021" name="AutoShape 4"/>
          <p:cNvSpPr>
            <a:spLocks noChangeArrowheads="1"/>
          </p:cNvSpPr>
          <p:nvPr/>
        </p:nvSpPr>
        <p:spPr bwMode="auto">
          <a:xfrm>
            <a:off x="0" y="0"/>
            <a:ext cx="6767513" cy="990758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86022" name="AutoShape 5"/>
          <p:cNvSpPr>
            <a:spLocks noChangeArrowheads="1"/>
          </p:cNvSpPr>
          <p:nvPr/>
        </p:nvSpPr>
        <p:spPr bwMode="auto">
          <a:xfrm>
            <a:off x="0" y="0"/>
            <a:ext cx="6769100" cy="9906000"/>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86023" name="AutoShape 6"/>
          <p:cNvSpPr>
            <a:spLocks noChangeArrowheads="1"/>
          </p:cNvSpPr>
          <p:nvPr/>
        </p:nvSpPr>
        <p:spPr bwMode="auto">
          <a:xfrm>
            <a:off x="0" y="0"/>
            <a:ext cx="6769100" cy="9906000"/>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86024" name="Text Box 7"/>
          <p:cNvSpPr txBox="1">
            <a:spLocks noChangeArrowheads="1"/>
          </p:cNvSpPr>
          <p:nvPr/>
        </p:nvSpPr>
        <p:spPr bwMode="auto">
          <a:xfrm>
            <a:off x="0" y="0"/>
            <a:ext cx="2933700" cy="495300"/>
          </a:xfrm>
          <a:prstGeom prst="rect">
            <a:avLst/>
          </a:prstGeom>
          <a:noFill/>
          <a:ln w="9525">
            <a:noFill/>
            <a:round/>
            <a:headEnd/>
            <a:tailEnd/>
          </a:ln>
          <a:effectLst/>
        </p:spPr>
        <p:txBody>
          <a:bodyPr wrap="none" anchor="ctr"/>
          <a:lstStyle/>
          <a:p>
            <a:endParaRPr lang="pl-PL"/>
          </a:p>
        </p:txBody>
      </p:sp>
      <p:sp>
        <p:nvSpPr>
          <p:cNvPr id="86025" name="Text Box 8"/>
          <p:cNvSpPr txBox="1">
            <a:spLocks noChangeArrowheads="1"/>
          </p:cNvSpPr>
          <p:nvPr/>
        </p:nvSpPr>
        <p:spPr bwMode="auto">
          <a:xfrm>
            <a:off x="3835400" y="0"/>
            <a:ext cx="2930525" cy="493713"/>
          </a:xfrm>
          <a:prstGeom prst="rect">
            <a:avLst/>
          </a:prstGeom>
          <a:noFill/>
          <a:ln w="9525">
            <a:noFill/>
            <a:round/>
            <a:headEnd/>
            <a:tailEnd/>
          </a:ln>
          <a:effectLst/>
        </p:spPr>
        <p:txBody>
          <a:bodyPr wrap="none" anchor="ctr"/>
          <a:lstStyle/>
          <a:p>
            <a:endParaRPr lang="pl-PL"/>
          </a:p>
        </p:txBody>
      </p:sp>
      <p:sp>
        <p:nvSpPr>
          <p:cNvPr id="86026" name="Rectangle 9"/>
          <p:cNvSpPr>
            <a:spLocks noGrp="1" noChangeArrowheads="1"/>
          </p:cNvSpPr>
          <p:nvPr>
            <p:ph type="sldImg"/>
          </p:nvPr>
        </p:nvSpPr>
        <p:spPr bwMode="auto">
          <a:xfrm>
            <a:off x="911225" y="742950"/>
            <a:ext cx="4940300" cy="3705225"/>
          </a:xfrm>
          <a:prstGeom prst="rect">
            <a:avLst/>
          </a:prstGeom>
          <a:noFill/>
          <a:ln w="9525">
            <a:noFill/>
            <a:round/>
            <a:headEnd/>
            <a:tailEnd/>
          </a:ln>
          <a:effectLst/>
        </p:spPr>
      </p:sp>
      <p:sp>
        <p:nvSpPr>
          <p:cNvPr id="3082" name="Rectangle 10"/>
          <p:cNvSpPr>
            <a:spLocks noGrp="1" noChangeArrowheads="1"/>
          </p:cNvSpPr>
          <p:nvPr>
            <p:ph type="body"/>
          </p:nvPr>
        </p:nvSpPr>
        <p:spPr bwMode="auto">
          <a:xfrm>
            <a:off x="677863" y="4703763"/>
            <a:ext cx="5405437" cy="44481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pl-PL" altLang="pl-PL" noProof="0" smtClean="0"/>
          </a:p>
        </p:txBody>
      </p:sp>
      <p:sp>
        <p:nvSpPr>
          <p:cNvPr id="86028" name="Text Box 11"/>
          <p:cNvSpPr txBox="1">
            <a:spLocks noChangeArrowheads="1"/>
          </p:cNvSpPr>
          <p:nvPr/>
        </p:nvSpPr>
        <p:spPr bwMode="auto">
          <a:xfrm>
            <a:off x="0" y="9407525"/>
            <a:ext cx="2933700" cy="495300"/>
          </a:xfrm>
          <a:prstGeom prst="rect">
            <a:avLst/>
          </a:prstGeom>
          <a:noFill/>
          <a:ln w="9525">
            <a:noFill/>
            <a:round/>
            <a:headEnd/>
            <a:tailEnd/>
          </a:ln>
          <a:effectLst/>
        </p:spPr>
        <p:txBody>
          <a:bodyPr wrap="none" anchor="ctr"/>
          <a:lstStyle/>
          <a:p>
            <a:endParaRPr lang="pl-PL"/>
          </a:p>
        </p:txBody>
      </p:sp>
      <p:sp>
        <p:nvSpPr>
          <p:cNvPr id="3084" name="Rectangle 12"/>
          <p:cNvSpPr>
            <a:spLocks noGrp="1" noChangeArrowheads="1"/>
          </p:cNvSpPr>
          <p:nvPr>
            <p:ph type="sldNum"/>
          </p:nvPr>
        </p:nvSpPr>
        <p:spPr bwMode="auto">
          <a:xfrm>
            <a:off x="3835400" y="9407525"/>
            <a:ext cx="2924175" cy="4857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160" tIns="46080" rIns="92160" bIns="46080" numCol="1" anchor="b" anchorCtr="0" compatLnSpc="1">
            <a:prstTxWarp prst="textNoShape">
              <a:avLst/>
            </a:prstTxWarp>
          </a:bodyPr>
          <a:lstStyle>
            <a:lvl1pPr marL="215900" indent="-211138" algn="r">
              <a:buClrTx/>
              <a:buSzPct val="45000"/>
              <a:buFontTx/>
              <a:buNone/>
              <a:tabLst>
                <a:tab pos="723900" algn="l"/>
                <a:tab pos="1447800" algn="l"/>
                <a:tab pos="2171700" algn="l"/>
                <a:tab pos="2895600" algn="l"/>
              </a:tabLst>
              <a:defRPr sz="1200" smtClean="0">
                <a:solidFill>
                  <a:srgbClr val="000000"/>
                </a:solidFill>
                <a:latin typeface="Times New Roman" pitchFamily="16" charset="0"/>
              </a:defRPr>
            </a:lvl1pPr>
          </a:lstStyle>
          <a:p>
            <a:pPr>
              <a:defRPr/>
            </a:pPr>
            <a:fld id="{10DEA63E-5FBD-4205-84BA-5FF04DDBC2E0}"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2"/>
          <p:cNvSpPr>
            <a:spLocks noGrp="1" noChangeArrowheads="1"/>
          </p:cNvSpPr>
          <p:nvPr>
            <p:ph type="sldNum" sz="quarter"/>
          </p:nvPr>
        </p:nvSpPr>
        <p:spPr>
          <a:noFill/>
          <a:ln>
            <a:round/>
            <a:headEnd/>
            <a:tailEnd/>
          </a:ln>
        </p:spPr>
        <p:txBody>
          <a:bodyPr/>
          <a:lstStyle/>
          <a:p>
            <a:fld id="{D82092A7-DB60-4034-BDDF-D81B37A2FFFE}" type="slidenum">
              <a:rPr lang="pl-PL" altLang="pl-PL">
                <a:latin typeface="Times New Roman" pitchFamily="18" charset="0"/>
              </a:rPr>
              <a:pPr/>
              <a:t>1</a:t>
            </a:fld>
            <a:endParaRPr lang="pl-PL" altLang="pl-PL">
              <a:latin typeface="Times New Roman" pitchFamily="18" charset="0"/>
            </a:endParaRPr>
          </a:p>
        </p:txBody>
      </p:sp>
      <p:sp>
        <p:nvSpPr>
          <p:cNvPr id="87043" name="Text Box 1"/>
          <p:cNvSpPr txBox="1">
            <a:spLocks noChangeArrowheads="1"/>
          </p:cNvSpPr>
          <p:nvPr/>
        </p:nvSpPr>
        <p:spPr bwMode="auto">
          <a:xfrm>
            <a:off x="3835400" y="9407525"/>
            <a:ext cx="2930525" cy="492125"/>
          </a:xfrm>
          <a:prstGeom prst="rect">
            <a:avLst/>
          </a:prstGeom>
          <a:noFill/>
          <a:ln w="9525">
            <a:noFill/>
            <a:round/>
            <a:headEnd/>
            <a:tailEnd/>
          </a:ln>
          <a:effectLst/>
        </p:spPr>
        <p:txBody>
          <a:bodyPr lIns="92160" tIns="46080" rIns="92160" bIns="4608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9302A1D-232D-4FA0-A152-30FA796BF2AD}" type="slidenum">
              <a:rPr lang="pl-PL" altLang="pl-PL"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pl-PL" altLang="pl-PL" sz="1200">
              <a:solidFill>
                <a:srgbClr val="000000"/>
              </a:solidFill>
              <a:latin typeface="Times New Roman" pitchFamily="18" charset="0"/>
            </a:endParaRPr>
          </a:p>
        </p:txBody>
      </p:sp>
      <p:sp>
        <p:nvSpPr>
          <p:cNvPr id="87044" name="Text Box 2"/>
          <p:cNvSpPr txBox="1">
            <a:spLocks noChangeArrowheads="1"/>
          </p:cNvSpPr>
          <p:nvPr/>
        </p:nvSpPr>
        <p:spPr bwMode="auto">
          <a:xfrm>
            <a:off x="909638" y="742950"/>
            <a:ext cx="4953000" cy="3714750"/>
          </a:xfrm>
          <a:prstGeom prst="rect">
            <a:avLst/>
          </a:prstGeom>
          <a:solidFill>
            <a:srgbClr val="FFFFFF"/>
          </a:solidFill>
          <a:ln w="9360" cap="sq">
            <a:solidFill>
              <a:srgbClr val="000000"/>
            </a:solidFill>
            <a:miter lim="800000"/>
            <a:headEnd/>
            <a:tailEnd/>
          </a:ln>
          <a:effectLst/>
        </p:spPr>
        <p:txBody>
          <a:bodyPr wrap="none" anchor="ctr"/>
          <a:lstStyle/>
          <a:p>
            <a:endParaRPr lang="pl-PL"/>
          </a:p>
        </p:txBody>
      </p:sp>
      <p:sp>
        <p:nvSpPr>
          <p:cNvPr id="87045" name="Rectangle 3"/>
          <p:cNvSpPr txBox="1">
            <a:spLocks noChangeArrowheads="1"/>
          </p:cNvSpPr>
          <p:nvPr>
            <p:ph type="body"/>
          </p:nvPr>
        </p:nvSpPr>
        <p:spPr>
          <a:xfrm>
            <a:off x="677863" y="4703763"/>
            <a:ext cx="5413375" cy="4457700"/>
          </a:xfrm>
          <a:noFill/>
        </p:spPr>
        <p:txBody>
          <a:bodyPr wrap="none" anchor="ctr"/>
          <a:lstStyle/>
          <a:p>
            <a:endParaRPr lang="pl-PL" altLang="pl-PL"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0770" name="Rectangle 12"/>
          <p:cNvSpPr>
            <a:spLocks noGrp="1" noChangeArrowheads="1"/>
          </p:cNvSpPr>
          <p:nvPr>
            <p:ph type="sldNum" sz="quarter"/>
          </p:nvPr>
        </p:nvSpPr>
        <p:spPr>
          <a:noFill/>
          <a:ln>
            <a:round/>
            <a:headEnd/>
            <a:tailEnd/>
          </a:ln>
        </p:spPr>
        <p:txBody>
          <a:bodyPr/>
          <a:lstStyle/>
          <a:p>
            <a:fld id="{C4489DE4-C921-46A5-A24A-E5EC206C7BBC}" type="slidenum">
              <a:rPr lang="pl-PL" altLang="pl-PL">
                <a:latin typeface="Times New Roman" pitchFamily="18" charset="0"/>
              </a:rPr>
              <a:pPr/>
              <a:t>22</a:t>
            </a:fld>
            <a:endParaRPr lang="pl-PL" altLang="pl-PL">
              <a:latin typeface="Times New Roman" pitchFamily="18" charset="0"/>
            </a:endParaRPr>
          </a:p>
        </p:txBody>
      </p:sp>
      <p:sp>
        <p:nvSpPr>
          <p:cNvPr id="160771" name="Rectangle 1"/>
          <p:cNvSpPr txBox="1">
            <a:spLocks noChangeArrowheads="1" noTextEdit="1"/>
          </p:cNvSpPr>
          <p:nvPr>
            <p:ph type="sldImg"/>
          </p:nvPr>
        </p:nvSpPr>
        <p:spPr>
          <a:xfrm>
            <a:off x="911225" y="742950"/>
            <a:ext cx="4946650" cy="3711575"/>
          </a:xfrm>
          <a:solidFill>
            <a:srgbClr val="FFFFFF"/>
          </a:solidFill>
          <a:ln>
            <a:solidFill>
              <a:srgbClr val="000000"/>
            </a:solidFill>
            <a:miter lim="800000"/>
          </a:ln>
        </p:spPr>
      </p:sp>
      <p:sp>
        <p:nvSpPr>
          <p:cNvPr id="160772" name="Rectangle 2"/>
          <p:cNvSpPr txBox="1">
            <a:spLocks noChangeArrowheads="1"/>
          </p:cNvSpPr>
          <p:nvPr>
            <p:ph type="body" idx="1"/>
          </p:nvPr>
        </p:nvSpPr>
        <p:spPr>
          <a:xfrm>
            <a:off x="677863" y="4703763"/>
            <a:ext cx="5411787" cy="4454525"/>
          </a:xfrm>
          <a:noFill/>
        </p:spPr>
        <p:txBody>
          <a:bodyPr wrap="none" anchor="ctr"/>
          <a:lstStyle/>
          <a:p>
            <a:endParaRPr lang="pl-PL" altLang="pl-PL" smtClean="0">
              <a:latin typeface="Times New Roman" pitchFamily="18" charset="0"/>
            </a:endParaRPr>
          </a:p>
        </p:txBody>
      </p:sp>
      <p:sp>
        <p:nvSpPr>
          <p:cNvPr id="160773" name="Text Box 3"/>
          <p:cNvSpPr txBox="1">
            <a:spLocks noChangeArrowheads="1"/>
          </p:cNvSpPr>
          <p:nvPr/>
        </p:nvSpPr>
        <p:spPr bwMode="auto">
          <a:xfrm>
            <a:off x="3835400" y="9407525"/>
            <a:ext cx="2930525" cy="492125"/>
          </a:xfrm>
          <a:prstGeom prst="rect">
            <a:avLst/>
          </a:prstGeom>
          <a:noFill/>
          <a:ln w="9525">
            <a:noFill/>
            <a:round/>
            <a:headEnd/>
            <a:tailEnd/>
          </a:ln>
          <a:effectLst/>
        </p:spPr>
        <p:txBody>
          <a:bodyPr lIns="92160" tIns="46080" rIns="92160" bIns="4608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4F419F4-BA85-423D-8964-B37BDF5A7C4D}" type="slidenum">
              <a:rPr lang="pl-PL" altLang="pl-PL"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pl-PL" altLang="pl-PL" sz="1200">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C07297B8-A8C7-41A7-92AA-EB732CF1CB97}"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58FB9AD0-916C-414C-AF94-B94D04E09324}"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19888" y="6350"/>
            <a:ext cx="2036762" cy="611028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09600" y="6350"/>
            <a:ext cx="5957888" cy="611028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A1E143F2-B0F4-40B1-8281-25EA277B62E6}"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06884FFA-7819-4433-80FE-893F4A21EAC7}"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9FB38591-B79B-41BB-9D3E-DB1E86B7615F}"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8"/>
          <p:cNvSpPr>
            <a:spLocks noGrp="1" noChangeArrowheads="1"/>
          </p:cNvSpPr>
          <p:nvPr>
            <p:ph type="sldNum" idx="10"/>
          </p:nvPr>
        </p:nvSpPr>
        <p:spPr>
          <a:ln/>
        </p:spPr>
        <p:txBody>
          <a:bodyPr/>
          <a:lstStyle>
            <a:lvl1pPr>
              <a:defRPr/>
            </a:lvl1pPr>
          </a:lstStyle>
          <a:p>
            <a:pPr>
              <a:defRPr/>
            </a:pPr>
            <a:fld id="{B72F831E-B3E1-45DC-B0C0-3DC52C942DC3}" type="slidenum">
              <a:rPr lang="pl-PL" altLang="pl-PL"/>
              <a:pPr>
                <a:defRPr/>
              </a:pPr>
              <a:t>‹#›</a:t>
            </a:fld>
            <a:endParaRPr lang="pl-PL" alt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12775" y="1600200"/>
            <a:ext cx="39957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760913" y="1600200"/>
            <a:ext cx="39957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8"/>
          <p:cNvSpPr>
            <a:spLocks noGrp="1" noChangeArrowheads="1"/>
          </p:cNvSpPr>
          <p:nvPr>
            <p:ph type="sldNum" idx="10"/>
          </p:nvPr>
        </p:nvSpPr>
        <p:spPr>
          <a:ln/>
        </p:spPr>
        <p:txBody>
          <a:bodyPr/>
          <a:lstStyle>
            <a:lvl1pPr>
              <a:defRPr/>
            </a:lvl1pPr>
          </a:lstStyle>
          <a:p>
            <a:pPr>
              <a:defRPr/>
            </a:pPr>
            <a:fld id="{61E51038-1683-4BC6-B6AD-2DF54AD1EFCF}" type="slidenum">
              <a:rPr lang="pl-PL" altLang="pl-PL"/>
              <a:pPr>
                <a:defRPr/>
              </a:pPr>
              <a:t>‹#›</a:t>
            </a:fld>
            <a:endParaRPr lang="pl-PL" alt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8"/>
          <p:cNvSpPr>
            <a:spLocks noGrp="1" noChangeArrowheads="1"/>
          </p:cNvSpPr>
          <p:nvPr>
            <p:ph type="sldNum" idx="10"/>
          </p:nvPr>
        </p:nvSpPr>
        <p:spPr>
          <a:ln/>
        </p:spPr>
        <p:txBody>
          <a:bodyPr/>
          <a:lstStyle>
            <a:lvl1pPr>
              <a:defRPr/>
            </a:lvl1pPr>
          </a:lstStyle>
          <a:p>
            <a:pPr>
              <a:defRPr/>
            </a:pPr>
            <a:fld id="{34FDDAE8-1D35-461F-AB12-74B0CC91F091}" type="slidenum">
              <a:rPr lang="pl-PL" altLang="pl-PL"/>
              <a:pPr>
                <a:defRPr/>
              </a:pPr>
              <a:t>‹#›</a:t>
            </a:fld>
            <a:endParaRPr lang="pl-PL" altLang="pl-P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8"/>
          <p:cNvSpPr>
            <a:spLocks noGrp="1" noChangeArrowheads="1"/>
          </p:cNvSpPr>
          <p:nvPr>
            <p:ph type="sldNum" idx="10"/>
          </p:nvPr>
        </p:nvSpPr>
        <p:spPr>
          <a:ln/>
        </p:spPr>
        <p:txBody>
          <a:bodyPr/>
          <a:lstStyle>
            <a:lvl1pPr>
              <a:defRPr/>
            </a:lvl1pPr>
          </a:lstStyle>
          <a:p>
            <a:pPr>
              <a:defRPr/>
            </a:pPr>
            <a:fld id="{7FA6E485-F8F4-49F5-ACDA-768E10FD462F}" type="slidenum">
              <a:rPr lang="pl-PL" altLang="pl-PL"/>
              <a:pPr>
                <a:defRPr/>
              </a:pPr>
              <a:t>‹#›</a:t>
            </a:fld>
            <a:endParaRPr lang="pl-PL" altLang="pl-P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8"/>
          <p:cNvSpPr>
            <a:spLocks noGrp="1" noChangeArrowheads="1"/>
          </p:cNvSpPr>
          <p:nvPr>
            <p:ph type="sldNum" idx="10"/>
          </p:nvPr>
        </p:nvSpPr>
        <p:spPr>
          <a:ln/>
        </p:spPr>
        <p:txBody>
          <a:bodyPr/>
          <a:lstStyle>
            <a:lvl1pPr>
              <a:defRPr/>
            </a:lvl1pPr>
          </a:lstStyle>
          <a:p>
            <a:pPr>
              <a:defRPr/>
            </a:pPr>
            <a:fld id="{4DAAE39C-9375-49F8-8694-A28AD8BF5EE6}" type="slidenum">
              <a:rPr lang="pl-PL" altLang="pl-PL"/>
              <a:pPr>
                <a:defRPr/>
              </a:pPr>
              <a:t>‹#›</a:t>
            </a:fld>
            <a:endParaRPr lang="pl-PL" altLang="pl-P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sldNum" idx="10"/>
          </p:nvPr>
        </p:nvSpPr>
        <p:spPr>
          <a:ln/>
        </p:spPr>
        <p:txBody>
          <a:bodyPr/>
          <a:lstStyle>
            <a:lvl1pPr>
              <a:defRPr/>
            </a:lvl1pPr>
          </a:lstStyle>
          <a:p>
            <a:pPr>
              <a:defRPr/>
            </a:pPr>
            <a:fld id="{BA31D8E8-4256-4A13-8B12-D4DA6E8D32B3}"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7175386B-3DA4-42FC-9146-53293FCCFC46}" type="slidenum">
              <a:rPr lang="pl-PL" altLang="pl-PL"/>
              <a:pPr>
                <a:defRPr/>
              </a:pPr>
              <a:t>‹#›</a:t>
            </a:fld>
            <a:endParaRPr lang="pl-PL" alt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sldNum" idx="10"/>
          </p:nvPr>
        </p:nvSpPr>
        <p:spPr>
          <a:ln/>
        </p:spPr>
        <p:txBody>
          <a:bodyPr/>
          <a:lstStyle>
            <a:lvl1pPr>
              <a:defRPr/>
            </a:lvl1pPr>
          </a:lstStyle>
          <a:p>
            <a:pPr>
              <a:defRPr/>
            </a:pPr>
            <a:fld id="{B5F56503-891E-4286-AE7E-1DC4304DD8A0}" type="slidenum">
              <a:rPr lang="pl-PL" altLang="pl-PL"/>
              <a:pPr>
                <a:defRPr/>
              </a:pPr>
              <a:t>‹#›</a:t>
            </a:fld>
            <a:endParaRPr lang="pl-PL" altLang="pl-P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088D57FF-63F0-43B3-9003-DB2308BEEDDF}" type="slidenum">
              <a:rPr lang="pl-PL" altLang="pl-PL"/>
              <a:pPr>
                <a:defRPr/>
              </a:pPr>
              <a:t>‹#›</a:t>
            </a:fld>
            <a:endParaRPr lang="pl-PL" altLang="pl-P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19888" y="6350"/>
            <a:ext cx="2036762" cy="611028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09600" y="6350"/>
            <a:ext cx="5957888" cy="611028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8"/>
          <p:cNvSpPr>
            <a:spLocks noGrp="1" noChangeArrowheads="1"/>
          </p:cNvSpPr>
          <p:nvPr>
            <p:ph type="sldNum" idx="10"/>
          </p:nvPr>
        </p:nvSpPr>
        <p:spPr>
          <a:ln/>
        </p:spPr>
        <p:txBody>
          <a:bodyPr/>
          <a:lstStyle>
            <a:lvl1pPr>
              <a:defRPr/>
            </a:lvl1pPr>
          </a:lstStyle>
          <a:p>
            <a:pPr>
              <a:defRPr/>
            </a:pPr>
            <a:fld id="{C1C374B9-D924-454D-97D2-D727FB02A32F}"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8"/>
          <p:cNvSpPr>
            <a:spLocks noGrp="1" noChangeArrowheads="1"/>
          </p:cNvSpPr>
          <p:nvPr>
            <p:ph type="sldNum" idx="10"/>
          </p:nvPr>
        </p:nvSpPr>
        <p:spPr>
          <a:ln/>
        </p:spPr>
        <p:txBody>
          <a:bodyPr/>
          <a:lstStyle>
            <a:lvl1pPr>
              <a:defRPr/>
            </a:lvl1pPr>
          </a:lstStyle>
          <a:p>
            <a:pPr>
              <a:defRPr/>
            </a:pPr>
            <a:fld id="{BCA56F71-BDB6-4AFB-BA96-E66734C6DCDC}"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12775" y="1600200"/>
            <a:ext cx="39957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760913" y="1600200"/>
            <a:ext cx="39957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8"/>
          <p:cNvSpPr>
            <a:spLocks noGrp="1" noChangeArrowheads="1"/>
          </p:cNvSpPr>
          <p:nvPr>
            <p:ph type="sldNum" idx="10"/>
          </p:nvPr>
        </p:nvSpPr>
        <p:spPr>
          <a:ln/>
        </p:spPr>
        <p:txBody>
          <a:bodyPr/>
          <a:lstStyle>
            <a:lvl1pPr>
              <a:defRPr/>
            </a:lvl1pPr>
          </a:lstStyle>
          <a:p>
            <a:pPr>
              <a:defRPr/>
            </a:pPr>
            <a:fld id="{ED098FC8-0FD7-4F4C-80CD-EE3E55C51330}"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8"/>
          <p:cNvSpPr>
            <a:spLocks noGrp="1" noChangeArrowheads="1"/>
          </p:cNvSpPr>
          <p:nvPr>
            <p:ph type="sldNum" idx="10"/>
          </p:nvPr>
        </p:nvSpPr>
        <p:spPr>
          <a:ln/>
        </p:spPr>
        <p:txBody>
          <a:bodyPr/>
          <a:lstStyle>
            <a:lvl1pPr>
              <a:defRPr/>
            </a:lvl1pPr>
          </a:lstStyle>
          <a:p>
            <a:pPr>
              <a:defRPr/>
            </a:pPr>
            <a:fld id="{80237306-09A7-4FF5-90E1-328383309C30}"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8"/>
          <p:cNvSpPr>
            <a:spLocks noGrp="1" noChangeArrowheads="1"/>
          </p:cNvSpPr>
          <p:nvPr>
            <p:ph type="sldNum" idx="10"/>
          </p:nvPr>
        </p:nvSpPr>
        <p:spPr>
          <a:ln/>
        </p:spPr>
        <p:txBody>
          <a:bodyPr/>
          <a:lstStyle>
            <a:lvl1pPr>
              <a:defRPr/>
            </a:lvl1pPr>
          </a:lstStyle>
          <a:p>
            <a:pPr>
              <a:defRPr/>
            </a:pPr>
            <a:fld id="{CE4E6FE6-AEB0-4D4B-A9B8-A64A7BA30095}"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8"/>
          <p:cNvSpPr>
            <a:spLocks noGrp="1" noChangeArrowheads="1"/>
          </p:cNvSpPr>
          <p:nvPr>
            <p:ph type="sldNum" idx="10"/>
          </p:nvPr>
        </p:nvSpPr>
        <p:spPr>
          <a:ln/>
        </p:spPr>
        <p:txBody>
          <a:bodyPr/>
          <a:lstStyle>
            <a:lvl1pPr>
              <a:defRPr/>
            </a:lvl1pPr>
          </a:lstStyle>
          <a:p>
            <a:pPr>
              <a:defRPr/>
            </a:pPr>
            <a:fld id="{FD340BB6-6B06-41D5-95BC-29CC93948082}"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sldNum" idx="10"/>
          </p:nvPr>
        </p:nvSpPr>
        <p:spPr>
          <a:ln/>
        </p:spPr>
        <p:txBody>
          <a:bodyPr/>
          <a:lstStyle>
            <a:lvl1pPr>
              <a:defRPr/>
            </a:lvl1pPr>
          </a:lstStyle>
          <a:p>
            <a:pPr>
              <a:defRPr/>
            </a:pPr>
            <a:fld id="{0A437CBC-B7B8-4AEF-8FAC-298D5F120064}"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8"/>
          <p:cNvSpPr>
            <a:spLocks noGrp="1" noChangeArrowheads="1"/>
          </p:cNvSpPr>
          <p:nvPr>
            <p:ph type="sldNum" idx="10"/>
          </p:nvPr>
        </p:nvSpPr>
        <p:spPr>
          <a:ln/>
        </p:spPr>
        <p:txBody>
          <a:bodyPr/>
          <a:lstStyle>
            <a:lvl1pPr>
              <a:defRPr/>
            </a:lvl1pPr>
          </a:lstStyle>
          <a:p>
            <a:pPr>
              <a:defRPr/>
            </a:pPr>
            <a:fld id="{47E3EA0E-CBBC-4520-B5FA-E8F61F7CF0F0}"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0" y="6350"/>
            <a:ext cx="8143875" cy="1425575"/>
          </a:xfrm>
          <a:prstGeom prst="rect">
            <a:avLst/>
          </a:prstGeom>
          <a:noFill/>
          <a:ln w="9525">
            <a:noFill/>
            <a:round/>
            <a:headEnd/>
            <a:tailEnd/>
          </a:ln>
          <a:effectLst/>
        </p:spPr>
        <p:txBody>
          <a:bodyPr vert="horz" wrap="square" lIns="92520" tIns="46080" rIns="92520" bIns="4608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612775" y="1600200"/>
            <a:ext cx="8143875" cy="4516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1028" name="Text Box 3"/>
          <p:cNvSpPr txBox="1">
            <a:spLocks noChangeArrowheads="1"/>
          </p:cNvSpPr>
          <p:nvPr/>
        </p:nvSpPr>
        <p:spPr bwMode="auto">
          <a:xfrm>
            <a:off x="6096000" y="6200775"/>
            <a:ext cx="2667000" cy="460375"/>
          </a:xfrm>
          <a:prstGeom prst="rect">
            <a:avLst/>
          </a:prstGeom>
          <a:noFill/>
          <a:ln w="9525">
            <a:noFill/>
            <a:round/>
            <a:headEnd/>
            <a:tailEnd/>
          </a:ln>
          <a:effectLst/>
        </p:spPr>
        <p:txBody>
          <a:bodyPr wrap="none" anchor="ctr"/>
          <a:lstStyle/>
          <a:p>
            <a:endParaRPr lang="pl-PL"/>
          </a:p>
        </p:txBody>
      </p:sp>
      <p:sp>
        <p:nvSpPr>
          <p:cNvPr id="1029" name="Text Box 4"/>
          <p:cNvSpPr txBox="1">
            <a:spLocks noChangeArrowheads="1"/>
          </p:cNvSpPr>
          <p:nvPr/>
        </p:nvSpPr>
        <p:spPr bwMode="auto">
          <a:xfrm>
            <a:off x="609600" y="6200775"/>
            <a:ext cx="5421313" cy="460375"/>
          </a:xfrm>
          <a:prstGeom prst="rect">
            <a:avLst/>
          </a:prstGeom>
          <a:noFill/>
          <a:ln w="9525">
            <a:noFill/>
            <a:round/>
            <a:headEnd/>
            <a:tailEnd/>
          </a:ln>
          <a:effectLst/>
        </p:spPr>
        <p:txBody>
          <a:bodyPr wrap="none" anchor="ctr"/>
          <a:lstStyle/>
          <a:p>
            <a:endParaRPr lang="pl-PL"/>
          </a:p>
        </p:txBody>
      </p:sp>
      <p:sp>
        <p:nvSpPr>
          <p:cNvPr id="1030" name="Rectangle 5"/>
          <p:cNvSpPr>
            <a:spLocks noChangeArrowheads="1"/>
          </p:cNvSpPr>
          <p:nvPr/>
        </p:nvSpPr>
        <p:spPr bwMode="auto">
          <a:xfrm>
            <a:off x="0" y="1235075"/>
            <a:ext cx="9144000" cy="319088"/>
          </a:xfrm>
          <a:prstGeom prst="rect">
            <a:avLst/>
          </a:prstGeom>
          <a:solidFill>
            <a:srgbClr val="FFFFFF"/>
          </a:solidFill>
          <a:ln w="9525">
            <a:noFill/>
            <a:round/>
            <a:headEnd/>
            <a:tailEnd/>
          </a:ln>
          <a:effectLst/>
        </p:spPr>
        <p:txBody>
          <a:bodyPr wrap="none" anchor="ctr"/>
          <a:lstStyle/>
          <a:p>
            <a:endParaRPr lang="pl-PL"/>
          </a:p>
        </p:txBody>
      </p:sp>
      <p:sp>
        <p:nvSpPr>
          <p:cNvPr id="1031" name="Rectangle 6"/>
          <p:cNvSpPr>
            <a:spLocks noChangeArrowheads="1"/>
          </p:cNvSpPr>
          <p:nvPr/>
        </p:nvSpPr>
        <p:spPr bwMode="auto">
          <a:xfrm>
            <a:off x="0" y="1279525"/>
            <a:ext cx="533400" cy="228600"/>
          </a:xfrm>
          <a:prstGeom prst="rect">
            <a:avLst/>
          </a:prstGeom>
          <a:solidFill>
            <a:srgbClr val="0070C0"/>
          </a:solidFill>
          <a:ln w="9525">
            <a:noFill/>
            <a:round/>
            <a:headEnd/>
            <a:tailEnd/>
          </a:ln>
          <a:effectLst/>
        </p:spPr>
        <p:txBody>
          <a:bodyPr wrap="none" anchor="ctr"/>
          <a:lstStyle/>
          <a:p>
            <a:endParaRPr lang="pl-PL"/>
          </a:p>
        </p:txBody>
      </p:sp>
      <p:sp>
        <p:nvSpPr>
          <p:cNvPr id="1032" name="Rectangle 7"/>
          <p:cNvSpPr>
            <a:spLocks noChangeArrowheads="1"/>
          </p:cNvSpPr>
          <p:nvPr/>
        </p:nvSpPr>
        <p:spPr bwMode="auto">
          <a:xfrm>
            <a:off x="590550" y="1279525"/>
            <a:ext cx="8553450" cy="228600"/>
          </a:xfrm>
          <a:prstGeom prst="rect">
            <a:avLst/>
          </a:prstGeom>
          <a:solidFill>
            <a:srgbClr val="E87D08"/>
          </a:solidFill>
          <a:ln w="9525">
            <a:noFill/>
            <a:round/>
            <a:headEnd/>
            <a:tailEnd/>
          </a:ln>
          <a:effectLst/>
        </p:spPr>
        <p:txBody>
          <a:bodyPr wrap="none" anchor="ctr"/>
          <a:lstStyle/>
          <a:p>
            <a:endParaRPr lang="pl-PL"/>
          </a:p>
        </p:txBody>
      </p:sp>
      <p:sp>
        <p:nvSpPr>
          <p:cNvPr id="2" name="Rectangle 8"/>
          <p:cNvSpPr>
            <a:spLocks noGrp="1" noChangeArrowheads="1"/>
          </p:cNvSpPr>
          <p:nvPr>
            <p:ph type="sldNum"/>
          </p:nvPr>
        </p:nvSpPr>
        <p:spPr bwMode="auto">
          <a:xfrm>
            <a:off x="0" y="1236663"/>
            <a:ext cx="523875" cy="3016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FFFFFF"/>
                </a:solidFill>
                <a:latin typeface="Tahoma" pitchFamily="32" charset="0"/>
              </a:defRPr>
            </a:lvl1pPr>
          </a:lstStyle>
          <a:p>
            <a:pPr>
              <a:defRPr/>
            </a:pPr>
            <a:fld id="{1C10E90D-7B71-494C-B9D9-3154E3792ECD}"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5A6378"/>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5A6378"/>
          </a:solidFill>
          <a:latin typeface="Arial" charset="0"/>
          <a:ea typeface="MS Gothic" pitchFamily="49" charset="-128"/>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5A6378"/>
          </a:solidFill>
          <a:latin typeface="Arial" charset="0"/>
          <a:ea typeface="MS Gothic" pitchFamily="49" charset="-128"/>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5A6378"/>
          </a:solidFill>
          <a:latin typeface="Arial" charset="0"/>
          <a:ea typeface="MS Gothic" pitchFamily="49" charset="-128"/>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5A6378"/>
          </a:solidFill>
          <a:latin typeface="Arial" charset="0"/>
          <a:ea typeface="MS Gothic" pitchFamily="49" charset="-128"/>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5A6378"/>
          </a:solidFill>
          <a:latin typeface="Arial" charset="0"/>
          <a:ea typeface="MS Gothic" pitchFamily="49" charset="-128"/>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5A6378"/>
          </a:solidFill>
          <a:latin typeface="Arial" charset="0"/>
          <a:ea typeface="MS Gothic" pitchFamily="49" charset="-128"/>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5A6378"/>
          </a:solidFill>
          <a:latin typeface="Arial" charset="0"/>
          <a:ea typeface="MS Gothic" pitchFamily="49" charset="-128"/>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5A6378"/>
          </a:solidFill>
          <a:latin typeface="Arial" charset="0"/>
          <a:ea typeface="MS Gothic" pitchFamily="49" charset="-128"/>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8" charset="0"/>
        <a:defRPr sz="2900">
          <a:solidFill>
            <a:srgbClr val="000000"/>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600">
          <a:solidFill>
            <a:srgbClr val="000000"/>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300">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5A6378"/>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5970588"/>
            <a:ext cx="9144000" cy="887412"/>
          </a:xfrm>
          <a:prstGeom prst="rect">
            <a:avLst/>
          </a:prstGeom>
          <a:solidFill>
            <a:srgbClr val="FFFFFF"/>
          </a:solidFill>
          <a:ln w="9525">
            <a:noFill/>
            <a:round/>
            <a:headEnd/>
            <a:tailEnd/>
          </a:ln>
          <a:effectLst/>
        </p:spPr>
        <p:txBody>
          <a:bodyPr wrap="none" anchor="ctr"/>
          <a:lstStyle/>
          <a:p>
            <a:endParaRPr lang="pl-PL"/>
          </a:p>
        </p:txBody>
      </p:sp>
      <p:sp>
        <p:nvSpPr>
          <p:cNvPr id="2051" name="Rectangle 2"/>
          <p:cNvSpPr>
            <a:spLocks noChangeArrowheads="1"/>
          </p:cNvSpPr>
          <p:nvPr/>
        </p:nvSpPr>
        <p:spPr bwMode="auto">
          <a:xfrm>
            <a:off x="-9525" y="6053138"/>
            <a:ext cx="2249488" cy="712787"/>
          </a:xfrm>
          <a:prstGeom prst="rect">
            <a:avLst/>
          </a:prstGeom>
          <a:solidFill>
            <a:srgbClr val="0070C0"/>
          </a:solidFill>
          <a:ln w="9525">
            <a:noFill/>
            <a:round/>
            <a:headEnd/>
            <a:tailEnd/>
          </a:ln>
          <a:effectLst/>
        </p:spPr>
        <p:txBody>
          <a:bodyPr wrap="none" anchor="ctr"/>
          <a:lstStyle/>
          <a:p>
            <a:endParaRPr lang="pl-PL"/>
          </a:p>
        </p:txBody>
      </p:sp>
      <p:sp>
        <p:nvSpPr>
          <p:cNvPr id="2052" name="Rectangle 3"/>
          <p:cNvSpPr>
            <a:spLocks noChangeArrowheads="1"/>
          </p:cNvSpPr>
          <p:nvPr/>
        </p:nvSpPr>
        <p:spPr bwMode="auto">
          <a:xfrm>
            <a:off x="2359025" y="6043613"/>
            <a:ext cx="6784975" cy="714375"/>
          </a:xfrm>
          <a:prstGeom prst="rect">
            <a:avLst/>
          </a:prstGeom>
          <a:solidFill>
            <a:srgbClr val="E87D08"/>
          </a:solidFill>
          <a:ln w="9525">
            <a:noFill/>
            <a:round/>
            <a:headEnd/>
            <a:tailEnd/>
          </a:ln>
          <a:effectLst/>
        </p:spPr>
        <p:txBody>
          <a:bodyPr wrap="none" anchor="ctr"/>
          <a:lstStyle/>
          <a:p>
            <a:endParaRPr lang="pl-PL"/>
          </a:p>
        </p:txBody>
      </p:sp>
      <p:sp>
        <p:nvSpPr>
          <p:cNvPr id="2053" name="Rectangle 4"/>
          <p:cNvSpPr>
            <a:spLocks noGrp="1" noChangeArrowheads="1"/>
          </p:cNvSpPr>
          <p:nvPr>
            <p:ph type="title"/>
          </p:nvPr>
        </p:nvSpPr>
        <p:spPr bwMode="auto">
          <a:xfrm>
            <a:off x="609600" y="6350"/>
            <a:ext cx="8143875" cy="142716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2054" name="Rectangle 5"/>
          <p:cNvSpPr>
            <a:spLocks noGrp="1" noChangeArrowheads="1"/>
          </p:cNvSpPr>
          <p:nvPr>
            <p:ph type="body" idx="1"/>
          </p:nvPr>
        </p:nvSpPr>
        <p:spPr bwMode="auto">
          <a:xfrm>
            <a:off x="612775" y="1600200"/>
            <a:ext cx="8143875" cy="4516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055" name="Text Box 6"/>
          <p:cNvSpPr txBox="1">
            <a:spLocks noChangeArrowheads="1"/>
          </p:cNvSpPr>
          <p:nvPr/>
        </p:nvSpPr>
        <p:spPr bwMode="auto">
          <a:xfrm>
            <a:off x="76200" y="6069013"/>
            <a:ext cx="2057400" cy="685800"/>
          </a:xfrm>
          <a:prstGeom prst="rect">
            <a:avLst/>
          </a:prstGeom>
          <a:noFill/>
          <a:ln w="9525">
            <a:noFill/>
            <a:round/>
            <a:headEnd/>
            <a:tailEnd/>
          </a:ln>
          <a:effectLst/>
        </p:spPr>
        <p:txBody>
          <a:bodyPr wrap="none" anchor="ctr"/>
          <a:lstStyle/>
          <a:p>
            <a:endParaRPr lang="pl-PL"/>
          </a:p>
        </p:txBody>
      </p:sp>
      <p:sp>
        <p:nvSpPr>
          <p:cNvPr id="2056" name="Text Box 7"/>
          <p:cNvSpPr txBox="1">
            <a:spLocks noChangeArrowheads="1"/>
          </p:cNvSpPr>
          <p:nvPr/>
        </p:nvSpPr>
        <p:spPr bwMode="auto">
          <a:xfrm>
            <a:off x="2085975" y="188913"/>
            <a:ext cx="5867400" cy="460375"/>
          </a:xfrm>
          <a:prstGeom prst="rect">
            <a:avLst/>
          </a:prstGeom>
          <a:noFill/>
          <a:ln w="9525">
            <a:noFill/>
            <a:round/>
            <a:headEnd/>
            <a:tailEnd/>
          </a:ln>
          <a:effectLst/>
        </p:spPr>
        <p:txBody>
          <a:bodyPr wrap="none" anchor="ctr"/>
          <a:lstStyle/>
          <a:p>
            <a:endParaRPr lang="pl-PL"/>
          </a:p>
        </p:txBody>
      </p:sp>
      <p:sp>
        <p:nvSpPr>
          <p:cNvPr id="2" name="Rectangle 8"/>
          <p:cNvSpPr>
            <a:spLocks noGrp="1" noChangeArrowheads="1"/>
          </p:cNvSpPr>
          <p:nvPr>
            <p:ph type="sldNum"/>
          </p:nvPr>
        </p:nvSpPr>
        <p:spPr bwMode="auto">
          <a:xfrm>
            <a:off x="8001000" y="228600"/>
            <a:ext cx="828675" cy="3714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marL="215900" indent="-211138" algn="ctr">
              <a:buClrTx/>
              <a:buSzPct val="45000"/>
              <a:buFontTx/>
              <a:buNone/>
              <a:tabLst>
                <a:tab pos="723900" algn="l"/>
              </a:tabLst>
              <a:defRPr sz="1400" b="1" smtClean="0">
                <a:solidFill>
                  <a:srgbClr val="D4D4D6"/>
                </a:solidFill>
                <a:latin typeface="Times New Roman" pitchFamily="16" charset="0"/>
              </a:defRPr>
            </a:lvl1pPr>
          </a:lstStyle>
          <a:p>
            <a:pPr>
              <a:defRPr/>
            </a:pPr>
            <a:fld id="{4F5CA81D-FD6F-478C-AA63-D6613D321BB6}"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D4D4D6"/>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D4D4D6"/>
          </a:solidFill>
          <a:latin typeface="Arial" charset="0"/>
          <a:ea typeface="MS Gothic" pitchFamily="49" charset="-128"/>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D4D4D6"/>
          </a:solidFill>
          <a:latin typeface="Arial" charset="0"/>
          <a:ea typeface="MS Gothic" pitchFamily="49" charset="-128"/>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D4D4D6"/>
          </a:solidFill>
          <a:latin typeface="Arial" charset="0"/>
          <a:ea typeface="MS Gothic" pitchFamily="49" charset="-128"/>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D4D4D6"/>
          </a:solidFill>
          <a:latin typeface="Arial" charset="0"/>
          <a:ea typeface="MS Gothic" pitchFamily="49" charset="-128"/>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D4D4D6"/>
          </a:solidFill>
          <a:latin typeface="Arial" charset="0"/>
          <a:ea typeface="MS Gothic" pitchFamily="49" charset="-128"/>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D4D4D6"/>
          </a:solidFill>
          <a:latin typeface="Arial" charset="0"/>
          <a:ea typeface="MS Gothic" pitchFamily="49" charset="-128"/>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D4D4D6"/>
          </a:solidFill>
          <a:latin typeface="Arial" charset="0"/>
          <a:ea typeface="MS Gothic" pitchFamily="49" charset="-128"/>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4400">
          <a:solidFill>
            <a:srgbClr val="D4D4D6"/>
          </a:solidFill>
          <a:latin typeface="Arial" charset="0"/>
          <a:ea typeface="MS Gothic" pitchFamily="49" charset="-128"/>
        </a:defRPr>
      </a:lvl9pPr>
    </p:titleStyle>
    <p:bodyStyle>
      <a:lvl1pPr marL="342900" indent="-342900" algn="l" defTabSz="449263" rtl="0" eaLnBrk="0" fontAlgn="base" hangingPunct="0">
        <a:spcBef>
          <a:spcPts val="700"/>
        </a:spcBef>
        <a:spcAft>
          <a:spcPct val="0"/>
        </a:spcAft>
        <a:buClr>
          <a:srgbClr val="000000"/>
        </a:buClr>
        <a:buSzPct val="100000"/>
        <a:buFont typeface="Times New Roman" pitchFamily="18" charset="0"/>
        <a:defRPr sz="2900">
          <a:solidFill>
            <a:srgbClr val="FFFFFF"/>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8" charset="0"/>
        <a:defRPr sz="2600">
          <a:solidFill>
            <a:srgbClr val="FFFFFF"/>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300">
          <a:solidFill>
            <a:srgbClr val="FFFFFF"/>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2000">
          <a:solidFill>
            <a:srgbClr val="FFFFFF"/>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2000">
          <a:solidFill>
            <a:srgbClr val="FFFFFF"/>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FFFFFF"/>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FFFFFF"/>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FFFFFF"/>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2000">
          <a:solidFill>
            <a:srgbClr val="FFFFFF"/>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449263" y="1700213"/>
            <a:ext cx="7993062" cy="2530475"/>
          </a:xfrm>
          <a:prstGeom prst="rect">
            <a:avLst/>
          </a:prstGeom>
          <a:noFill/>
          <a:ln w="9525">
            <a:noFill/>
            <a:round/>
            <a:headEnd/>
            <a:tailEnd/>
          </a:ln>
          <a:effectLst/>
        </p:spPr>
        <p:txBody>
          <a:bodyPr lIns="90000" tIns="46800" rIns="90000" bIns="46800" anchor="b"/>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a:solidFill>
                  <a:srgbClr val="002060"/>
                </a:solidFill>
                <a:latin typeface="Britannic Bold" pitchFamily="34" charset="0"/>
              </a:rPr>
              <a:t>Spotkanie </a:t>
            </a:r>
            <a:r>
              <a:rPr lang="pl-PL" altLang="pl-PL" sz="3200" b="1">
                <a:solidFill>
                  <a:srgbClr val="002060"/>
                </a:solidFill>
                <a:latin typeface="Arial" charset="0"/>
              </a:rPr>
              <a:t>informacyjne</a:t>
            </a:r>
            <a:r>
              <a:rPr lang="pl-PL" altLang="pl-PL" sz="3200" b="1">
                <a:solidFill>
                  <a:srgbClr val="002060"/>
                </a:solidFill>
                <a:latin typeface="Britannic Bold" pitchFamily="34" charset="0"/>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a:solidFill>
                  <a:srgbClr val="002060"/>
                </a:solidFill>
                <a:latin typeface="Britannic Bold" pitchFamily="34" charset="0"/>
              </a:rPr>
              <a:t>FIO 201</a:t>
            </a:r>
            <a:r>
              <a:rPr lang="pl-PL" altLang="pl-PL" sz="3200" b="1">
                <a:solidFill>
                  <a:srgbClr val="002060"/>
                </a:solidFill>
                <a:latin typeface="Arial" charset="0"/>
              </a:rPr>
              <a:t>5</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3200" b="1">
              <a:solidFill>
                <a:srgbClr val="002060"/>
              </a:solidFill>
              <a:latin typeface="Arial"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a:solidFill>
                  <a:srgbClr val="743F04"/>
                </a:solidFill>
                <a:latin typeface="Britannic Bold" pitchFamily="34" charset="0"/>
              </a:rPr>
              <a:t/>
            </a:r>
            <a:br>
              <a:rPr lang="pl-PL" altLang="pl-PL" sz="3200" b="1">
                <a:solidFill>
                  <a:srgbClr val="743F04"/>
                </a:solidFill>
                <a:latin typeface="Britannic Bold" pitchFamily="34" charset="0"/>
              </a:rPr>
            </a:br>
            <a:r>
              <a:rPr lang="pl-PL" altLang="pl-PL" sz="2400" b="1">
                <a:solidFill>
                  <a:srgbClr val="743F04"/>
                </a:solidFill>
                <a:latin typeface="Britannic Bold" pitchFamily="34" charset="0"/>
              </a:rPr>
              <a:t/>
            </a:r>
            <a:br>
              <a:rPr lang="pl-PL" altLang="pl-PL" sz="2400" b="1">
                <a:solidFill>
                  <a:srgbClr val="743F04"/>
                </a:solidFill>
                <a:latin typeface="Britannic Bold" pitchFamily="34" charset="0"/>
              </a:rPr>
            </a:br>
            <a:endParaRPr lang="pl-PL" altLang="pl-PL" sz="2400" b="1">
              <a:solidFill>
                <a:srgbClr val="743F04"/>
              </a:solidFill>
              <a:latin typeface="Britannic Bold" pitchFamily="34" charset="0"/>
            </a:endParaRPr>
          </a:p>
        </p:txBody>
      </p:sp>
      <p:sp>
        <p:nvSpPr>
          <p:cNvPr id="3075" name="Text Box 2"/>
          <p:cNvSpPr txBox="1">
            <a:spLocks noChangeArrowheads="1"/>
          </p:cNvSpPr>
          <p:nvPr/>
        </p:nvSpPr>
        <p:spPr bwMode="auto">
          <a:xfrm>
            <a:off x="1403350" y="3357563"/>
            <a:ext cx="6400800" cy="2879725"/>
          </a:xfrm>
          <a:prstGeom prst="rect">
            <a:avLst/>
          </a:prstGeom>
          <a:noFill/>
          <a:ln w="9525">
            <a:noFill/>
            <a:round/>
            <a:headEnd/>
            <a:tailEnd/>
          </a:ln>
          <a:effectLst/>
        </p:spPr>
        <p:txBody>
          <a:bodyPr lIns="90000" tIns="46800" rIns="90000" bIns="46800" anchor="ctr"/>
          <a:lstStyle/>
          <a:p>
            <a:pPr algn="ctr">
              <a:lnSpc>
                <a:spcPct val="80000"/>
              </a:lnSpc>
              <a:spcBef>
                <a:spcPts val="7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600" b="1">
              <a:solidFill>
                <a:srgbClr val="FF9900"/>
              </a:solidFill>
              <a:latin typeface="Arial" charset="0"/>
            </a:endParaRPr>
          </a:p>
          <a:p>
            <a:pPr>
              <a:lnSpc>
                <a:spcPct val="80000"/>
              </a:lnSpc>
              <a:spcBef>
                <a:spcPts val="7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600" b="1">
              <a:solidFill>
                <a:srgbClr val="FF9900"/>
              </a:solidFill>
              <a:latin typeface="Arial" charset="0"/>
            </a:endParaRPr>
          </a:p>
          <a:p>
            <a:pPr>
              <a:lnSpc>
                <a:spcPct val="80000"/>
              </a:lnSpc>
              <a:spcBef>
                <a:spcPts val="7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a:solidFill>
                  <a:srgbClr val="FFFFFF"/>
                </a:solidFill>
                <a:latin typeface="Arial" charset="0"/>
              </a:rPr>
              <a:t>Ministerstwo Pracy i Polityki Społecznej</a:t>
            </a:r>
            <a:br>
              <a:rPr lang="pl-PL" altLang="pl-PL" sz="2400" b="1">
                <a:solidFill>
                  <a:srgbClr val="FFFFFF"/>
                </a:solidFill>
                <a:latin typeface="Arial" charset="0"/>
              </a:rPr>
            </a:br>
            <a:r>
              <a:rPr lang="pl-PL" altLang="pl-PL" sz="2400" b="1">
                <a:solidFill>
                  <a:srgbClr val="FFFFFF"/>
                </a:solidFill>
                <a:latin typeface="Arial" charset="0"/>
              </a:rPr>
              <a:t>Departament Pożytku Publicznego</a:t>
            </a:r>
            <a:r>
              <a:rPr lang="pl-PL" altLang="pl-PL" sz="2600" b="1">
                <a:solidFill>
                  <a:srgbClr val="FFFFFF"/>
                </a:solidFill>
                <a:latin typeface="Arial" charset="0"/>
              </a:rPr>
              <a:t/>
            </a:r>
            <a:br>
              <a:rPr lang="pl-PL" altLang="pl-PL" sz="2600" b="1">
                <a:solidFill>
                  <a:srgbClr val="FFFFFF"/>
                </a:solidFill>
                <a:latin typeface="Arial" charset="0"/>
              </a:rPr>
            </a:br>
            <a:endParaRPr lang="pl-PL" altLang="pl-PL" sz="2600" b="1">
              <a:solidFill>
                <a:srgbClr val="FFFFFF"/>
              </a:solidFill>
              <a:latin typeface="Arial" charset="0"/>
            </a:endParaRPr>
          </a:p>
        </p:txBody>
      </p:sp>
      <p:sp>
        <p:nvSpPr>
          <p:cNvPr id="3076" name="Text Box 3"/>
          <p:cNvSpPr txBox="1">
            <a:spLocks noChangeArrowheads="1"/>
          </p:cNvSpPr>
          <p:nvPr/>
        </p:nvSpPr>
        <p:spPr bwMode="auto">
          <a:xfrm>
            <a:off x="8101013" y="5445125"/>
            <a:ext cx="838200" cy="381000"/>
          </a:xfrm>
          <a:prstGeom prst="rect">
            <a:avLst/>
          </a:prstGeom>
          <a:noFill/>
          <a:ln w="9525">
            <a:noFill/>
            <a:round/>
            <a:headEnd/>
            <a:tailEnd/>
          </a:ln>
          <a:effectLst/>
        </p:spPr>
        <p:txBody>
          <a:bodyPr wrap="none" anchor="ctr"/>
          <a:lstStyle/>
          <a:p>
            <a:endParaRPr lang="pl-PL"/>
          </a:p>
        </p:txBody>
      </p:sp>
      <p:pic>
        <p:nvPicPr>
          <p:cNvPr id="3077" name="Picture 4"/>
          <p:cNvPicPr>
            <a:picLocks noChangeAspect="1" noChangeArrowheads="1"/>
          </p:cNvPicPr>
          <p:nvPr/>
        </p:nvPicPr>
        <p:blipFill>
          <a:blip r:embed="rId3" cstate="print"/>
          <a:srcRect/>
          <a:stretch>
            <a:fillRect/>
          </a:stretch>
        </p:blipFill>
        <p:spPr bwMode="auto">
          <a:xfrm>
            <a:off x="2195513" y="5229225"/>
            <a:ext cx="4751387" cy="601663"/>
          </a:xfrm>
          <a:prstGeom prst="rect">
            <a:avLst/>
          </a:prstGeom>
          <a:noFill/>
          <a:ln w="9525">
            <a:noFill/>
            <a:round/>
            <a:headEnd/>
            <a:tailEnd/>
          </a:ln>
          <a:effectLst/>
        </p:spPr>
      </p:pic>
      <p:pic>
        <p:nvPicPr>
          <p:cNvPr id="3078" name="Picture 5"/>
          <p:cNvPicPr>
            <a:picLocks noChangeAspect="1" noChangeArrowheads="1"/>
          </p:cNvPicPr>
          <p:nvPr/>
        </p:nvPicPr>
        <p:blipFill>
          <a:blip r:embed="rId4" cstate="print"/>
          <a:srcRect/>
          <a:stretch>
            <a:fillRect/>
          </a:stretch>
        </p:blipFill>
        <p:spPr bwMode="auto">
          <a:xfrm>
            <a:off x="1528763" y="3716338"/>
            <a:ext cx="6084887" cy="1298575"/>
          </a:xfrm>
          <a:prstGeom prst="rect">
            <a:avLst/>
          </a:prstGeom>
          <a:noFill/>
          <a:ln w="9525">
            <a:noFill/>
            <a:round/>
            <a:headEnd/>
            <a:tailEnd/>
          </a:ln>
          <a:effectLst/>
        </p:spPr>
      </p:pic>
      <p:sp>
        <p:nvSpPr>
          <p:cNvPr id="3079" name="Text Box 6"/>
          <p:cNvSpPr txBox="1">
            <a:spLocks noChangeArrowheads="1"/>
          </p:cNvSpPr>
          <p:nvPr/>
        </p:nvSpPr>
        <p:spPr bwMode="auto">
          <a:xfrm>
            <a:off x="8001000" y="228600"/>
            <a:ext cx="835025" cy="377825"/>
          </a:xfrm>
          <a:prstGeom prst="rect">
            <a:avLst/>
          </a:prstGeom>
          <a:noFill/>
          <a:ln w="9525">
            <a:noFill/>
            <a:round/>
            <a:headEnd/>
            <a:tailEnd/>
          </a:ln>
          <a:effectLst/>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A3DB2FF-1B5A-402E-B695-0B4DC5A51DE1}" type="slidenum">
              <a:rPr lang="pl-PL" altLang="pl-PL" sz="1400" b="1">
                <a:solidFill>
                  <a:srgbClr val="D4D4D6"/>
                </a:solidFill>
                <a:latin typeface="Times New Roman" pitchFamily="18" charset="0"/>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pl-PL" altLang="pl-PL" sz="1400" b="1">
              <a:solidFill>
                <a:srgbClr val="D4D4D6"/>
              </a:solidFill>
              <a:latin typeface="Times New Roman" pitchFamily="18" charset="0"/>
            </a:endParaRPr>
          </a:p>
        </p:txBody>
      </p:sp>
      <p:pic>
        <p:nvPicPr>
          <p:cNvPr id="3080" name="Picture 7"/>
          <p:cNvPicPr>
            <a:picLocks noChangeAspect="1" noChangeArrowheads="1"/>
          </p:cNvPicPr>
          <p:nvPr/>
        </p:nvPicPr>
        <p:blipFill>
          <a:blip r:embed="rId5" cstate="print"/>
          <a:srcRect/>
          <a:stretch>
            <a:fillRect/>
          </a:stretch>
        </p:blipFill>
        <p:spPr bwMode="auto">
          <a:xfrm>
            <a:off x="7011988" y="101600"/>
            <a:ext cx="1930400" cy="1165225"/>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mph" nodeType="clickEffect">
                                  <p:stCondLst>
                                    <p:cond delay="0"/>
                                  </p:stCondLst>
                                  <p:iterate type="lt">
                                    <p:tmPct val="0"/>
                                  </p:iterate>
                                  <p:childTnLst>
                                    <p:set>
                                      <p:cBhvr additive="repl">
                                        <p:cTn id="6" dur="indefinite"/>
                                        <p:tgtEl>
                                          <p:spTgt spid="4097"/>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pl-PL" sz="2400" smtClean="0"/>
              <a:t>Logika projektowa - </a:t>
            </a:r>
            <a:r>
              <a:rPr lang="pl-PL" sz="2800" b="1" smtClean="0"/>
              <a:t>CEL</a:t>
            </a:r>
            <a:r>
              <a:rPr lang="pl-PL" smtClean="0"/>
              <a:t/>
            </a:r>
            <a:br>
              <a:rPr lang="pl-PL" smtClean="0"/>
            </a:br>
            <a:endParaRPr lang="pl-PL" smtClean="0"/>
          </a:p>
        </p:txBody>
      </p:sp>
      <p:sp>
        <p:nvSpPr>
          <p:cNvPr id="163843" name="Rectangle 3"/>
          <p:cNvSpPr>
            <a:spLocks noGrp="1" noChangeArrowheads="1"/>
          </p:cNvSpPr>
          <p:nvPr>
            <p:ph type="body" idx="1"/>
          </p:nvPr>
        </p:nvSpPr>
        <p:spPr>
          <a:xfrm>
            <a:off x="179388" y="1600200"/>
            <a:ext cx="8577262" cy="4997450"/>
          </a:xfrm>
        </p:spPr>
        <p:txBody>
          <a:bodyPr/>
          <a:lstStyle/>
          <a:p>
            <a:pPr marL="552450" indent="-552450">
              <a:lnSpc>
                <a:spcPct val="90000"/>
              </a:lnSpc>
            </a:pPr>
            <a:r>
              <a:rPr lang="pl-PL" smtClean="0"/>
              <a:t>Cel to odpowiedź na problem.</a:t>
            </a:r>
          </a:p>
          <a:p>
            <a:pPr marL="552450" indent="-552450">
              <a:lnSpc>
                <a:spcPct val="90000"/>
              </a:lnSpc>
            </a:pPr>
            <a:r>
              <a:rPr lang="pl-PL" smtClean="0"/>
              <a:t>Cel główny projektu to pożądany stan w przyszłości, po zakończeniu realizacji projektu. Rolą projektu jest doprowadzenie grupy z sytuacji wyjściowej do sytuacji pożądanej. Cel charakteryzuje sytuację pożądaną na miarę sił i możliwości wykonawcy, w stosunku do danej grupy, w konkretnych okolicznościach (prawnych, społecznych, finansowych, naturalnych itp.). Może to oznaczać, że będzie to „tylko” sytuacja trochę lepsza od obecnej.</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pl-PL" sz="2800" smtClean="0"/>
              <a:t>Logika projektowa - </a:t>
            </a:r>
            <a:r>
              <a:rPr lang="pl-PL" sz="3200" b="1" smtClean="0"/>
              <a:t>CEL</a:t>
            </a:r>
            <a:r>
              <a:rPr lang="pl-PL" sz="4800" smtClean="0"/>
              <a:t/>
            </a:r>
            <a:br>
              <a:rPr lang="pl-PL" sz="4800" smtClean="0"/>
            </a:br>
            <a:endParaRPr lang="pl-PL" sz="4800" smtClean="0"/>
          </a:p>
        </p:txBody>
      </p:sp>
      <p:sp>
        <p:nvSpPr>
          <p:cNvPr id="196611" name="Rectangle 3"/>
          <p:cNvSpPr>
            <a:spLocks noGrp="1" noChangeArrowheads="1"/>
          </p:cNvSpPr>
          <p:nvPr>
            <p:ph type="body" idx="1"/>
          </p:nvPr>
        </p:nvSpPr>
        <p:spPr/>
        <p:txBody>
          <a:bodyPr/>
          <a:lstStyle/>
          <a:p>
            <a:pPr>
              <a:lnSpc>
                <a:spcPct val="80000"/>
              </a:lnSpc>
            </a:pPr>
            <a:r>
              <a:rPr lang="pl-PL" sz="2500" smtClean="0"/>
              <a:t>Cel to odpowiedź na problem.</a:t>
            </a:r>
          </a:p>
          <a:p>
            <a:pPr>
              <a:lnSpc>
                <a:spcPct val="80000"/>
              </a:lnSpc>
            </a:pPr>
            <a:r>
              <a:rPr lang="pl-PL" sz="2500" smtClean="0"/>
              <a:t>Musi być konkretny, dostosowany do potrzeb i okoliczności, mierzalny i weryfikowalny, realny (osiągalny), określony w czasie.</a:t>
            </a:r>
          </a:p>
          <a:p>
            <a:pPr>
              <a:lnSpc>
                <a:spcPct val="80000"/>
              </a:lnSpc>
            </a:pPr>
            <a:r>
              <a:rPr lang="pl-PL" sz="2500" smtClean="0"/>
              <a:t>„Przeprowadzenie szkolenia”, „zorganizowanie doradztwa”, „objęcie wsparciem…” itp. – to są działania, a nie cele</a:t>
            </a:r>
          </a:p>
          <a:p>
            <a:pPr>
              <a:lnSpc>
                <a:spcPct val="80000"/>
              </a:lnSpc>
            </a:pPr>
            <a:r>
              <a:rPr lang="pl-PL" sz="2500" smtClean="0"/>
              <a:t>Cele szczegółowe prowadzą do osiągnięcia celu głównego.</a:t>
            </a:r>
          </a:p>
          <a:p>
            <a:pPr>
              <a:lnSpc>
                <a:spcPct val="80000"/>
              </a:lnSpc>
            </a:pPr>
            <a:r>
              <a:rPr lang="pl-PL" sz="2500" smtClean="0"/>
              <a:t>Cel projektu musi wiązać się z celami programu, w ramach którego można otrzymać dotację. Każdy projekt musi przyczyniać się do osiągania celów programu.</a:t>
            </a:r>
          </a:p>
          <a:p>
            <a:pPr>
              <a:lnSpc>
                <a:spcPct val="80000"/>
              </a:lnSpc>
            </a:pPr>
            <a:endParaRPr lang="pl-PL" sz="25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pl-PL" sz="2400" smtClean="0"/>
              <a:t>Logika projektowa - </a:t>
            </a:r>
            <a:r>
              <a:rPr lang="pl-PL" sz="2800" b="1" smtClean="0"/>
              <a:t>CEL</a:t>
            </a:r>
          </a:p>
        </p:txBody>
      </p:sp>
      <p:sp>
        <p:nvSpPr>
          <p:cNvPr id="162819" name="Rectangle 3"/>
          <p:cNvSpPr>
            <a:spLocks noGrp="1" noChangeArrowheads="1"/>
          </p:cNvSpPr>
          <p:nvPr>
            <p:ph type="body" idx="1"/>
          </p:nvPr>
        </p:nvSpPr>
        <p:spPr/>
        <p:txBody>
          <a:bodyPr/>
          <a:lstStyle/>
          <a:p>
            <a:r>
              <a:rPr lang="pl-PL" smtClean="0"/>
              <a:t>Jak sytuacja będzie wyglądała po zakończeniu realizacji projektu?</a:t>
            </a:r>
          </a:p>
          <a:p>
            <a:r>
              <a:rPr lang="pl-PL" smtClean="0"/>
              <a:t> O ile będzie lepsza? </a:t>
            </a:r>
          </a:p>
          <a:p>
            <a:r>
              <a:rPr lang="pl-PL" smtClean="0"/>
              <a:t>Jak to sprawdzimy? </a:t>
            </a:r>
          </a:p>
          <a:p>
            <a:r>
              <a:rPr lang="pl-PL" smtClean="0"/>
              <a:t>Kiedy należy przeprowadzić pomiar (w jakim czasie po zakończeniu realizacji projektu)? </a:t>
            </a:r>
          </a:p>
          <a:p>
            <a:r>
              <a:rPr lang="pl-PL" smtClean="0"/>
              <a:t>Czy będą dostępne stosowne dane?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11188" y="404813"/>
            <a:ext cx="8143875" cy="901700"/>
          </a:xfrm>
        </p:spPr>
        <p:txBody>
          <a:bodyPr/>
          <a:lstStyle/>
          <a:p>
            <a:r>
              <a:rPr lang="pl-PL" sz="2000" smtClean="0"/>
              <a:t>Logika projektowa - </a:t>
            </a:r>
            <a:r>
              <a:rPr lang="pl-PL" sz="2400" b="1" smtClean="0"/>
              <a:t>DZIAŁANIA</a:t>
            </a:r>
            <a:r>
              <a:rPr lang="pl-PL" sz="2400" smtClean="0"/>
              <a:t/>
            </a:r>
            <a:br>
              <a:rPr lang="pl-PL" sz="2400" smtClean="0"/>
            </a:br>
            <a:endParaRPr lang="pl-PL" sz="2400" smtClean="0"/>
          </a:p>
        </p:txBody>
      </p:sp>
      <p:sp>
        <p:nvSpPr>
          <p:cNvPr id="168963" name="Rectangle 3"/>
          <p:cNvSpPr>
            <a:spLocks noGrp="1" noChangeArrowheads="1"/>
          </p:cNvSpPr>
          <p:nvPr>
            <p:ph type="body" idx="1"/>
          </p:nvPr>
        </p:nvSpPr>
        <p:spPr>
          <a:xfrm>
            <a:off x="250825" y="1428750"/>
            <a:ext cx="8505825" cy="5429250"/>
          </a:xfrm>
        </p:spPr>
        <p:txBody>
          <a:bodyPr/>
          <a:lstStyle/>
          <a:p>
            <a:pPr marL="552450" indent="-552450">
              <a:lnSpc>
                <a:spcPct val="90000"/>
              </a:lnSpc>
            </a:pPr>
            <a:r>
              <a:rPr lang="pl-PL" sz="2500" smtClean="0"/>
              <a:t>Mówią o sposobie osiągania celu; muszą być logicznie powiązane z problemem i celem. To oznacza, że:</a:t>
            </a:r>
          </a:p>
          <a:p>
            <a:pPr marL="552450" indent="-552450">
              <a:lnSpc>
                <a:spcPct val="90000"/>
              </a:lnSpc>
            </a:pPr>
            <a:r>
              <a:rPr lang="pl-PL" sz="2500" smtClean="0"/>
              <a:t>- nie ma potrzeby realizowania działań, które nie odnoszą się do charakterystyki sytuacji problemowej i specyfiki grupy odbiorców,</a:t>
            </a:r>
          </a:p>
          <a:p>
            <a:pPr marL="552450" indent="-552450">
              <a:lnSpc>
                <a:spcPct val="90000"/>
              </a:lnSpc>
            </a:pPr>
            <a:r>
              <a:rPr lang="pl-PL" sz="2500" smtClean="0"/>
              <a:t>- nie ma potrzeby realizowania działań, które nie przekładają się na cel (rezultaty istotne dla osiągnięcia celu),</a:t>
            </a:r>
          </a:p>
          <a:p>
            <a:pPr marL="552450" indent="-552450">
              <a:lnSpc>
                <a:spcPct val="90000"/>
              </a:lnSpc>
            </a:pPr>
            <a:r>
              <a:rPr lang="pl-PL" sz="2500" smtClean="0"/>
              <a:t>- działania muszą być prowadzone w taki sposób i z taką intensywnością, aby maksymalnie wspierały odbiorców, utrzymywały ich zainteresowanie projektem, a jednocześnie nie przemęczały oraz by racjonalnie kosztowały, przynosząc w zamian interesujące efekty (rezultaty),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pl-PL" sz="2400" smtClean="0"/>
              <a:t>Logika projektowa - </a:t>
            </a:r>
            <a:r>
              <a:rPr lang="pl-PL" sz="2800" b="1" smtClean="0"/>
              <a:t>DZIAŁANIA</a:t>
            </a:r>
            <a:endParaRPr lang="pl-PL" sz="2800" smtClean="0"/>
          </a:p>
        </p:txBody>
      </p:sp>
      <p:sp>
        <p:nvSpPr>
          <p:cNvPr id="197635" name="Rectangle 3"/>
          <p:cNvSpPr>
            <a:spLocks noGrp="1" noChangeArrowheads="1"/>
          </p:cNvSpPr>
          <p:nvPr>
            <p:ph type="body" idx="1"/>
          </p:nvPr>
        </p:nvSpPr>
        <p:spPr/>
        <p:txBody>
          <a:bodyPr/>
          <a:lstStyle/>
          <a:p>
            <a:r>
              <a:rPr lang="pl-PL" sz="2500" smtClean="0"/>
              <a:t>- nie powinien być wdrażany projekt, który nie uwzględnia działań istotnych z punktu widzenia zawartej w założeniach projektu logiki „problem-cel” (niech nas cieszy pozorna taniość projektu),</a:t>
            </a:r>
          </a:p>
          <a:p>
            <a:r>
              <a:rPr lang="pl-PL" sz="2500" smtClean="0"/>
              <a:t>- działania niezbędne dla osiągnięcia celu mogą (m.in.) odnosić się do utrzymywania zainteresowania uczestników działaniami projektu (np. zajęcia integracyjne) lub do umożliwienia im wzięcia udziału w projekcie (np. opieka nad dziećmi, finansowanie podróży), o ile taka potrzeba wynika z opisu problemu i specyfiki grupy.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pl-PL" sz="2400" smtClean="0"/>
              <a:t>Logika projektowa </a:t>
            </a:r>
            <a:r>
              <a:rPr lang="pl-PL" sz="2800" b="1" smtClean="0"/>
              <a:t>DZIAŁANIA</a:t>
            </a:r>
            <a:r>
              <a:rPr lang="pl-PL" sz="2800" smtClean="0"/>
              <a:t/>
            </a:r>
            <a:br>
              <a:rPr lang="pl-PL" sz="2800" smtClean="0"/>
            </a:br>
            <a:endParaRPr lang="pl-PL" sz="2800" smtClean="0"/>
          </a:p>
        </p:txBody>
      </p:sp>
      <p:sp>
        <p:nvSpPr>
          <p:cNvPr id="172035" name="Rectangle 3"/>
          <p:cNvSpPr>
            <a:spLocks noGrp="1" noChangeArrowheads="1"/>
          </p:cNvSpPr>
          <p:nvPr>
            <p:ph type="body" idx="1"/>
          </p:nvPr>
        </p:nvSpPr>
        <p:spPr>
          <a:xfrm>
            <a:off x="0" y="1600200"/>
            <a:ext cx="8756650" cy="5257800"/>
          </a:xfrm>
        </p:spPr>
        <p:txBody>
          <a:bodyPr/>
          <a:lstStyle/>
          <a:p>
            <a:pPr>
              <a:lnSpc>
                <a:spcPct val="90000"/>
              </a:lnSpc>
            </a:pPr>
            <a:r>
              <a:rPr lang="pl-PL" sz="2500" smtClean="0"/>
              <a:t>Co konkretnie zostanie zrealizowane w ramach projektu? Jaka będzie ścieżka wsparcia dla uczestnika?</a:t>
            </a:r>
          </a:p>
          <a:p>
            <a:pPr>
              <a:lnSpc>
                <a:spcPct val="90000"/>
              </a:lnSpc>
            </a:pPr>
            <a:r>
              <a:rPr lang="pl-PL" sz="2500" smtClean="0"/>
              <a:t> Czy oferta wydaje się być atrakcyjna dla uczestników? </a:t>
            </a:r>
          </a:p>
          <a:p>
            <a:pPr>
              <a:lnSpc>
                <a:spcPct val="90000"/>
              </a:lnSpc>
            </a:pPr>
            <a:r>
              <a:rPr lang="pl-PL" sz="2500" smtClean="0"/>
              <a:t>Czy nie będzie to zbyt nużące dla uczestników? </a:t>
            </a:r>
          </a:p>
          <a:p>
            <a:pPr>
              <a:lnSpc>
                <a:spcPct val="90000"/>
              </a:lnSpc>
            </a:pPr>
            <a:r>
              <a:rPr lang="pl-PL" sz="2500" smtClean="0"/>
              <a:t>Czy uwzględniono wszystkie problemy i specyficzne cechy uczestników? </a:t>
            </a:r>
          </a:p>
          <a:p>
            <a:pPr>
              <a:lnSpc>
                <a:spcPct val="90000"/>
              </a:lnSpc>
            </a:pPr>
            <a:r>
              <a:rPr lang="pl-PL" sz="2500" smtClean="0"/>
              <a:t>Czy uczestnicy mieli i będą mieli szansę wywierania wpływu na kształt oferty? </a:t>
            </a:r>
          </a:p>
          <a:p>
            <a:pPr>
              <a:lnSpc>
                <a:spcPct val="90000"/>
              </a:lnSpc>
            </a:pPr>
            <a:r>
              <a:rPr lang="pl-PL" sz="2500" smtClean="0"/>
              <a:t>Czy harmonogram realizacji działań jest logiczny, uwzględnia wszelkie wymagania formalne, bierze pod uwagę obiektywne uwarunkowania typu wakacje?</a:t>
            </a:r>
          </a:p>
          <a:p>
            <a:pPr>
              <a:lnSpc>
                <a:spcPct val="90000"/>
              </a:lnSpc>
            </a:pPr>
            <a:r>
              <a:rPr lang="pl-PL" sz="2500" smtClean="0"/>
              <a:t> Czy oferowane wsparcie ma szansę coś zmienić w sytuacji uczestników?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pl-PL" sz="2400" smtClean="0"/>
              <a:t>Logika projektowa - </a:t>
            </a:r>
            <a:r>
              <a:rPr lang="pl-PL" sz="2800" b="1" smtClean="0"/>
              <a:t>REZULTATY</a:t>
            </a:r>
            <a:endParaRPr lang="pl-PL" smtClean="0"/>
          </a:p>
        </p:txBody>
      </p:sp>
      <p:sp>
        <p:nvSpPr>
          <p:cNvPr id="171011" name="Rectangle 3"/>
          <p:cNvSpPr>
            <a:spLocks noGrp="1" noChangeArrowheads="1"/>
          </p:cNvSpPr>
          <p:nvPr>
            <p:ph type="body" idx="1"/>
          </p:nvPr>
        </p:nvSpPr>
        <p:spPr>
          <a:xfrm>
            <a:off x="612775" y="1600200"/>
            <a:ext cx="8143875" cy="5257800"/>
          </a:xfrm>
        </p:spPr>
        <p:txBody>
          <a:bodyPr/>
          <a:lstStyle/>
          <a:p>
            <a:pPr marL="552450" indent="-552450">
              <a:lnSpc>
                <a:spcPct val="80000"/>
              </a:lnSpc>
            </a:pPr>
            <a:r>
              <a:rPr lang="pl-PL" sz="1900" smtClean="0"/>
              <a:t>Są wynikiem działań, pokazują, na ile zmierzamy do celu, są nowym stanem, korzyścią uzyskiwaną przez uczestników projektu już w trakcie jego trwania. </a:t>
            </a:r>
          </a:p>
          <a:p>
            <a:pPr marL="552450" indent="-552450">
              <a:lnSpc>
                <a:spcPct val="80000"/>
              </a:lnSpc>
            </a:pPr>
            <a:r>
              <a:rPr lang="pl-PL" sz="1900" smtClean="0"/>
              <a:t>Działania charakteryzujemy poprzez dwa pojęcia: produkty i rezultaty (niekiedy dzielone na miękkie i twarde lub na ilościowe i jakościowe).</a:t>
            </a:r>
          </a:p>
          <a:p>
            <a:pPr marL="552450" indent="-552450">
              <a:lnSpc>
                <a:spcPct val="80000"/>
              </a:lnSpc>
            </a:pPr>
            <a:r>
              <a:rPr lang="pl-PL" sz="1900" smtClean="0"/>
              <a:t>Produkty określają „dobra i usługi”, które powstaną w wyniku działań podjętych w ramach projektu</a:t>
            </a:r>
          </a:p>
          <a:p>
            <a:pPr marL="552450" indent="-552450">
              <a:lnSpc>
                <a:spcPct val="80000"/>
              </a:lnSpc>
            </a:pPr>
            <a:r>
              <a:rPr lang="pl-PL" sz="1900" smtClean="0"/>
              <a:t>Przykład: 50 uczestników zajęć, 5 publikacji, 1000 godzin udzielonych doradztwa, 2 wdrożone narzędzia. </a:t>
            </a:r>
          </a:p>
          <a:p>
            <a:pPr marL="552450" indent="-552450">
              <a:lnSpc>
                <a:spcPct val="80000"/>
              </a:lnSpc>
            </a:pPr>
            <a:r>
              <a:rPr lang="pl-PL" sz="1900" smtClean="0"/>
              <a:t>Rezultaty odzwierciedlają efekty, które powstaną w wyniku podjętych działań w ramach projektu, czyli np. w wyniku udzielenia wsparcia danej osobie/ grupie osób/ instytucji w ramach projektu</a:t>
            </a:r>
          </a:p>
          <a:p>
            <a:pPr marL="552450" indent="-552450">
              <a:lnSpc>
                <a:spcPct val="80000"/>
              </a:lnSpc>
            </a:pPr>
            <a:r>
              <a:rPr lang="pl-PL" sz="1900" smtClean="0"/>
              <a:t>Przykład: 40 osób podniesie swoje praktyczne umiejętności w zakresie kompetencji kluczowych</a:t>
            </a:r>
          </a:p>
          <a:p>
            <a:pPr marL="552450" indent="-552450">
              <a:lnSpc>
                <a:spcPct val="80000"/>
              </a:lnSpc>
            </a:pPr>
            <a:r>
              <a:rPr lang="pl-PL" sz="1900" smtClean="0"/>
              <a:t>Rezultaty nie biorą się znikąd – musi być działanie (działania), które do danego rezultatu doprowadzi. Działania są po coś – z każdego wynika jakiś rezultat (lub przynajmniej ma wpływ na osiągnięcie jakiegoś rezultatu). To nam objaśnia związek między produktami a rezultatami.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pl-PL" sz="2800" smtClean="0"/>
              <a:t>Logika projektowa - </a:t>
            </a:r>
            <a:r>
              <a:rPr lang="pl-PL" sz="3200" b="1" smtClean="0"/>
              <a:t>REZULTATY</a:t>
            </a:r>
          </a:p>
        </p:txBody>
      </p:sp>
      <p:sp>
        <p:nvSpPr>
          <p:cNvPr id="198659" name="Rectangle 3"/>
          <p:cNvSpPr>
            <a:spLocks noGrp="1" noChangeArrowheads="1"/>
          </p:cNvSpPr>
          <p:nvPr>
            <p:ph type="body" idx="1"/>
          </p:nvPr>
        </p:nvSpPr>
        <p:spPr/>
        <p:txBody>
          <a:bodyPr/>
          <a:lstStyle/>
          <a:p>
            <a:pPr>
              <a:lnSpc>
                <a:spcPct val="80000"/>
              </a:lnSpc>
            </a:pPr>
            <a:r>
              <a:rPr lang="pl-PL" sz="2600" smtClean="0"/>
              <a:t>Rezultaty odzwierciedlają efekty, które powstaną w wyniku podjętych działań w ramach projektu, czyli np. w wyniku udzielenia wsparcia danej osobie/ grupie osób/ instytucji w ramach projektu</a:t>
            </a:r>
          </a:p>
          <a:p>
            <a:pPr>
              <a:lnSpc>
                <a:spcPct val="80000"/>
              </a:lnSpc>
            </a:pPr>
            <a:r>
              <a:rPr lang="pl-PL" sz="2600" smtClean="0"/>
              <a:t>Przykład: 40 osób podniesie swoje praktyczne umiejętności w zakresie kompetencji kluczowych</a:t>
            </a:r>
          </a:p>
          <a:p>
            <a:pPr>
              <a:lnSpc>
                <a:spcPct val="80000"/>
              </a:lnSpc>
            </a:pPr>
            <a:r>
              <a:rPr lang="pl-PL" sz="2600" smtClean="0"/>
              <a:t>Rezultaty nie biorą się znikąd – musi być działanie (działania), które do danego rezultatu doprowadzi. Działania są po coś – z każdego wynika jakiś rezultat (lub przynajmniej ma wpływ na osiągnięcie jakiegoś rezultatu). To nam objaśnia związek między produktami a rezultatami.</a:t>
            </a:r>
          </a:p>
          <a:p>
            <a:pPr>
              <a:lnSpc>
                <a:spcPct val="80000"/>
              </a:lnSpc>
            </a:pPr>
            <a:endParaRPr lang="pl-PL" sz="25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pl-PL" sz="2400" smtClean="0"/>
              <a:t>Logika projektowa - </a:t>
            </a:r>
            <a:r>
              <a:rPr lang="pl-PL" sz="2800" b="1" smtClean="0"/>
              <a:t>REZULTATY</a:t>
            </a:r>
            <a:endParaRPr lang="pl-PL" smtClean="0"/>
          </a:p>
        </p:txBody>
      </p:sp>
      <p:sp>
        <p:nvSpPr>
          <p:cNvPr id="176131" name="Rectangle 3"/>
          <p:cNvSpPr>
            <a:spLocks noGrp="1" noChangeArrowheads="1"/>
          </p:cNvSpPr>
          <p:nvPr>
            <p:ph type="body" idx="1"/>
          </p:nvPr>
        </p:nvSpPr>
        <p:spPr>
          <a:xfrm>
            <a:off x="539750" y="1428750"/>
            <a:ext cx="8216900" cy="5429250"/>
          </a:xfrm>
        </p:spPr>
        <p:txBody>
          <a:bodyPr/>
          <a:lstStyle/>
          <a:p>
            <a:pPr>
              <a:lnSpc>
                <a:spcPct val="80000"/>
              </a:lnSpc>
            </a:pPr>
            <a:r>
              <a:rPr lang="pl-PL" sz="2100" smtClean="0"/>
              <a:t>Rezultaty miękkie to nie jest gorszy gatunek rezultatu; projekty maja prawo kończyć się wyłącznie miękkimi rezultatami. Ale też musimy mieć świadomość, że nie ma jednej jasnej definicji rezultatów twardych i miękkich, nie można więc do tego podziału przywiązywać zbyt wielkiej wagi. Nie jest istotne, czy prawidłowo dzielimy rezultaty na twarde i miękkie – jest natomiast istotne, czy w ogóle umiemy wskazać rezultaty, czy wskazujemy je adekwatnie do działań i czy faktycznie prowadzą nas one do celu.</a:t>
            </a:r>
          </a:p>
          <a:p>
            <a:pPr>
              <a:lnSpc>
                <a:spcPct val="80000"/>
              </a:lnSpc>
            </a:pPr>
            <a:r>
              <a:rPr lang="pl-PL" sz="2100" smtClean="0"/>
              <a:t>Rezultaty jakościowe jako przeciwieństwo ilościowych też są mierzalne i policzalne, tyle że dotyczą pewnych cech, których pomiar wymaga narzędzi bardziej subtelnych niż statystyka. Możemy bez problemu przeliczyć rezultat twardy dotyczący nabycia uprawnień prowadzenia wózków widłowych (liczba zdanych egzaminów), ale już wzrost motywacji wymaga znajomości jego poziomu sprzed projektu i po projekcie, a ponadto wymaga dobrej wiedzy oceniającego.</a:t>
            </a:r>
          </a:p>
          <a:p>
            <a:pPr>
              <a:lnSpc>
                <a:spcPct val="80000"/>
              </a:lnSpc>
            </a:pPr>
            <a:r>
              <a:rPr lang="pl-PL" sz="2100" smtClean="0"/>
              <a:t>Rezultaty, tak jak cele, muszą być weryfikowalne i mierzalne, miara i skala musi być znana; musza być znane momenty pomiaru i zapewnione źródła danych.</a:t>
            </a:r>
          </a:p>
          <a:p>
            <a:pPr>
              <a:lnSpc>
                <a:spcPct val="80000"/>
              </a:lnSpc>
            </a:pPr>
            <a:endParaRPr lang="pl-PL" sz="21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pl-PL" sz="2400" smtClean="0"/>
              <a:t>Logika projektowa</a:t>
            </a:r>
          </a:p>
        </p:txBody>
      </p:sp>
      <p:sp>
        <p:nvSpPr>
          <p:cNvPr id="169987" name="Rectangle 3"/>
          <p:cNvSpPr>
            <a:spLocks noGrp="1" noChangeArrowheads="1"/>
          </p:cNvSpPr>
          <p:nvPr>
            <p:ph type="body" idx="1"/>
          </p:nvPr>
        </p:nvSpPr>
        <p:spPr/>
        <p:txBody>
          <a:bodyPr/>
          <a:lstStyle/>
          <a:p>
            <a:pPr>
              <a:lnSpc>
                <a:spcPct val="90000"/>
              </a:lnSpc>
            </a:pPr>
            <a:r>
              <a:rPr lang="pl-PL" sz="2500" smtClean="0"/>
              <a:t>Jakie będą rezultaty projektu? </a:t>
            </a:r>
          </a:p>
          <a:p>
            <a:pPr>
              <a:lnSpc>
                <a:spcPct val="90000"/>
              </a:lnSpc>
            </a:pPr>
            <a:r>
              <a:rPr lang="pl-PL" sz="2500" smtClean="0"/>
              <a:t>Czy są one realne – czy zaproponowane działania w ich opisanym kształcie mają szansę do nich doprowadzić? </a:t>
            </a:r>
          </a:p>
          <a:p>
            <a:pPr>
              <a:lnSpc>
                <a:spcPct val="90000"/>
              </a:lnSpc>
            </a:pPr>
            <a:r>
              <a:rPr lang="pl-PL" sz="2500" smtClean="0"/>
              <a:t>Czy są one adekwatne – czy prowadzą do wskazanego celu? </a:t>
            </a:r>
          </a:p>
          <a:p>
            <a:pPr>
              <a:lnSpc>
                <a:spcPct val="90000"/>
              </a:lnSpc>
            </a:pPr>
            <a:r>
              <a:rPr lang="pl-PL" sz="2500" smtClean="0"/>
              <a:t>Czy skala zaplanowanych rezultatów nas satysfakcjonuje z punktu widzenia dokuczliwości problemu, specyfiki grupy i przewidywanych nakładów? </a:t>
            </a:r>
          </a:p>
          <a:p>
            <a:pPr>
              <a:lnSpc>
                <a:spcPct val="90000"/>
              </a:lnSpc>
            </a:pPr>
            <a:r>
              <a:rPr lang="pl-PL" sz="2500" smtClean="0"/>
              <a:t>Czy jest szansa na trwałość tych rezultatów?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4213" y="260350"/>
            <a:ext cx="8143875" cy="1425575"/>
          </a:xfrm>
        </p:spPr>
        <p:txBody>
          <a:bodyPr/>
          <a:lstStyle/>
          <a:p>
            <a:r>
              <a:rPr lang="pl-PL" sz="2400" smtClean="0"/>
              <a:t>Logika projektowa* - </a:t>
            </a:r>
            <a:r>
              <a:rPr lang="pl-PL" sz="2800" b="1" smtClean="0"/>
              <a:t>PROJEKT</a:t>
            </a:r>
          </a:p>
        </p:txBody>
      </p:sp>
      <p:sp>
        <p:nvSpPr>
          <p:cNvPr id="161795" name="Rectangle 3"/>
          <p:cNvSpPr>
            <a:spLocks noGrp="1" noChangeArrowheads="1"/>
          </p:cNvSpPr>
          <p:nvPr>
            <p:ph type="body" idx="1"/>
          </p:nvPr>
        </p:nvSpPr>
        <p:spPr>
          <a:xfrm>
            <a:off x="611188" y="1628775"/>
            <a:ext cx="8143875" cy="4516438"/>
          </a:xfrm>
        </p:spPr>
        <p:txBody>
          <a:bodyPr/>
          <a:lstStyle/>
          <a:p>
            <a:pPr>
              <a:lnSpc>
                <a:spcPct val="80000"/>
              </a:lnSpc>
            </a:pPr>
            <a:endParaRPr lang="pl-PL" sz="2500" smtClean="0"/>
          </a:p>
          <a:p>
            <a:pPr>
              <a:lnSpc>
                <a:spcPct val="80000"/>
              </a:lnSpc>
            </a:pPr>
            <a:r>
              <a:rPr lang="pl-PL" sz="2500" smtClean="0"/>
              <a:t>czyli określone w czasie działania podejmowane dla osiągnięcia konkretnego celu </a:t>
            </a:r>
          </a:p>
          <a:p>
            <a:pPr>
              <a:lnSpc>
                <a:spcPct val="80000"/>
              </a:lnSpc>
            </a:pPr>
            <a:r>
              <a:rPr lang="pl-PL" sz="2500" smtClean="0"/>
              <a:t>(bądź szerzej: zorganizowany i ułożony w czasie, z określonym początkiem i końcem, ciąg działań, zmierzających do osiągnięcia konkretnego i mierzalnego wyniku, adresowany do wybranych grup odbiorców).</a:t>
            </a:r>
          </a:p>
          <a:p>
            <a:pPr>
              <a:lnSpc>
                <a:spcPct val="80000"/>
              </a:lnSpc>
            </a:pPr>
            <a:r>
              <a:rPr lang="pl-PL" sz="2500" smtClean="0"/>
              <a:t>Dodatkowo: jest to przedsięwzięcie jednorazowe, niepowtarzalne, złożone.</a:t>
            </a:r>
          </a:p>
          <a:p>
            <a:pPr>
              <a:lnSpc>
                <a:spcPct val="80000"/>
              </a:lnSpc>
            </a:pPr>
            <a:r>
              <a:rPr lang="pl-PL" sz="2500" smtClean="0">
                <a:solidFill>
                  <a:srgbClr val="008000"/>
                </a:solidFill>
              </a:rPr>
              <a:t>Wniosek/aplikacja to narzędzie do zaprezentowania swojego projektu sponsorowi</a:t>
            </a:r>
          </a:p>
        </p:txBody>
      </p:sp>
      <p:sp>
        <p:nvSpPr>
          <p:cNvPr id="161796" name="Rectangle 4"/>
          <p:cNvSpPr>
            <a:spLocks noChangeArrowheads="1"/>
          </p:cNvSpPr>
          <p:nvPr/>
        </p:nvSpPr>
        <p:spPr bwMode="auto">
          <a:xfrm>
            <a:off x="323850" y="6021388"/>
            <a:ext cx="8143875" cy="417512"/>
          </a:xfrm>
          <a:prstGeom prst="rect">
            <a:avLst/>
          </a:prstGeom>
          <a:noFill/>
          <a:ln w="9525">
            <a:noFill/>
            <a:round/>
            <a:headEnd/>
            <a:tailEnd/>
          </a:ln>
          <a:effectLst/>
        </p:spPr>
        <p:txBody>
          <a:bodyPr lIns="92520" tIns="46080" rIns="92520" bIns="46080" anchor="ctr"/>
          <a:lstStyle/>
          <a:p>
            <a:pPr eaLnBrk="0" hangingPunct="0"/>
            <a:r>
              <a:rPr lang="pl-PL" sz="2400">
                <a:solidFill>
                  <a:schemeClr val="tx1"/>
                </a:solidFill>
                <a:latin typeface="Arial" charset="0"/>
              </a:rPr>
              <a:t>* </a:t>
            </a:r>
            <a:r>
              <a:rPr lang="pl-PL" b="1">
                <a:solidFill>
                  <a:schemeClr val="tx1"/>
                </a:solidFill>
                <a:latin typeface="Arial" charset="0"/>
              </a:rPr>
              <a:t>Opracowanie na potrzeby MPiPS-  Irena Wolińska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11188" y="0"/>
            <a:ext cx="8143875" cy="1425575"/>
          </a:xfrm>
        </p:spPr>
        <p:txBody>
          <a:bodyPr/>
          <a:lstStyle/>
          <a:p>
            <a:r>
              <a:rPr lang="pl-PL" sz="2400" smtClean="0"/>
              <a:t>Logika projektowa </a:t>
            </a:r>
            <a:r>
              <a:rPr lang="pl-PL" sz="2400" b="1" smtClean="0"/>
              <a:t>MONITOROWANIE</a:t>
            </a:r>
          </a:p>
        </p:txBody>
      </p:sp>
      <p:sp>
        <p:nvSpPr>
          <p:cNvPr id="173059" name="Rectangle 3"/>
          <p:cNvSpPr>
            <a:spLocks noGrp="1" noChangeArrowheads="1"/>
          </p:cNvSpPr>
          <p:nvPr>
            <p:ph type="body" idx="1"/>
          </p:nvPr>
        </p:nvSpPr>
        <p:spPr>
          <a:xfrm>
            <a:off x="612775" y="1600200"/>
            <a:ext cx="8143875" cy="4997450"/>
          </a:xfrm>
        </p:spPr>
        <p:txBody>
          <a:bodyPr/>
          <a:lstStyle/>
          <a:p>
            <a:pPr marL="552450" indent="-552450">
              <a:lnSpc>
                <a:spcPct val="90000"/>
              </a:lnSpc>
            </a:pPr>
            <a:endParaRPr lang="pl-PL" sz="2500" smtClean="0"/>
          </a:p>
          <a:p>
            <a:pPr marL="552450" indent="-552450">
              <a:lnSpc>
                <a:spcPct val="90000"/>
              </a:lnSpc>
            </a:pPr>
            <a:r>
              <a:rPr lang="pl-PL" sz="2500" smtClean="0"/>
              <a:t>Monitorowanie to coś znacznie więcej niż gromadzenie list obecności i tzw. ankiet ewaluacyjnych. To stałe śledzenie przebiegu projektu po to, by odpowiednio wcześnie zauważać pojawienie się ryzyka niepowodzenia i – w konsekwencji – odpowiednio wcześnie podjąć działania naprawcze lub korygujące. Monitorowanie służy również wypełnianiu sprawozdań, ale nie może być utożsamiane z tą czynnością: żeby przygotować dobre sprawozdanie, trzeba mieć monitoring, zaś w drugą stronę – to, że sprawozdania są wypełniane, nie oznacza, że był prowadzony monitoring.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pl-PL" sz="2400" smtClean="0"/>
              <a:t>Logika projektowa </a:t>
            </a:r>
            <a:r>
              <a:rPr lang="pl-PL" sz="2400" b="1" smtClean="0"/>
              <a:t>MONITOROWANIE</a:t>
            </a:r>
          </a:p>
        </p:txBody>
      </p:sp>
      <p:sp>
        <p:nvSpPr>
          <p:cNvPr id="174083" name="Rectangle 3"/>
          <p:cNvSpPr>
            <a:spLocks noGrp="1" noChangeArrowheads="1"/>
          </p:cNvSpPr>
          <p:nvPr>
            <p:ph type="body" idx="1"/>
          </p:nvPr>
        </p:nvSpPr>
        <p:spPr/>
        <p:txBody>
          <a:bodyPr/>
          <a:lstStyle/>
          <a:p>
            <a:r>
              <a:rPr lang="pl-PL" sz="2500" smtClean="0"/>
              <a:t>Monitoring nie zawsze wymaga skomplikowanych specyficznych narzędzi, ale wymaga opisu, systematyczności, zorganizowania: </a:t>
            </a:r>
          </a:p>
          <a:p>
            <a:r>
              <a:rPr lang="pl-PL" sz="2500" smtClean="0"/>
              <a:t>- kto, komu, w jakich terminach, w jakim formacie przekazuje jakiego typu dane?</a:t>
            </a:r>
          </a:p>
          <a:p>
            <a:r>
              <a:rPr lang="pl-PL" sz="2500" smtClean="0"/>
              <a:t>- kto te dane przetwarza w odpowiedni (jaki) format raportu) i ile ma na to czasu?</a:t>
            </a:r>
          </a:p>
          <a:p>
            <a:r>
              <a:rPr lang="pl-PL" sz="2500" smtClean="0"/>
              <a:t>- komu raport jest przekazywany?</a:t>
            </a:r>
          </a:p>
          <a:p>
            <a:r>
              <a:rPr lang="pl-PL" sz="2500" smtClean="0"/>
              <a:t>- kto, kiedy dyskutuje nad raportem i wyciąga wnioski oraz podejmuje interwencję, jeśli potrzebna? </a:t>
            </a:r>
          </a:p>
          <a:p>
            <a:endParaRPr lang="pl-PL" sz="25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577850" y="1522413"/>
            <a:ext cx="8153400" cy="1584325"/>
          </a:xfrm>
          <a:prstGeom prst="rect">
            <a:avLst/>
          </a:prstGeom>
          <a:noFill/>
          <a:ln w="9525">
            <a:noFill/>
            <a:round/>
            <a:headEnd/>
            <a:tailEnd/>
          </a:ln>
          <a:effectLst/>
        </p:spPr>
        <p:txBody>
          <a:bodyPr lIns="92520" tIns="46080" rIns="92520" bIns="4608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4400">
                <a:solidFill>
                  <a:srgbClr val="5A6378"/>
                </a:solidFill>
                <a:latin typeface="Arial" charset="0"/>
              </a:rPr>
              <a:t>Dziękuję za uwagę</a:t>
            </a:r>
          </a:p>
        </p:txBody>
      </p:sp>
      <p:pic>
        <p:nvPicPr>
          <p:cNvPr id="84995" name="Picture 2"/>
          <p:cNvPicPr>
            <a:picLocks noChangeAspect="1" noChangeArrowheads="1"/>
          </p:cNvPicPr>
          <p:nvPr/>
        </p:nvPicPr>
        <p:blipFill>
          <a:blip r:embed="rId3" cstate="print"/>
          <a:srcRect/>
          <a:stretch>
            <a:fillRect/>
          </a:stretch>
        </p:blipFill>
        <p:spPr bwMode="auto">
          <a:xfrm>
            <a:off x="2268538" y="6021388"/>
            <a:ext cx="4751387" cy="601662"/>
          </a:xfrm>
          <a:prstGeom prst="rect">
            <a:avLst/>
          </a:prstGeom>
          <a:noFill/>
          <a:ln w="9525">
            <a:noFill/>
            <a:round/>
            <a:headEnd/>
            <a:tailEnd/>
          </a:ln>
          <a:effectLst/>
        </p:spPr>
      </p:pic>
      <p:sp>
        <p:nvSpPr>
          <p:cNvPr id="84996" name="Text Box 3"/>
          <p:cNvSpPr txBox="1">
            <a:spLocks noChangeArrowheads="1"/>
          </p:cNvSpPr>
          <p:nvPr/>
        </p:nvSpPr>
        <p:spPr bwMode="auto">
          <a:xfrm>
            <a:off x="0" y="1236663"/>
            <a:ext cx="530225" cy="307975"/>
          </a:xfrm>
          <a:prstGeom prst="rect">
            <a:avLst/>
          </a:prstGeom>
          <a:noFill/>
          <a:ln w="9525">
            <a:noFill/>
            <a:round/>
            <a:headEnd/>
            <a:tailEnd/>
          </a:ln>
          <a:effectLst/>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E26BB40-10F6-4CE5-BE3A-8CE57C4F6ADE}" type="slidenum">
              <a:rPr lang="pl-PL" altLang="pl-PL" sz="1400" b="1">
                <a:solidFill>
                  <a:srgbClr val="FFFFFF"/>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pl-PL" altLang="pl-PL" sz="1400" b="1">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611188" y="0"/>
            <a:ext cx="8143875" cy="1425575"/>
          </a:xfrm>
        </p:spPr>
        <p:txBody>
          <a:bodyPr/>
          <a:lstStyle/>
          <a:p>
            <a:r>
              <a:rPr lang="pl-PL" sz="2400" smtClean="0"/>
              <a:t>Logika projektowa - </a:t>
            </a:r>
            <a:r>
              <a:rPr lang="pl-PL" sz="2400" b="1" smtClean="0"/>
              <a:t>PROBLEM</a:t>
            </a:r>
          </a:p>
        </p:txBody>
      </p:sp>
      <p:sp>
        <p:nvSpPr>
          <p:cNvPr id="167939" name="Rectangle 3"/>
          <p:cNvSpPr>
            <a:spLocks noGrp="1" noChangeArrowheads="1"/>
          </p:cNvSpPr>
          <p:nvPr>
            <p:ph type="body" idx="1"/>
          </p:nvPr>
        </p:nvSpPr>
        <p:spPr>
          <a:xfrm>
            <a:off x="179388" y="1557338"/>
            <a:ext cx="8964612" cy="5040312"/>
          </a:xfrm>
        </p:spPr>
        <p:txBody>
          <a:bodyPr/>
          <a:lstStyle/>
          <a:p>
            <a:pPr marL="552450" indent="-552450">
              <a:lnSpc>
                <a:spcPct val="80000"/>
              </a:lnSpc>
            </a:pPr>
            <a:r>
              <a:rPr lang="pl-PL" sz="2400" smtClean="0"/>
              <a:t>Bez problemu nie ma projektu!</a:t>
            </a:r>
          </a:p>
          <a:p>
            <a:pPr marL="552450" indent="-552450">
              <a:lnSpc>
                <a:spcPct val="80000"/>
              </a:lnSpc>
            </a:pPr>
            <a:endParaRPr lang="pl-PL" sz="2400" smtClean="0"/>
          </a:p>
          <a:p>
            <a:pPr marL="552450" indent="-552450">
              <a:lnSpc>
                <a:spcPct val="80000"/>
              </a:lnSpc>
            </a:pPr>
            <a:r>
              <a:rPr lang="pl-PL" sz="2400" smtClean="0"/>
              <a:t>Problem to określona sytuacja, która w chwili obecnej (i być może od dłuższego czasu) uznawana jest za niekorzystną</a:t>
            </a:r>
          </a:p>
          <a:p>
            <a:pPr marL="552450" indent="-552450">
              <a:lnSpc>
                <a:spcPct val="80000"/>
              </a:lnSpc>
            </a:pPr>
            <a:r>
              <a:rPr lang="pl-PL" sz="2400" smtClean="0"/>
              <a:t>Sytuacja niekorzystna, czy niesatysfakcjonująca, ale niekoniecznie dramatycznie zła.</a:t>
            </a:r>
          </a:p>
          <a:p>
            <a:pPr marL="552450" indent="-552450">
              <a:lnSpc>
                <a:spcPct val="80000"/>
              </a:lnSpc>
            </a:pPr>
            <a:r>
              <a:rPr lang="pl-PL" sz="2400" smtClean="0"/>
              <a:t>Każdy problem ma swoje przyczyny i to od ich usunięcia  czy złagodzenia zależy sukces działań nastawionych na rozwiązanie problemu. </a:t>
            </a:r>
          </a:p>
          <a:p>
            <a:pPr marL="552450" indent="-552450">
              <a:lnSpc>
                <a:spcPct val="80000"/>
              </a:lnSpc>
            </a:pPr>
            <a:r>
              <a:rPr lang="pl-PL" sz="2400" smtClean="0"/>
              <a:t>Bez poznania przyczyn problemu i bez odniesienia się do nich w ramach projektu nie mamy szans na osiągnięcie trwałego sukcesu.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pl-PL" sz="2800" smtClean="0"/>
              <a:t>Logika projektowa - </a:t>
            </a:r>
            <a:r>
              <a:rPr lang="pl-PL" sz="2800" b="1" smtClean="0"/>
              <a:t>PROBLEM</a:t>
            </a:r>
          </a:p>
        </p:txBody>
      </p:sp>
      <p:sp>
        <p:nvSpPr>
          <p:cNvPr id="192515" name="Rectangle 3"/>
          <p:cNvSpPr>
            <a:spLocks noGrp="1" noChangeArrowheads="1"/>
          </p:cNvSpPr>
          <p:nvPr>
            <p:ph type="body" idx="1"/>
          </p:nvPr>
        </p:nvSpPr>
        <p:spPr/>
        <p:txBody>
          <a:bodyPr/>
          <a:lstStyle/>
          <a:p>
            <a:pPr>
              <a:lnSpc>
                <a:spcPct val="80000"/>
              </a:lnSpc>
            </a:pPr>
            <a:r>
              <a:rPr lang="pl-PL" sz="2400" smtClean="0"/>
              <a:t>Problem występuje w określonym miejscu, czasie, grupie/środowisku. Nawet jeśli jest zjawiskiem dość powszechnym, to w różnych środowiskach występuje z różnym nasileniem i różnie się przejawia. Różne też mogą być przyczyny tego samego problemu dla różnych środowisk.</a:t>
            </a:r>
          </a:p>
          <a:p>
            <a:pPr>
              <a:lnSpc>
                <a:spcPct val="80000"/>
              </a:lnSpc>
            </a:pPr>
            <a:r>
              <a:rPr lang="pl-PL" sz="2400" smtClean="0"/>
              <a:t>Każdy problem wywołuje określone skutki, które najczęściej są dotkliwe dla otoczenia. To właśnie skutki danego problemu stanowią uzasadnienie potrzeby realizacji projektu, a jego przyczyny określają charakter potrzebnej interwencji.</a:t>
            </a:r>
          </a:p>
          <a:p>
            <a:pPr>
              <a:lnSpc>
                <a:spcPct val="80000"/>
              </a:lnSpc>
            </a:pPr>
            <a:r>
              <a:rPr lang="pl-PL" sz="2400" smtClean="0"/>
              <a:t> To oznacza, że opis problemu wymaga wskazania zarówno jego przyczyn, jak i skutków.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pl-PL" sz="2800" smtClean="0"/>
              <a:t>Logika projektowa - </a:t>
            </a:r>
            <a:r>
              <a:rPr lang="pl-PL" sz="2800" b="1" smtClean="0"/>
              <a:t>PROBLEM</a:t>
            </a:r>
          </a:p>
        </p:txBody>
      </p:sp>
      <p:sp>
        <p:nvSpPr>
          <p:cNvPr id="194563" name="Rectangle 3"/>
          <p:cNvSpPr>
            <a:spLocks noGrp="1" noChangeArrowheads="1"/>
          </p:cNvSpPr>
          <p:nvPr>
            <p:ph type="body" idx="1"/>
          </p:nvPr>
        </p:nvSpPr>
        <p:spPr/>
        <p:txBody>
          <a:bodyPr/>
          <a:lstStyle/>
          <a:p>
            <a:r>
              <a:rPr lang="pl-PL" sz="2800" smtClean="0"/>
              <a:t>Wiedzę o problemie, jego przyczynach, skutkach, skali itd. czerpiemy z własnej wiedzy – z obserwacji, wcześniejszych doświadczeń, znanych nam doświadczeń naszych partnerów oraz ze źródeł zewnętrznych takich jak wyniki badań czy statystyki.</a:t>
            </a:r>
          </a:p>
          <a:p>
            <a:endParaRPr lang="pl-PL" smtClean="0"/>
          </a:p>
          <a:p>
            <a:endParaRPr lang="pl-PL"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pl-PL" sz="2400" smtClean="0"/>
              <a:t>Logika projektowa - PROBLEM</a:t>
            </a:r>
          </a:p>
        </p:txBody>
      </p:sp>
      <p:sp>
        <p:nvSpPr>
          <p:cNvPr id="166915" name="Rectangle 3"/>
          <p:cNvSpPr>
            <a:spLocks noGrp="1" noChangeArrowheads="1"/>
          </p:cNvSpPr>
          <p:nvPr>
            <p:ph type="body" idx="1"/>
          </p:nvPr>
        </p:nvSpPr>
        <p:spPr/>
        <p:txBody>
          <a:bodyPr/>
          <a:lstStyle/>
          <a:p>
            <a:r>
              <a:rPr lang="pl-PL" smtClean="0"/>
              <a:t>Co go powoduje? </a:t>
            </a:r>
          </a:p>
          <a:p>
            <a:r>
              <a:rPr lang="pl-PL" smtClean="0"/>
              <a:t>Kogo dotyczy? </a:t>
            </a:r>
          </a:p>
          <a:p>
            <a:r>
              <a:rPr lang="pl-PL" smtClean="0"/>
              <a:t>Jaka jest jego uciążliwość? </a:t>
            </a:r>
          </a:p>
          <a:p>
            <a:r>
              <a:rPr lang="pl-PL" smtClean="0"/>
              <a:t>Jakie wywołuje skutki? </a:t>
            </a:r>
          </a:p>
          <a:p>
            <a:r>
              <a:rPr lang="pl-PL" smtClean="0"/>
              <a:t>Skąd o nim wiemy? </a:t>
            </a:r>
          </a:p>
          <a:p>
            <a:r>
              <a:rPr lang="pl-PL" smtClean="0"/>
              <a:t>Jakie mamy dowody?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pl-PL" sz="2400" smtClean="0"/>
              <a:t>Logika projektowa - </a:t>
            </a:r>
            <a:r>
              <a:rPr lang="pl-PL" sz="2800" b="1" smtClean="0"/>
              <a:t>ODBIORCY</a:t>
            </a:r>
            <a:endParaRPr lang="pl-PL" sz="2800" smtClean="0"/>
          </a:p>
        </p:txBody>
      </p:sp>
      <p:sp>
        <p:nvSpPr>
          <p:cNvPr id="165891" name="Rectangle 3"/>
          <p:cNvSpPr>
            <a:spLocks noGrp="1" noChangeArrowheads="1"/>
          </p:cNvSpPr>
          <p:nvPr>
            <p:ph type="body" idx="1"/>
          </p:nvPr>
        </p:nvSpPr>
        <p:spPr>
          <a:xfrm>
            <a:off x="179388" y="1600200"/>
            <a:ext cx="8577262" cy="5068888"/>
          </a:xfrm>
        </p:spPr>
        <p:txBody>
          <a:bodyPr/>
          <a:lstStyle/>
          <a:p>
            <a:pPr marL="552450" indent="-552450">
              <a:lnSpc>
                <a:spcPct val="90000"/>
              </a:lnSpc>
            </a:pPr>
            <a:r>
              <a:rPr lang="pl-PL" sz="2600" smtClean="0"/>
              <a:t>Różni ludzie w różny sposób odczuwają te same problemy, różnie dochodzą do podobnej sytuacji (różne są przyczyny, które spowodowały ich znalezienie się w podobnej sytuacji), różne są dla nich skutki danej sytuacji. Wreszcie – różni ludzie w różny sposób reagują na te same działania. Oznacza to, że różni odbiorcy wymagają więc różnych strategii działania.</a:t>
            </a:r>
          </a:p>
          <a:p>
            <a:pPr marL="552450" indent="-552450">
              <a:lnSpc>
                <a:spcPct val="90000"/>
              </a:lnSpc>
            </a:pPr>
            <a:r>
              <a:rPr lang="pl-PL" sz="2600" smtClean="0"/>
              <a:t>Dlatego ważne jest, by grupa odbiorców projektu była maksymalnie jednorodna, a jeśli z różnych względów nie jest to możliwe – to projektodawca powinien zdawać sobie sprawę z tej różnorodności i uwzględniać ją w swojej koncepcji projektu.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pl-PL" sz="2800" smtClean="0"/>
              <a:t>Logika projektowa - </a:t>
            </a:r>
            <a:r>
              <a:rPr lang="pl-PL" sz="3200" b="1" smtClean="0"/>
              <a:t>ODBIORCY</a:t>
            </a:r>
          </a:p>
        </p:txBody>
      </p:sp>
      <p:sp>
        <p:nvSpPr>
          <p:cNvPr id="195587" name="Rectangle 3"/>
          <p:cNvSpPr>
            <a:spLocks noGrp="1" noChangeArrowheads="1"/>
          </p:cNvSpPr>
          <p:nvPr>
            <p:ph type="body" idx="1"/>
          </p:nvPr>
        </p:nvSpPr>
        <p:spPr/>
        <p:txBody>
          <a:bodyPr/>
          <a:lstStyle/>
          <a:p>
            <a:pPr>
              <a:lnSpc>
                <a:spcPct val="90000"/>
              </a:lnSpc>
            </a:pPr>
            <a:r>
              <a:rPr lang="pl-PL" sz="2400" smtClean="0"/>
              <a:t>Liczebność grupy odbiorców musi być dostosowana do potencjału projektodawcy; wielkość grupy musi też dawać gwarancję indywidualizacji działań oraz skutecznego monitoringu osiągania rezultatów z punktu widzenia jednostek.</a:t>
            </a:r>
          </a:p>
          <a:p>
            <a:pPr>
              <a:lnSpc>
                <a:spcPct val="90000"/>
              </a:lnSpc>
            </a:pPr>
            <a:r>
              <a:rPr lang="pl-PL" sz="2400" smtClean="0"/>
              <a:t>Ważny aspekt opisu grupy docelowej to rekrutacja. W zależności od specyfiki grupy – można mieć do czynienia z trudnościami w pozyskaniu uczestników, ale można też mieć problem z nadwyżką zgłaszających się kandydatów. Kryteria doboru muszą brać pod uwagę opisane problemy grupy. Kryterium „kto pierwszy ten lepszy” czy „tylko zmotywowani” rzadko bywa dobrym kryterium. Lista rezerwowa – ostrożnie!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pl-PL" sz="2400" smtClean="0"/>
              <a:t>Logika projektowa - </a:t>
            </a:r>
            <a:r>
              <a:rPr lang="pl-PL" sz="2800" b="1" smtClean="0"/>
              <a:t>ODBIORCY</a:t>
            </a:r>
          </a:p>
        </p:txBody>
      </p:sp>
      <p:sp>
        <p:nvSpPr>
          <p:cNvPr id="164867" name="Rectangle 3"/>
          <p:cNvSpPr>
            <a:spLocks noGrp="1" noChangeArrowheads="1"/>
          </p:cNvSpPr>
          <p:nvPr>
            <p:ph type="body" idx="1"/>
          </p:nvPr>
        </p:nvSpPr>
        <p:spPr>
          <a:xfrm>
            <a:off x="612775" y="1600200"/>
            <a:ext cx="8143875" cy="4997450"/>
          </a:xfrm>
        </p:spPr>
        <p:txBody>
          <a:bodyPr/>
          <a:lstStyle/>
          <a:p>
            <a:pPr>
              <a:lnSpc>
                <a:spcPct val="90000"/>
              </a:lnSpc>
            </a:pPr>
            <a:r>
              <a:rPr lang="pl-PL" sz="2500" smtClean="0"/>
              <a:t>Kim są odbiorcy? </a:t>
            </a:r>
          </a:p>
          <a:p>
            <a:pPr>
              <a:lnSpc>
                <a:spcPct val="90000"/>
              </a:lnSpc>
            </a:pPr>
            <a:r>
              <a:rPr lang="pl-PL" sz="2500" smtClean="0"/>
              <a:t>Ilu ich jest w ogóle, a do ilu kierujemy ofertę projektu?</a:t>
            </a:r>
          </a:p>
          <a:p>
            <a:pPr>
              <a:lnSpc>
                <a:spcPct val="90000"/>
              </a:lnSpc>
            </a:pPr>
            <a:r>
              <a:rPr lang="pl-PL" sz="2500" smtClean="0"/>
              <a:t> Jakie są specyficzne cechy odbiorców, odróżniające ich od reszty społeczeństwa? </a:t>
            </a:r>
          </a:p>
          <a:p>
            <a:pPr>
              <a:lnSpc>
                <a:spcPct val="90000"/>
              </a:lnSpc>
            </a:pPr>
            <a:r>
              <a:rPr lang="pl-PL" sz="2500" smtClean="0"/>
              <a:t>Jak grupa odbiorców jest zróżnicowana wewnętrznie?</a:t>
            </a:r>
          </a:p>
          <a:p>
            <a:pPr>
              <a:lnSpc>
                <a:spcPct val="90000"/>
              </a:lnSpc>
            </a:pPr>
            <a:r>
              <a:rPr lang="pl-PL" sz="2500" smtClean="0"/>
              <a:t> Skąd mamy pewność, że potrzebują takiego właśnie wsparcia i że są (potencjalnie) zainteresowani naszą ofertą? </a:t>
            </a:r>
          </a:p>
          <a:p>
            <a:pPr>
              <a:lnSpc>
                <a:spcPct val="90000"/>
              </a:lnSpc>
            </a:pPr>
            <a:r>
              <a:rPr lang="pl-PL" sz="2500" smtClean="0"/>
              <a:t>Jak będziemy do nich docierać? </a:t>
            </a:r>
          </a:p>
          <a:p>
            <a:pPr>
              <a:lnSpc>
                <a:spcPct val="90000"/>
              </a:lnSpc>
            </a:pPr>
            <a:r>
              <a:rPr lang="pl-PL" sz="2500" smtClean="0"/>
              <a:t>Co zrobimy, by nie rezygnowali z udziału w projekcie i jakie działania podejmiemy, jeśli mimo to zaczną rezygnować? </a:t>
            </a:r>
          </a:p>
        </p:txBody>
      </p:sp>
    </p:spTree>
  </p:cSld>
  <p:clrMapOvr>
    <a:masterClrMapping/>
  </p:clrMapOvr>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MS Gothic"/>
        <a:cs typeface=""/>
      </a:majorFont>
      <a:minorFont>
        <a:latin typeface="Arial"/>
        <a:ea typeface="MS Gothic"/>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1800" b="0" i="0" u="none" strike="noStrike" cap="none" normalizeH="0" baseline="0" smtClean="0">
            <a:ln>
              <a:noFill/>
            </a:ln>
            <a:solidFill>
              <a:schemeClr val="bg1"/>
            </a:solidFill>
            <a:effectLst/>
            <a:latin typeface="Tahoma" pitchFamily="32"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1800" b="0" i="0" u="none" strike="noStrike" cap="none" normalizeH="0" baseline="0" smtClean="0">
            <a:ln>
              <a:noFill/>
            </a:ln>
            <a:solidFill>
              <a:schemeClr val="bg1"/>
            </a:solidFill>
            <a:effectLst/>
            <a:latin typeface="Tahoma" pitchFamily="32" charset="0"/>
            <a:ea typeface="MS Gothic" pitchFamily="49" charset="-128"/>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MS Gothic"/>
        <a:cs typeface=""/>
      </a:majorFont>
      <a:minorFont>
        <a:latin typeface="Arial"/>
        <a:ea typeface="MS Gothic"/>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1800" b="0" i="0" u="none" strike="noStrike" cap="none" normalizeH="0" baseline="0" smtClean="0">
            <a:ln>
              <a:noFill/>
            </a:ln>
            <a:solidFill>
              <a:schemeClr val="bg1"/>
            </a:solidFill>
            <a:effectLst/>
            <a:latin typeface="Tahoma" pitchFamily="32" charset="0"/>
            <a:ea typeface="MS Gothic"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pl-PL" sz="1800" b="0" i="0" u="none" strike="noStrike" cap="none" normalizeH="0" baseline="0" smtClean="0">
            <a:ln>
              <a:noFill/>
            </a:ln>
            <a:solidFill>
              <a:schemeClr val="bg1"/>
            </a:solidFill>
            <a:effectLst/>
            <a:latin typeface="Tahoma" pitchFamily="32" charset="0"/>
            <a:ea typeface="MS Gothic" pitchFamily="49" charset="-128"/>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3224</TotalTime>
  <Words>1815</Words>
  <Application>Microsoft Office PowerPoint</Application>
  <PresentationFormat>Pokaz na ekranie (4:3)</PresentationFormat>
  <Paragraphs>117</Paragraphs>
  <Slides>22</Slides>
  <Notes>2</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22</vt:i4>
      </vt:variant>
    </vt:vector>
  </HeadingPairs>
  <TitlesOfParts>
    <vt:vector size="29" baseType="lpstr">
      <vt:lpstr>Tahoma</vt:lpstr>
      <vt:lpstr>MS Gothic</vt:lpstr>
      <vt:lpstr>Times New Roman</vt:lpstr>
      <vt:lpstr>Arial</vt:lpstr>
      <vt:lpstr>Britannic Bold</vt:lpstr>
      <vt:lpstr>Motyw pakietu Office</vt:lpstr>
      <vt:lpstr>1_Motyw pakietu Office</vt:lpstr>
      <vt:lpstr>Slajd 1</vt:lpstr>
      <vt:lpstr>Logika projektowa* - PROJEKT</vt:lpstr>
      <vt:lpstr>Logika projektowa - PROBLEM</vt:lpstr>
      <vt:lpstr>Logika projektowa - PROBLEM</vt:lpstr>
      <vt:lpstr>Logika projektowa - PROBLEM</vt:lpstr>
      <vt:lpstr>Logika projektowa - PROBLEM</vt:lpstr>
      <vt:lpstr>Logika projektowa - ODBIORCY</vt:lpstr>
      <vt:lpstr>Logika projektowa - ODBIORCY</vt:lpstr>
      <vt:lpstr>Logika projektowa - ODBIORCY</vt:lpstr>
      <vt:lpstr>Logika projektowa - CEL </vt:lpstr>
      <vt:lpstr>Logika projektowa - CEL </vt:lpstr>
      <vt:lpstr>Logika projektowa - CEL</vt:lpstr>
      <vt:lpstr>Logika projektowa - DZIAŁANIA </vt:lpstr>
      <vt:lpstr>Logika projektowa - DZIAŁANIA</vt:lpstr>
      <vt:lpstr>Logika projektowa DZIAŁANIA </vt:lpstr>
      <vt:lpstr>Logika projektowa - REZULTATY</vt:lpstr>
      <vt:lpstr>Logika projektowa - REZULTATY</vt:lpstr>
      <vt:lpstr>Logika projektowa - REZULTATY</vt:lpstr>
      <vt:lpstr>Logika projektowa</vt:lpstr>
      <vt:lpstr>Logika projektowa MONITOROWANIE</vt:lpstr>
      <vt:lpstr>Logika projektowa MONITOROWANIE</vt:lpstr>
      <vt:lpstr>Slajd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Fundusz Inicjatyw Obywatelskich - podsumowanie i perspektywy</dc:title>
  <dc:creator>Filip Kolodziejski</dc:creator>
  <cp:lastModifiedBy>Barbara Bałka</cp:lastModifiedBy>
  <cp:revision>213</cp:revision>
  <cp:lastPrinted>2013-02-28T08:02:36Z</cp:lastPrinted>
  <dcterms:created xsi:type="dcterms:W3CDTF">2012-12-02T19:34:30Z</dcterms:created>
  <dcterms:modified xsi:type="dcterms:W3CDTF">2015-09-03T05:49:36Z</dcterms:modified>
</cp:coreProperties>
</file>