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5" r:id="rId3"/>
    <p:sldId id="258" r:id="rId4"/>
    <p:sldId id="259" r:id="rId5"/>
    <p:sldId id="257" r:id="rId6"/>
    <p:sldId id="264" r:id="rId7"/>
    <p:sldId id="265" r:id="rId8"/>
    <p:sldId id="313" r:id="rId9"/>
    <p:sldId id="266" r:id="rId10"/>
    <p:sldId id="267" r:id="rId11"/>
    <p:sldId id="306" r:id="rId12"/>
    <p:sldId id="269" r:id="rId13"/>
    <p:sldId id="272" r:id="rId14"/>
    <p:sldId id="290" r:id="rId15"/>
    <p:sldId id="300" r:id="rId16"/>
    <p:sldId id="307" r:id="rId17"/>
    <p:sldId id="308" r:id="rId18"/>
    <p:sldId id="309" r:id="rId19"/>
    <p:sldId id="310" r:id="rId20"/>
    <p:sldId id="320" r:id="rId21"/>
    <p:sldId id="311" r:id="rId22"/>
    <p:sldId id="301" r:id="rId23"/>
    <p:sldId id="289" r:id="rId24"/>
    <p:sldId id="327" r:id="rId25"/>
    <p:sldId id="328" r:id="rId26"/>
    <p:sldId id="330" r:id="rId27"/>
    <p:sldId id="329" r:id="rId28"/>
    <p:sldId id="321" r:id="rId29"/>
    <p:sldId id="322" r:id="rId30"/>
    <p:sldId id="277" r:id="rId31"/>
    <p:sldId id="326" r:id="rId32"/>
    <p:sldId id="278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7" autoAdjust="0"/>
  </p:normalViewPr>
  <p:slideViewPr>
    <p:cSldViewPr>
      <p:cViewPr varScale="1">
        <p:scale>
          <a:sx n="74" d="100"/>
          <a:sy n="74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6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CAD14-B530-46A9-B91D-7F8E8375BB1C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D4D58-01DF-458C-8798-F6EEF743591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</a:t>
            </a:fld>
            <a:endParaRPr lang="pl-P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13</a:t>
            </a:fld>
            <a:endParaRPr 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14</a:t>
            </a:fld>
            <a:endParaRPr lang="pl-P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15</a:t>
            </a:fld>
            <a:endParaRPr lang="pl-P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22</a:t>
            </a:fld>
            <a:endParaRPr lang="pl-PL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23</a:t>
            </a:fld>
            <a:endParaRPr lang="pl-PL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3</a:t>
            </a:fld>
            <a:endParaRPr lang="pl-PL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4</a:t>
            </a:fld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5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6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7</a:t>
            </a:fld>
            <a:endParaRPr lang="pl-P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10</a:t>
            </a:fld>
            <a:endParaRPr lang="pl-P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D4D58-01DF-458C-8798-F6EEF7435914}" type="slidenum">
              <a:rPr lang="pl-PL" smtClean="0"/>
              <a:pPr/>
              <a:t>11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D2A1-B642-4AF8-9A84-0BCD891E1147}" type="datetimeFigureOut">
              <a:rPr lang="pl-PL" smtClean="0"/>
              <a:pPr/>
              <a:t>2016-10-17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AAEF6-3936-4C76-8240-A0776462D3F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XIX pałac mysliws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8196403" cy="614730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483768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 useBgFill="1">
        <p:nvSpPr>
          <p:cNvPr id="6" name="pole tekstowe 5"/>
          <p:cNvSpPr txBox="1"/>
          <p:nvPr/>
        </p:nvSpPr>
        <p:spPr>
          <a:xfrm>
            <a:off x="500034" y="5214950"/>
            <a:ext cx="8215370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  <a:ea typeface="Verdana" pitchFamily="34" charset="0"/>
                <a:cs typeface="Verdana" pitchFamily="34" charset="0"/>
              </a:rPr>
              <a:t>Stowarzyszenie Solidarni „PLUS”</a:t>
            </a:r>
          </a:p>
        </p:txBody>
      </p:sp>
      <p:pic>
        <p:nvPicPr>
          <p:cNvPr id="8" name="Obraz 7" descr="logo_SSP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285728"/>
            <a:ext cx="1714512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85818"/>
          </a:xfrm>
        </p:spPr>
        <p:txBody>
          <a:bodyPr>
            <a:noAutofit/>
          </a:bodyPr>
          <a:lstStyle/>
          <a:p>
            <a:pPr marL="342900" indent="-342900" algn="l">
              <a:buFont typeface="+mj-lt"/>
              <a:buAutoNum type="arabicPeriod" startAt="2"/>
            </a:pP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Opieka terapeutyczna</a:t>
            </a:r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/>
            </a:r>
            <a:b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</a:br>
            <a:endParaRPr lang="pl-PL" sz="14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836712"/>
            <a:ext cx="8247290" cy="1872208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pl-PL" sz="2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Kierunkowym obszarem działalności Stowarzyszenia Solidarni „PLUS” jest opieka terapeutyczna, stanowiąca ofertę dla pacjentów oddziału opiekuńczo - leczniczego oraz oddziałów dla uzależnionych od środków psychoaktywnych i terapii uzależnienia od alkoholu. </a:t>
            </a:r>
          </a:p>
          <a:p>
            <a:pPr indent="0" algn="just">
              <a:buNone/>
            </a:pPr>
            <a:r>
              <a:rPr lang="pl-PL" sz="2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Narzędziem realizacji wskazanego obszaru są programy terapeutyczne, dostosowane do potrzeb i oczekiwań pacjentów</a:t>
            </a: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.</a:t>
            </a:r>
            <a:endParaRPr lang="pl-PL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Symbol zastępczy zawartości 5" descr="30.jpg"/>
          <p:cNvPicPr>
            <a:picLocks/>
          </p:cNvPicPr>
          <p:nvPr/>
        </p:nvPicPr>
        <p:blipFill>
          <a:blip r:embed="rId3" cstate="print">
            <a:lum contrast="20000"/>
          </a:blip>
          <a:srcRect l="10257" t="1748" r="5220"/>
          <a:stretch>
            <a:fillRect/>
          </a:stretch>
        </p:blipFill>
        <p:spPr>
          <a:xfrm>
            <a:off x="1643042" y="2852936"/>
            <a:ext cx="5929354" cy="3758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małe (2).jpg"/>
          <p:cNvPicPr>
            <a:picLocks noGrp="1"/>
          </p:cNvPicPr>
          <p:nvPr>
            <p:ph idx="1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714348" y="500042"/>
            <a:ext cx="7848871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714348" y="614364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Społeczność terapeutyczna ośrodka EKO „Szkoła Życia” w Wandzinie</a:t>
            </a:r>
            <a:endParaRPr lang="pl-PL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 startAt="3"/>
            </a:pP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Działalność proekologiczna jako narzędzie w terapii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857232"/>
            <a:ext cx="6143668" cy="5572164"/>
          </a:xfrm>
        </p:spPr>
        <p:txBody>
          <a:bodyPr>
            <a:noAutofit/>
          </a:bodyPr>
          <a:lstStyle/>
          <a:p>
            <a:pPr marL="609600" indent="-609600" algn="just">
              <a:lnSpc>
                <a:spcPct val="150000"/>
              </a:lnSpc>
              <a:buNone/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Działalność proekologiczna Stowarzyszenia Solidarni „PLUS” polega na: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prowadzeniu gospodarstwa ekologicznego,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prowadzeniu działalności szkółkarskiej starych odmian drzew owocowych,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ekologicznym przetwórstwie tradycyjnym owoców i warzyw,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ochronie zagrożonych zasobów genowych roślin uprawnych i zwierząt gospodarskich, m.in. poprzez hodowanie Kury Zielononóżki Kuropatwianej,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realizacji licznych programów, promujących ochronę bioróżnorodności oraz dziedzictwa narodowego,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realizowaniu szkoleń oraz działań z zakresu edukacji ekologicznej,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stosowaniu biomasy jako paliwa energetycznego,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instalacji kolektorów słonecznych,</a:t>
            </a:r>
          </a:p>
          <a:p>
            <a:pPr marL="609600" indent="-6096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prowadzeniu mechaniczno – biologicznej oczyszczalni ścieków.</a:t>
            </a:r>
            <a:endParaRPr lang="pl-PL" sz="1800" dirty="0" smtClean="0">
              <a:latin typeface="Gill Sans MT Condensed" pitchFamily="34" charset="-18"/>
            </a:endParaRPr>
          </a:p>
        </p:txBody>
      </p:sp>
      <p:pic>
        <p:nvPicPr>
          <p:cNvPr id="10" name="Symbol zastępczy zawartości 3" descr="27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357166"/>
            <a:ext cx="2052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ymbol zastępczy zawartości 5" descr="2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1928802"/>
            <a:ext cx="2052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ymbol zastępczy zawartości 3" descr="jabl - kwiat na okładkę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b="10398"/>
          <a:stretch>
            <a:fillRect/>
          </a:stretch>
        </p:blipFill>
        <p:spPr>
          <a:xfrm>
            <a:off x="6858016" y="5072074"/>
            <a:ext cx="2052000" cy="137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Wandzin6.jpg"/>
          <p:cNvPicPr>
            <a:picLocks/>
          </p:cNvPicPr>
          <p:nvPr/>
        </p:nvPicPr>
        <p:blipFill>
          <a:blip r:embed="rId6" cstate="print"/>
          <a:srcRect t="4663" r="10333" b="6737"/>
          <a:stretch>
            <a:fillRect/>
          </a:stretch>
        </p:blipFill>
        <p:spPr>
          <a:xfrm>
            <a:off x="6858016" y="3500438"/>
            <a:ext cx="2052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922114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 startAt="4"/>
            </a:pP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Działalność wspierająca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124745"/>
            <a:ext cx="8215370" cy="31683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Specyficznym obszarem aktywności Stowarzyszenia jest działalność wpierająca, mająca na celu podnoszenie jakości życia osób, przebywających w ośrodkach w Wandzinie, Darżewie oraz Gajkach.</a:t>
            </a:r>
          </a:p>
          <a:p>
            <a:pPr marL="0" indent="0" algn="just">
              <a:buNone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Realizacja wskazanego obszaru odbywa się poprzez wdrażanie projektów, których celem jest wsparcie osób wykluczonych i zagrożonych wykluczeniem społecznym i/lub zawodowym w zakresie wykraczającym poza podstawową opiekę terapeutyczną oraz medyczną, oferowaną przez ośrodki.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6" name="Obraz 5" descr="SN853554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214818"/>
            <a:ext cx="2448272" cy="176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SN853547.JPG"/>
          <p:cNvPicPr preferRelativeResize="0">
            <a:picLocks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357554" y="4214818"/>
            <a:ext cx="2448000" cy="176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785786" y="607220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 Condensed" pitchFamily="34" charset="-18"/>
              </a:rPr>
              <a:t>Zajęcia taneczne</a:t>
            </a:r>
            <a:endParaRPr lang="pl-PL" sz="1600" dirty="0">
              <a:solidFill>
                <a:schemeClr val="bg1">
                  <a:lumMod val="85000"/>
                  <a:lumOff val="1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357554" y="6072206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Warsztaty ogrodnicze</a:t>
            </a:r>
            <a:endParaRPr lang="pl-PL" sz="16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929322" y="607220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Wyjazd integrac</a:t>
            </a:r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yjny</a:t>
            </a:r>
            <a:endParaRPr lang="pl-PL" sz="14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11" name="Obraz 10" descr="IMG_1068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4214818"/>
            <a:ext cx="2448000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857224" y="6000768"/>
            <a:ext cx="3635438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Wykład dr Barbary Daniluk – Kuli podczas konferencji „Kierunki i wyzwania rozwoju lecznictwa osób uzależnionych”</a:t>
            </a:r>
            <a:endParaRPr lang="pl-PL" sz="14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785794"/>
            <a:ext cx="8643998" cy="2667716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pl-PL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„LEPSZY START – kompleksowy program reintegracji społecznej i zawodowej osób uzależnionych, żyjących z HIV” współfinansowany przez Unię Europejską w ramach Europejskiego Funduszu Społecznego (2014 – 2015),</a:t>
            </a:r>
          </a:p>
          <a:p>
            <a:pPr algn="just">
              <a:lnSpc>
                <a:spcPct val="120000"/>
              </a:lnSpc>
            </a:pPr>
            <a:r>
              <a:rPr lang="pl-PL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„MY, WY, ONI – przeciw wykluczeniu” współfinansowany ze środków Programu FIO (2014- 2015)</a:t>
            </a:r>
          </a:p>
          <a:p>
            <a:pPr algn="just">
              <a:lnSpc>
                <a:spcPct val="120000"/>
              </a:lnSpc>
            </a:pPr>
            <a:r>
              <a:rPr lang="pl-PL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„Przeciw wykluczeniu – postrehabilitacyjne wsparcie dla osób bezdomnych, uzależnionych, w tym żyjących z HIV” realizowany obecnie dzięki dotacji od Wojewody Pomorskiego,</a:t>
            </a:r>
          </a:p>
          <a:p>
            <a:pPr algn="just">
              <a:lnSpc>
                <a:spcPct val="120000"/>
              </a:lnSpc>
            </a:pPr>
            <a:r>
              <a:rPr lang="pl-PL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Konferencja „Kierunki i wyzwania rozwoju lecznictwa osób uzależnionych. Obszary oddziaływania jednostek pomocowych” zrealizowana przy współfinansowaniu Krajowego Biura ds. Przeciwdziałania Narkomanii (06.2015)</a:t>
            </a:r>
          </a:p>
          <a:p>
            <a:pPr algn="ctr">
              <a:lnSpc>
                <a:spcPct val="120000"/>
              </a:lnSpc>
              <a:buNone/>
            </a:pPr>
            <a:r>
              <a:rPr lang="pl-PL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SZCZEGÓŁOWE INFORMACJE NT. PROJEKTÓW NA STRONIE: www.wandzin.pl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786314" y="5929330"/>
            <a:ext cx="3643338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9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algn="ctr"/>
            <a:r>
              <a:rPr lang="pl-PL" sz="1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Warsztaty judo dla uczestników projektu „LEPSZY START”</a:t>
            </a:r>
          </a:p>
          <a:p>
            <a:pPr algn="ctr"/>
            <a:endParaRPr lang="pl-PL" sz="9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8" name="Obraz 7" descr="IMG_1281.JPG"/>
          <p:cNvPicPr>
            <a:picLocks/>
          </p:cNvPicPr>
          <p:nvPr/>
        </p:nvPicPr>
        <p:blipFill>
          <a:blip r:embed="rId3" cstate="print">
            <a:lum contrast="10000"/>
          </a:blip>
          <a:srcRect l="1818" t="5590"/>
          <a:stretch>
            <a:fillRect/>
          </a:stretch>
        </p:blipFill>
        <p:spPr>
          <a:xfrm>
            <a:off x="4786314" y="3571876"/>
            <a:ext cx="3643338" cy="241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1785918" y="142852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Warto wspomnieć o projektach…</a:t>
            </a:r>
            <a:endParaRPr lang="pl-PL" sz="2800" dirty="0"/>
          </a:p>
        </p:txBody>
      </p:sp>
      <p:pic>
        <p:nvPicPr>
          <p:cNvPr id="10" name="Symbol zastępczy zawartości 3" descr="12.JPG"/>
          <p:cNvPicPr>
            <a:picLocks noChangeAspect="1"/>
          </p:cNvPicPr>
          <p:nvPr/>
        </p:nvPicPr>
        <p:blipFill>
          <a:blip r:embed="rId4" cstate="print"/>
          <a:srcRect l="16463" t="5590" r="3441"/>
          <a:stretch>
            <a:fillRect/>
          </a:stretch>
        </p:blipFill>
        <p:spPr>
          <a:xfrm>
            <a:off x="857224" y="3571876"/>
            <a:ext cx="3643338" cy="2413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714348" y="4572008"/>
            <a:ext cx="75724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  <a:cs typeface="Times New Roman" pitchFamily="18" charset="0"/>
              </a:rPr>
              <a:t>Dotychczasowe doświadczenia wskazują, że to właśnie wielotorowa terapia przynosi rzeczywistą poprawę jakości funkcjonowania naszych podopiecznych.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6786610" cy="714380"/>
          </a:xfrm>
        </p:spPr>
        <p:txBody>
          <a:bodyPr>
            <a:noAutofit/>
          </a:bodyPr>
          <a:lstStyle/>
          <a:p>
            <a:pPr algn="l"/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Skutecznie, czyli jak? </a:t>
            </a: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/>
            </a:r>
            <a:b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</a:b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                  </a:t>
            </a:r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Wychodząc poza ramy standardowej pomocy</a:t>
            </a:r>
            <a:endParaRPr lang="pl-PL" sz="28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285860"/>
            <a:ext cx="8429684" cy="235745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Stały kontakt z osobami uzależnionymi, w tym żyjącymi z HIV/AIDS i niepełnosprawnymi pozwala naszemu Stowarzyszeniu na ciągłe dostosowywanie działań do specyfiki środowiska, jak i do wciąż zmieniających się potrzeb tychże osób. </a:t>
            </a:r>
          </a:p>
          <a:p>
            <a:pPr marL="0" indent="0" algn="just"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  <a:cs typeface="Times New Roman" pitchFamily="18" charset="0"/>
              </a:rPr>
              <a:t>W pracy z ww. grupą stosowane są jednocześnie takie oddziaływania, jak terapia uzależnień, opieka psychologiczna, uczestnictwo w programach społecznych, terapia zajęciowa, ergoterapia, nauka zawodów, podnoszenie kwalifikacji.</a:t>
            </a:r>
            <a:endParaRPr lang="pl-PL" sz="23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4" name="Obraz 3" descr="18.jpg"/>
          <p:cNvPicPr>
            <a:picLocks noChangeAspect="1"/>
          </p:cNvPicPr>
          <p:nvPr/>
        </p:nvPicPr>
        <p:blipFill>
          <a:blip r:embed="rId3" cstate="print"/>
          <a:srcRect r="3571"/>
          <a:stretch>
            <a:fillRect/>
          </a:stretch>
        </p:blipFill>
        <p:spPr>
          <a:xfrm>
            <a:off x="642910" y="3643314"/>
            <a:ext cx="3888432" cy="269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1.jpg"/>
          <p:cNvPicPr>
            <a:picLocks/>
          </p:cNvPicPr>
          <p:nvPr/>
        </p:nvPicPr>
        <p:blipFill>
          <a:blip r:embed="rId4" cstate="print"/>
          <a:srcRect r="3561"/>
          <a:stretch>
            <a:fillRect/>
          </a:stretch>
        </p:blipFill>
        <p:spPr>
          <a:xfrm>
            <a:off x="4572000" y="3643314"/>
            <a:ext cx="3888432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642966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Reintegracja </a:t>
            </a: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społeczna – </a:t>
            </a: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wsparcie i aktywizacja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584176"/>
          </a:xfrm>
        </p:spPr>
        <p:txBody>
          <a:bodyPr>
            <a:no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Reintegracja </a:t>
            </a: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społeczna jest istotnym kierunkiem działań Stowarzyszenia. Polega na wspieraniu osób uzależnionych, żyjących z </a:t>
            </a: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HIV/AIDS i niepełnosprawnych </a:t>
            </a: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 trudnej sytuacji życiowej, wzmacnianiu </a:t>
            </a: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ich </a:t>
            </a: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umiejętności społecznych, poczucia własnej wartości, jak również na kształtowaniu właściwych postaw społecznych u tychże </a:t>
            </a: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osób.</a:t>
            </a:r>
            <a:endParaRPr lang="pl-PL" sz="24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4" name="Obraz 4" descr="3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t="3659" b="8556"/>
          <a:stretch>
            <a:fillRect/>
          </a:stretch>
        </p:blipFill>
        <p:spPr bwMode="auto">
          <a:xfrm>
            <a:off x="2123728" y="2780928"/>
            <a:ext cx="4953656" cy="289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4348" y="5857892"/>
            <a:ext cx="778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Cel ten Stowarzyszenie osiąga głównie poprzez realizację licznych programów i projektów finansowanych ze środków krajowych i europejskich.</a:t>
            </a:r>
            <a:endParaRPr lang="pl-P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5403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Zróżnicowane działania aktywizujące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000108"/>
            <a:ext cx="8715436" cy="55007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FontTx/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 ramach działań aktywizujących osoby uzależnione, w tym żyjące z HIV/AIDS i niepełnosprawne przebywające w ośrodkach Stowarzyszenia Solidarni „PLUS”, mogą korzystać z:</a:t>
            </a:r>
          </a:p>
          <a:p>
            <a:pPr marL="0" indent="0" algn="just">
              <a:lnSpc>
                <a:spcPct val="120000"/>
              </a:lnSpc>
              <a:buFontTx/>
              <a:buNone/>
            </a:pPr>
            <a:endParaRPr lang="pl-PL" sz="12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0" indent="0" algn="just">
              <a:lnSpc>
                <a:spcPct val="120000"/>
              </a:lnSpc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arteterapii/warsztatów rękodzieła,</a:t>
            </a:r>
          </a:p>
          <a:p>
            <a:pPr marL="0" indent="0" algn="just">
              <a:lnSpc>
                <a:spcPct val="120000"/>
              </a:lnSpc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kółek zainteresowań: muzycznego,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teatralnego, tanecznego, fitness,</a:t>
            </a:r>
          </a:p>
          <a:p>
            <a:pPr marL="0" indent="0" algn="just">
              <a:lnSpc>
                <a:spcPct val="120000"/>
              </a:lnSpc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terapii filmem,</a:t>
            </a:r>
          </a:p>
          <a:p>
            <a:pPr marL="0" indent="0" algn="just">
              <a:lnSpc>
                <a:spcPct val="120000"/>
              </a:lnSpc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zajęć logopedycznych,</a:t>
            </a:r>
          </a:p>
          <a:p>
            <a:pPr marL="0" indent="0" algn="just">
              <a:lnSpc>
                <a:spcPct val="120000"/>
              </a:lnSpc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treningów kulinarnych.</a:t>
            </a: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00034" y="5857892"/>
            <a:ext cx="800105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Zajęcia dla pacjentów prowadzone są zarówno w formie indywidualnej, jak i grupowej</a:t>
            </a:r>
          </a:p>
        </p:txBody>
      </p:sp>
      <p:pic>
        <p:nvPicPr>
          <p:cNvPr id="7" name="Obraz 6" descr="DSCF5298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643306" y="2071678"/>
            <a:ext cx="2520000" cy="3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IMG_0802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286512" y="2071678"/>
            <a:ext cx="2520000" cy="3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Reintegracja </a:t>
            </a: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zawodowa – szansa na usamodzielnienie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2000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Reintegracja </a:t>
            </a: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zawodowa jest stałym elementem działań realizowanych w ośrodkach Stowarzyszenia, który stawia sobie za cel wielokierunkowe wzmocnienie potencjału osób w nich przebywających. </a:t>
            </a:r>
          </a:p>
          <a:p>
            <a:pPr marL="0" indent="0" algn="just">
              <a:buNone/>
            </a:pPr>
            <a:endParaRPr lang="pl-PL" sz="1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0" indent="0" algn="just"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Te osoby, których stan zdrowia pozwala na wykonywanie ćwiczeń i prac, uczestniczą na co dzień w zajęciach ergoterapeutycznych.</a:t>
            </a:r>
          </a:p>
          <a:p>
            <a:endParaRPr lang="pl-PL" dirty="0"/>
          </a:p>
        </p:txBody>
      </p:sp>
      <p:pic>
        <p:nvPicPr>
          <p:cNvPr id="4" name="Obraz 3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143248"/>
            <a:ext cx="3600000" cy="241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611560" y="5786454"/>
            <a:ext cx="78488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Zajęcia odbywają się pod okiem opiekunów i służą aktywizacji, zwiększeniu umiejętności oraz polepszeniu kondycji psychofizycznej osób uzależnionych, żyjących z HIV/AIDS, niepełnosprawnych.</a:t>
            </a:r>
          </a:p>
        </p:txBody>
      </p:sp>
      <p:pic>
        <p:nvPicPr>
          <p:cNvPr id="9" name="Obraz 8" descr="19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643438" y="3143248"/>
            <a:ext cx="3603110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14290"/>
            <a:ext cx="8286808" cy="5768997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Wiele projektów realizowanych przez ośrodki Stowarzyszenia zakłada podwyższenie kwalifikacji zawodowych u osób uzależnionych, w tym żyjących z HIV/AIDS, niepełnosprawnych poprzez udział w profesjonalnych kursach i szkoleniach zawodowych. </a:t>
            </a:r>
          </a:p>
          <a:p>
            <a:pPr marL="0" indent="0" algn="just">
              <a:buFontTx/>
              <a:buNone/>
            </a:pP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Dzięki temu osoby te zdobywają umiejętności przydatne w życiu poza ośrodkiem oraz narzędzia pomocne w odnalezieniu się w społeczeństwie i na rynku pracy.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Obraz 3" descr="IMG_0694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11675" r="9836"/>
          <a:stretch>
            <a:fillRect/>
          </a:stretch>
        </p:blipFill>
        <p:spPr bwMode="auto">
          <a:xfrm>
            <a:off x="3786182" y="2285992"/>
            <a:ext cx="4929222" cy="3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357158" y="6143644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 Condensed" pitchFamily="34" charset="-18"/>
              </a:rPr>
              <a:t>Kursy ogólnobudowlany i brukarski dla uczestników projektu „LEPSZY START – kompleksowy program reintegracji społecznej i zawodowej osób uzależnionych, żyjących z HIV” współfinansowanego przez UE w ramach środków Europejskiego Funduszu Społecznego.</a:t>
            </a:r>
            <a:endParaRPr lang="pl-PL" sz="1600" dirty="0">
              <a:solidFill>
                <a:schemeClr val="bg1">
                  <a:lumMod val="85000"/>
                  <a:lumOff val="1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8" name="Obraz 7" descr="1.JPG"/>
          <p:cNvPicPr>
            <a:picLocks noChangeAspect="1"/>
          </p:cNvPicPr>
          <p:nvPr/>
        </p:nvPicPr>
        <p:blipFill>
          <a:blip r:embed="rId4" cstate="print"/>
          <a:srcRect l="2189"/>
          <a:stretch>
            <a:fillRect/>
          </a:stretch>
        </p:blipFill>
        <p:spPr>
          <a:xfrm>
            <a:off x="500034" y="2285992"/>
            <a:ext cx="3192562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3.JPG"/>
          <p:cNvPicPr>
            <a:picLocks noChangeAspect="1"/>
          </p:cNvPicPr>
          <p:nvPr/>
        </p:nvPicPr>
        <p:blipFill>
          <a:blip r:embed="rId5" cstate="print"/>
          <a:srcRect l="2189"/>
          <a:stretch>
            <a:fillRect/>
          </a:stretch>
        </p:blipFill>
        <p:spPr>
          <a:xfrm>
            <a:off x="500034" y="4214818"/>
            <a:ext cx="3192562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00034" y="2571744"/>
            <a:ext cx="835824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Świadomie – aktywnie – skutecznie</a:t>
            </a:r>
          </a:p>
          <a:p>
            <a:pPr>
              <a:lnSpc>
                <a:spcPct val="150000"/>
              </a:lnSpc>
            </a:pPr>
            <a:r>
              <a:rPr lang="pl-PL" sz="30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Dobre praktyki i nowe perspektywy Stowarzyszenia Solidarni „PLUS”</a:t>
            </a:r>
            <a:endParaRPr lang="pl-PL" sz="30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6" name="Symbol zastępczy zawartości 10" descr="Wandzin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25" t="2577"/>
          <a:stretch>
            <a:fillRect/>
          </a:stretch>
        </p:blipFill>
        <p:spPr>
          <a:xfrm>
            <a:off x="500034" y="714356"/>
            <a:ext cx="4069450" cy="27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39.jpg"/>
          <p:cNvPicPr>
            <a:picLocks/>
          </p:cNvPicPr>
          <p:nvPr/>
        </p:nvPicPr>
        <p:blipFill>
          <a:blip r:embed="rId3" cstate="print"/>
          <a:srcRect l="12671" t="5556" r="-1588" b="1954"/>
          <a:stretch>
            <a:fillRect/>
          </a:stretch>
        </p:blipFill>
        <p:spPr>
          <a:xfrm>
            <a:off x="4572000" y="714356"/>
            <a:ext cx="414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ymbol zastępczy zawartości 3" descr="100_5221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071967" cy="270000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429000"/>
            <a:ext cx="4071966" cy="27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28604"/>
            <a:ext cx="8334098" cy="511156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Dobro przekazywane dalej - wolontariat</a:t>
            </a:r>
            <a:endParaRPr lang="pl-PL" sz="28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4286280" cy="459084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sz="3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Nietypową praktyką w Stowarzyszeniu Solidarni „PLUS” jest podejmowanie aktywności wolontarystycznej przez byłych podopiecznych na rzecz innych pacjentów, zwłaszcza tych, którzy znajdują się w najtrudniejszej sytuacji zdrowotnej. </a:t>
            </a:r>
          </a:p>
          <a:p>
            <a:pPr algn="just">
              <a:lnSpc>
                <a:spcPct val="170000"/>
              </a:lnSpc>
            </a:pPr>
            <a:endParaRPr lang="pl-PL" sz="33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Osoby po ukończonej terapii uzależnień, jako wolontariusze, nie tylko wzmacniają potencjał Stowarzyszenia, ale przede wszystkim rozwijają się, zdobywają nowe umiejętności, przygotowanie do pracy zawodowej i co najważniejsze, przekazują dalej to, co wcześniej sami otrzymali - wsparcie.</a:t>
            </a:r>
          </a:p>
        </p:txBody>
      </p:sp>
      <p:pic>
        <p:nvPicPr>
          <p:cNvPr id="4" name="Obraz 3" descr="IMG_3113.JPG"/>
          <p:cNvPicPr>
            <a:picLocks noChangeAspect="1"/>
          </p:cNvPicPr>
          <p:nvPr/>
        </p:nvPicPr>
        <p:blipFill>
          <a:blip r:embed="rId2" cstate="print"/>
          <a:srcRect t="9095" b="15023"/>
          <a:stretch>
            <a:fillRect/>
          </a:stretch>
        </p:blipFill>
        <p:spPr>
          <a:xfrm>
            <a:off x="4932040" y="1196752"/>
            <a:ext cx="3549650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1038" cy="1500198"/>
          </a:xfrm>
        </p:spPr>
        <p:txBody>
          <a:bodyPr>
            <a:normAutofit/>
          </a:bodyPr>
          <a:lstStyle/>
          <a:p>
            <a:pPr algn="just"/>
            <a:r>
              <a:rPr lang="pl-PL" sz="2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w Cen MT Condensed" pitchFamily="34" charset="-18"/>
              </a:rPr>
              <a:t>Poprzez podejmowane działania staramy się pomóc naszym podopiecznym w odnalezieniu oraz rozwijaniu w sobie talentów i pasji, o których oni sami często zapomnieli przez lata funkcjonowania w nałogu bądź przez dysfunkcje, z którymi przyszło im żyć. </a:t>
            </a:r>
            <a:endParaRPr lang="pl-PL" sz="2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ymbol zastępczy zawartości 3" descr="Wandzin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rcRect t="18443" b="3522"/>
          <a:stretch>
            <a:fillRect/>
          </a:stretch>
        </p:blipFill>
        <p:spPr bwMode="auto">
          <a:xfrm>
            <a:off x="4357686" y="1785926"/>
            <a:ext cx="4363797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F:\ZDJĘCIA\Fot. Mikołaj Grynberg\2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28596" y="3643314"/>
            <a:ext cx="4248885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pole tekstowe 5"/>
          <p:cNvSpPr txBox="1"/>
          <p:nvPr/>
        </p:nvSpPr>
        <p:spPr>
          <a:xfrm>
            <a:off x="428596" y="2214554"/>
            <a:ext cx="40005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A wielu z nich to fachowcy w różnych dziedzinach oraz…</a:t>
            </a:r>
            <a:endParaRPr lang="pl-PL" sz="23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857752" y="5357826"/>
            <a:ext cx="38576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…osoby wyjątkowo utalentowane.</a:t>
            </a:r>
            <a:endParaRPr lang="pl-PL" sz="23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88832" cy="596584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 tym warto mówić</a:t>
            </a:r>
            <a:endParaRPr lang="pl-PL" sz="32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grpSp>
        <p:nvGrpSpPr>
          <p:cNvPr id="4" name="Grupa 10"/>
          <p:cNvGrpSpPr>
            <a:grpSpLocks/>
          </p:cNvGrpSpPr>
          <p:nvPr/>
        </p:nvGrpSpPr>
        <p:grpSpPr bwMode="auto">
          <a:xfrm>
            <a:off x="428596" y="1196975"/>
            <a:ext cx="8358245" cy="5290901"/>
            <a:chOff x="611560" y="1244362"/>
            <a:chExt cx="7815886" cy="52914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7" descr="F:\ZDJĘCIA\Fot. Mikołaj Grynberg\13.jpg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352497" y="3619503"/>
              <a:ext cx="4074949" cy="291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8" name="Picture 10" descr="F:\ZDJĘCIA\Fot. Mikołaj Grynberg\38.jpg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611560" y="1244362"/>
              <a:ext cx="4074950" cy="291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10" name="pole tekstowe 9"/>
          <p:cNvSpPr txBox="1"/>
          <p:nvPr/>
        </p:nvSpPr>
        <p:spPr>
          <a:xfrm>
            <a:off x="5143504" y="150017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000628" y="1857364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Jest wiele osób, które rozpoczęły nowe, trzeźwe życie „na zewnątrz”…</a:t>
            </a:r>
            <a:endParaRPr lang="pl-PL" sz="2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28596" y="4714884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lub które pozostały w ośrodkach Stowarzyszenia i obecnie z powodzeniem realizują się w pracy i życiu rodzinnym.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214290"/>
            <a:ext cx="8572560" cy="1928826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pl-PL" sz="35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Szczególna inicjatywa – swój własny dom…</a:t>
            </a:r>
          </a:p>
          <a:p>
            <a:pPr algn="ctr">
              <a:lnSpc>
                <a:spcPct val="120000"/>
              </a:lnSpc>
              <a:buNone/>
            </a:pPr>
            <a:endParaRPr lang="pl-PL" sz="1500" b="1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algn="ctr">
              <a:lnSpc>
                <a:spcPct val="120000"/>
              </a:lnSpc>
              <a:buNone/>
            </a:pPr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PILOTAŻOWY PROGRAM WYCHODZENIA Z BEZDOMNOŚCI I WYKLUCZENIA SPOŁECZNEGO DLA BYŁYCH PODOPIECZNYCH OŚRODKÓW STOWARZYSZENIA</a:t>
            </a:r>
            <a:endParaRPr lang="pl-PL" sz="20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14282" y="3143248"/>
            <a:ext cx="8572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l-PL" sz="23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Główne założenia programu:</a:t>
            </a: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pomoc byłym podopiecznym w zakupie działki i budowie domu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14282" y="3857628"/>
            <a:ext cx="50006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l-PL" sz="23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Do kogo jest adresowany?</a:t>
            </a: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Do byłych pacjentów, którzy dzięki swojemu zaangażowaniu stali się pracownikami, założyli rodziny i wykazują się szczególną determinacją w dążeniu do poprawy swojej sytuacji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14282" y="5643578"/>
            <a:ext cx="47863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l-PL" sz="23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Udział w programie daje </a:t>
            </a: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poczucie nobilitacji, wyróżnienia, bycia ponownie obdarzonym zaufaniem</a:t>
            </a:r>
          </a:p>
        </p:txBody>
      </p:sp>
      <p:pic>
        <p:nvPicPr>
          <p:cNvPr id="10" name="Obraz 9" descr="db.jpg"/>
          <p:cNvPicPr>
            <a:picLocks noChangeAspect="1"/>
          </p:cNvPicPr>
          <p:nvPr/>
        </p:nvPicPr>
        <p:blipFill>
          <a:blip r:embed="rId3" cstate="print"/>
          <a:srcRect l="7844" t="7843"/>
          <a:stretch>
            <a:fillRect/>
          </a:stretch>
        </p:blipFill>
        <p:spPr>
          <a:xfrm>
            <a:off x="5214942" y="3857628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214282" y="2428868"/>
            <a:ext cx="8572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l-PL" sz="23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Program realizowany przez:</a:t>
            </a:r>
            <a:r>
              <a:rPr lang="pl-PL" sz="23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ośrodki Stowarzyszenia Solidarni „PLUS”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build="p"/>
      <p:bldP spid="6" grpId="0" build="p"/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82594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Tylko dla rodzin!</a:t>
            </a:r>
            <a:endParaRPr lang="pl-PL" sz="28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857232"/>
            <a:ext cx="8372476" cy="10001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Na objęcie programem mogą liczyć wyłącznie rodziny, wyróżniające się kilkuletnią stabilizacją oraz gotowością do poświęceń i wyjścia poza parasol ośrodka. Program stanowi dalszy etap w ich pracy nad sobą, jest sprawdzianem wytrwałości w działaniu, w realizacji planów.</a:t>
            </a:r>
            <a:endParaRPr lang="pl-PL" sz="20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4" name="Obraz 3" descr="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071678"/>
            <a:ext cx="6500826" cy="433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04856" cy="654032"/>
          </a:xfrm>
        </p:spPr>
        <p:txBody>
          <a:bodyPr>
            <a:normAutofit fontScale="90000"/>
          </a:bodyPr>
          <a:lstStyle/>
          <a:p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Obecnie programem objęte są dwie rodziny z dziećmi, a samo Stowarzyszenie </a:t>
            </a:r>
            <a:b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</a:b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zakupiło dotychczas dwie działki budowlane. 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4" name="Symbol zastępczy zawartości 3" descr="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250"/>
          <a:stretch>
            <a:fillRect/>
          </a:stretch>
        </p:blipFill>
        <p:spPr>
          <a:xfrm>
            <a:off x="755576" y="1196752"/>
            <a:ext cx="3600000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fd.jpg"/>
          <p:cNvPicPr>
            <a:picLocks noChangeAspect="1"/>
          </p:cNvPicPr>
          <p:nvPr/>
        </p:nvPicPr>
        <p:blipFill>
          <a:blip r:embed="rId3" cstate="print"/>
          <a:srcRect t="10417" b="14583"/>
          <a:stretch>
            <a:fillRect/>
          </a:stretch>
        </p:blipFill>
        <p:spPr>
          <a:xfrm>
            <a:off x="4716016" y="1196752"/>
            <a:ext cx="3779973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755576" y="6309320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Styczeń 2016 r.</a:t>
            </a:r>
            <a:endParaRPr lang="pl-PL" sz="1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716016" y="628652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Czerwiec 2016 r.</a:t>
            </a:r>
            <a:endParaRPr lang="pl-PL" sz="1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634082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Jedna z rodzin już wprowadziła się do własnego domu.</a:t>
            </a:r>
            <a:endParaRPr lang="pl-PL" sz="3200" dirty="0"/>
          </a:p>
        </p:txBody>
      </p:sp>
      <p:pic>
        <p:nvPicPr>
          <p:cNvPr id="4" name="Symbol zastępczy zawartości 3" descr="IMG_20161013_18024866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r="6300" b="15045"/>
          <a:stretch>
            <a:fillRect/>
          </a:stretch>
        </p:blipFill>
        <p:spPr>
          <a:xfrm>
            <a:off x="539552" y="1340768"/>
            <a:ext cx="807594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539552" y="573325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Wrzesień 2016 r.</a:t>
            </a:r>
            <a:endParaRPr lang="pl-PL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54032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PRZYPADEK MARCINA</a:t>
            </a:r>
            <a:endParaRPr lang="pl-PL" sz="28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4" name="Symbol zastępczy zawartości 3" descr="g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928662" y="928670"/>
            <a:ext cx="7215742" cy="541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2928926" y="1071546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Terapia musi iść w parze z edukacją i pracą</a:t>
            </a:r>
            <a:endParaRPr lang="pl-PL" sz="2400" i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Pozostałe inicjatywy Stowarzyszenia</a:t>
            </a:r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/>
            </a:r>
            <a:b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</a:br>
            <a:r>
              <a:rPr lang="pl-PL" sz="31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Utworzenie Ochotniczej Straży Pożarnej</a:t>
            </a:r>
            <a:endParaRPr lang="pl-PL" sz="31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285860"/>
            <a:ext cx="8472518" cy="12858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Ochotnicza Straż Pożarna z siedzibą w Wandzinie, poza podstawowymi zadaniami, będzie niosła za sobą wartość dodaną w postaci zharmonizowania działalności jednostki z realizacją programów terapeutycznych oraz promowaniem zdrowego, aktywnego stylu życia.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85720" y="2643182"/>
            <a:ext cx="40719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Wynikiem połączenia tych dwóch płaszczyzn będzie m.in. tworzenie kół zainteresowań czy organizowanie szkoleń dla podopiecznych ośrodków Stowarzyszenia. </a:t>
            </a:r>
          </a:p>
          <a:p>
            <a:pPr algn="just"/>
            <a:endParaRPr lang="pl-PL" sz="22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algn="just"/>
            <a:r>
              <a:rPr lang="pl-PL" sz="2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Aktywizacja osób uzależnionych poprzez zaangażowanie w  działalność OSP ukształtuje innowacyjną formę readaptacji społecznej, tak istotnej dla powodzenia całego procesu terapeutycznego. </a:t>
            </a:r>
          </a:p>
          <a:p>
            <a:pPr algn="just"/>
            <a:endParaRPr lang="pl-PL" sz="14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6" name="Obraz 5" descr="rs.jpg"/>
          <p:cNvPicPr>
            <a:picLocks noChangeAspect="1"/>
          </p:cNvPicPr>
          <p:nvPr/>
        </p:nvPicPr>
        <p:blipFill>
          <a:blip r:embed="rId3" cstate="print"/>
          <a:srcRect l="2905" r="8492"/>
          <a:stretch>
            <a:fillRect/>
          </a:stretch>
        </p:blipFill>
        <p:spPr>
          <a:xfrm>
            <a:off x="4429124" y="2643182"/>
            <a:ext cx="4357718" cy="345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857752" y="6143644"/>
            <a:ext cx="351469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Gill Sans MT Condensed" pitchFamily="34" charset="-18"/>
                <a:ea typeface="+mj-ea"/>
                <a:cs typeface="+mj-cs"/>
              </a:rPr>
              <a:t>Uroczystość otwarcia Remizy OSP w Wandzinie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Gill Sans MT Condensed" pitchFamily="34" charset="-18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857224" y="4572008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 przymrużeniem oka…</a:t>
            </a:r>
            <a:endParaRPr lang="pl-PL" sz="36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928670"/>
            <a:ext cx="8572560" cy="28575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 ten sposób powstanie nowa baza narzędzi, pozwalająca na kształtowanie pewnych określonych cech i zachowań, takich, jak odpowiedzialność, obowiązkowość, szacunek do drugiego człowieka, dbałość o bezpieczeństwo swoje i innych, których znaczenie dla zdrowego funkcjonowania w różnych rolach społecznych jest nieocenione.   </a:t>
            </a:r>
            <a:r>
              <a:rPr lang="pl-PL" sz="2400" dirty="0" smtClean="0"/>
              <a:t>    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  </a:t>
            </a:r>
            <a:endParaRPr lang="pl-PL" sz="2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43108" y="214290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Ochotnicza Straż Pożarna w Wandzinie</a:t>
            </a:r>
            <a:endParaRPr lang="pl-PL" sz="28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857752" y="6286520"/>
            <a:ext cx="2357454" cy="28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Zdjęcie: Daniel Frymark</a:t>
            </a:r>
            <a:endParaRPr lang="pl-PL" sz="1200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8" name="Obraz 7" descr="w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643182"/>
            <a:ext cx="5243522" cy="361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5072098" cy="3580450"/>
          </a:xfrm>
        </p:spPr>
        <p:txBody>
          <a:bodyPr>
            <a:noAutofit/>
          </a:bodyPr>
          <a:lstStyle/>
          <a:p>
            <a:pPr algn="just"/>
            <a:r>
              <a:rPr lang="pl-PL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Stowarzyszenie Solidarni „PLUS” powstało 10.11.1989 roku w celu udzielenia wsparcia medycznego, terapeutycznego, socjalnego oraz prawnego ludziom żyjącym z HIV i chorym na AIDS. </a:t>
            </a:r>
            <a:br>
              <a:rPr lang="pl-PL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</a:br>
            <a:r>
              <a:rPr lang="pl-PL" sz="25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Obecnie Stowarzyszenie działa na rzecz osób uzależnionych, bezdomnych, żyjących z HIV/AIDS, niepełnosprawnych oraz tych, którzy z różnych przyczyn pozostają wykluczeni lub są zagrożeni wykluczeniem społecznym.</a:t>
            </a:r>
            <a:endParaRPr lang="pl-PL" sz="25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C:\Users\oem\Desktop\Zdjęcia archiwalne\1.bmp"/>
          <p:cNvPicPr preferRelativeResize="0"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581128"/>
            <a:ext cx="302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oem\Desktop\Zdjęcia archiwalne\14.bmp"/>
          <p:cNvPicPr preferRelativeResize="0">
            <a:picLocks noChangeArrowheads="1"/>
          </p:cNvPicPr>
          <p:nvPr/>
        </p:nvPicPr>
        <p:blipFill>
          <a:blip r:embed="rId4" cstate="print"/>
          <a:srcRect r="11914"/>
          <a:stretch>
            <a:fillRect/>
          </a:stretch>
        </p:blipFill>
        <p:spPr bwMode="auto">
          <a:xfrm>
            <a:off x="5796136" y="260648"/>
            <a:ext cx="3024336" cy="20882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Picture 4" descr="C:\Users\oem\Desktop\Zdjęcia archiwalne\6.bmp"/>
          <p:cNvPicPr preferRelativeResize="0">
            <a:picLocks noChangeArrowheads="1"/>
          </p:cNvPicPr>
          <p:nvPr/>
        </p:nvPicPr>
        <p:blipFill>
          <a:blip r:embed="rId5" cstate="print"/>
          <a:srcRect r="13750" b="10162"/>
          <a:stretch>
            <a:fillRect/>
          </a:stretch>
        </p:blipFill>
        <p:spPr bwMode="auto">
          <a:xfrm>
            <a:off x="5796136" y="2420888"/>
            <a:ext cx="3024000" cy="2088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0" name="Obraz 9" descr="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581128"/>
            <a:ext cx="5112008" cy="208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11560" y="4581128"/>
            <a:ext cx="5040560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 Condensed" pitchFamily="34" charset="-18"/>
              </a:rPr>
              <a:t>Początki Stowarzyszenia , 1992 rok – zdjęcia z archiwum Solidarni „PLUS”</a:t>
            </a:r>
            <a:endParaRPr lang="pl-PL" sz="1200" dirty="0">
              <a:solidFill>
                <a:schemeClr val="bg1">
                  <a:lumMod val="85000"/>
                  <a:lumOff val="1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83568" y="188640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 Stowarzyszeniu</a:t>
            </a:r>
            <a:endParaRPr lang="pl-PL" sz="36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928694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Pozostałe inicjatywy Stowarzyszenia</a:t>
            </a:r>
            <a:b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</a:br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Utworzenie Centrum Integracji Społecznej (CIS)</a:t>
            </a:r>
            <a:endParaRPr lang="pl-PL" sz="28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688" y="1142984"/>
            <a:ext cx="8429716" cy="27146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1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Cel: </a:t>
            </a: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Reintegracja społeczno - zawodowa osób wykluczonych społecznie oraz zagrożonych tym zjawiskiem</a:t>
            </a:r>
          </a:p>
          <a:p>
            <a:pPr marL="0" indent="0" algn="just">
              <a:buNone/>
            </a:pPr>
            <a:r>
              <a:rPr lang="pl-PL" sz="1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Dla kogo: </a:t>
            </a: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dla osób uzależnionych po ukończonym programie terapeutycznym, długotrwale bezrobotnych, nieaktywnych zawodowo, niepełnosprawnych, w tym żyjących z wirusem HIV</a:t>
            </a:r>
          </a:p>
          <a:p>
            <a:pPr algn="just">
              <a:buNone/>
            </a:pPr>
            <a:r>
              <a:rPr lang="pl-PL" sz="1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Zakres wsparcia CIS: </a:t>
            </a:r>
            <a:endParaRPr lang="pl-PL" sz="1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lvl="0" algn="just"/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kształtowanie umiejętności pozwalających na pełnienie ról społecznych,</a:t>
            </a:r>
          </a:p>
          <a:p>
            <a:pPr lvl="0" algn="just"/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nabywanie umiejętności zawodowych m.in. poprzez udział w kursach i szkoleniach zawodowych oraz naukę zawodu w ramach warsztatów: remontowo - budowlanego, ogrodniczo - przetwórczego, konserwatorsko - porządkowego, prac twórczych oraz usług opiekuńczych,</a:t>
            </a:r>
          </a:p>
          <a:p>
            <a:pPr lvl="0" algn="just"/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nauka planowania życia i zaspokajania potrzeb własnym staraniem.</a:t>
            </a:r>
          </a:p>
        </p:txBody>
      </p:sp>
      <p:pic>
        <p:nvPicPr>
          <p:cNvPr id="6" name="Obraz 5" descr="DSCF5316.JPG"/>
          <p:cNvPicPr>
            <a:picLocks noChangeAspect="1"/>
          </p:cNvPicPr>
          <p:nvPr/>
        </p:nvPicPr>
        <p:blipFill>
          <a:blip r:embed="rId3" cstate="print"/>
          <a:srcRect t="5229"/>
          <a:stretch>
            <a:fillRect/>
          </a:stretch>
        </p:blipFill>
        <p:spPr>
          <a:xfrm>
            <a:off x="4714876" y="4071942"/>
            <a:ext cx="3643338" cy="258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25.jpg"/>
          <p:cNvPicPr>
            <a:picLocks noChangeAspect="1"/>
          </p:cNvPicPr>
          <p:nvPr/>
        </p:nvPicPr>
        <p:blipFill>
          <a:blip r:embed="rId4" cstate="print"/>
          <a:srcRect l="3878" t="5263" r="3432"/>
          <a:stretch>
            <a:fillRect/>
          </a:stretch>
        </p:blipFill>
        <p:spPr>
          <a:xfrm>
            <a:off x="785786" y="4071942"/>
            <a:ext cx="3758738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Najbliższe plany rozwoju organizacji</a:t>
            </a:r>
            <a:endParaRPr lang="pl-PL" sz="28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000108"/>
            <a:ext cx="8572560" cy="5429288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Zakończenie remontu zabytkowego pałacu myśliwskiego, znajdującego się na terenie Wandzina.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pl-PL" sz="1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pl-PL" sz="1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pl-PL" sz="1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pl-PL" sz="1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pl-PL" sz="1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Rozwój jednostki Ochotniczej Straży Pożarnej, w tym budowa toru przeszkód do ćwiczeń.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Rozpoczęcie zajęć w Centrum Integracji Społecznej.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Pozyskanie środków krajowych, jak i europejskich na działania z zakresu:</a:t>
            </a:r>
          </a:p>
          <a:p>
            <a:pPr marL="457200" indent="-4572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reintegracji społecznej i zawodowej osób uzależnionych, niepełnosprawnych, żyjących z HIV/AIDS, bezdomnych, bezrobotnych i innych grup defaworyzowanych,</a:t>
            </a:r>
          </a:p>
          <a:p>
            <a:pPr marL="457200" indent="-4572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integracji osób wykluczonych społecznie,</a:t>
            </a:r>
          </a:p>
          <a:p>
            <a:pPr marL="457200" indent="-457200" algn="just">
              <a:lnSpc>
                <a:spcPct val="150000"/>
              </a:lnSpc>
            </a:pPr>
            <a:r>
              <a:rPr lang="pl-PL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profilaktyki uzależnień oraz HIV/AIDS.</a:t>
            </a:r>
          </a:p>
          <a:p>
            <a:endParaRPr lang="pl-PL" dirty="0"/>
          </a:p>
        </p:txBody>
      </p:sp>
      <p:pic>
        <p:nvPicPr>
          <p:cNvPr id="4" name="Obraz 3" descr="DSC09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2897861" cy="193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DSC09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1500174"/>
            <a:ext cx="2897861" cy="193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2060848"/>
            <a:ext cx="9144000" cy="319472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pl-PL" sz="2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Stowarzyszenie Solidarni „PLUS”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Wandzin, 77-300 Człuchów, skr. poczt. 7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tel. (059) 832 34 13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e-mail: ekoszkolazycia@poczta.onet.pl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www.solidarniplus.pl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pl-PL" sz="2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www.wandzin.pl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pl-PL" sz="28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em\Desktop\Zdjęcia archiwalne\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332656"/>
            <a:ext cx="8352929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643042" y="5949280"/>
            <a:ext cx="5857916" cy="33855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 Condensed" pitchFamily="34" charset="-18"/>
              </a:rPr>
              <a:t>XIX-wieczny Pałac Myśliwski w Wandzinie – siedziba Stowarzyszenia Solidarni „PLUS”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małe (2).jpg"/>
          <p:cNvPicPr>
            <a:picLocks/>
          </p:cNvPicPr>
          <p:nvPr/>
        </p:nvPicPr>
        <p:blipFill>
          <a:blip r:embed="rId3" cstate="print"/>
          <a:srcRect t="10001"/>
          <a:stretch>
            <a:fillRect/>
          </a:stretch>
        </p:blipFill>
        <p:spPr>
          <a:xfrm>
            <a:off x="7214400" y="5445224"/>
            <a:ext cx="1929600" cy="1412776"/>
          </a:xfrm>
          <a:prstGeom prst="rect">
            <a:avLst/>
          </a:prstGeom>
        </p:spPr>
      </p:pic>
      <p:pic>
        <p:nvPicPr>
          <p:cNvPr id="4" name="Picture 2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4104" y="0"/>
            <a:ext cx="1929896" cy="1440000"/>
          </a:xfrm>
          <a:prstGeom prst="rect">
            <a:avLst/>
          </a:prstGeom>
          <a:ln w="254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 descr="20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4400" y="1340768"/>
            <a:ext cx="1929600" cy="1440000"/>
          </a:xfrm>
          <a:prstGeom prst="rect">
            <a:avLst/>
          </a:prstGeom>
        </p:spPr>
      </p:pic>
      <p:pic>
        <p:nvPicPr>
          <p:cNvPr id="9" name="Obraz 8" descr="Wandzin8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4400" y="4077072"/>
            <a:ext cx="1929600" cy="1440000"/>
          </a:xfrm>
          <a:prstGeom prst="rect">
            <a:avLst/>
          </a:prstGeom>
        </p:spPr>
      </p:pic>
      <p:pic>
        <p:nvPicPr>
          <p:cNvPr id="11" name="Obraz 10" descr="3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4400" y="2636912"/>
            <a:ext cx="1929600" cy="1440000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357158" y="1643050"/>
            <a:ext cx="667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>
              <a:buNone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Obecnie w skład Stowarzyszenia Solidarni „PLUS” wchodzą trzy ośrodki:</a:t>
            </a:r>
          </a:p>
          <a:p>
            <a:pPr indent="-3600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Ośrodek Readaptacji EKO „Szkoła Życia” w Wandzinie,</a:t>
            </a:r>
          </a:p>
          <a:p>
            <a:pPr indent="-3600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Ośrodek Rehabilitacyjno – Postresocjalizacyjny w Darżewie,</a:t>
            </a:r>
          </a:p>
          <a:p>
            <a:pPr indent="-360000">
              <a:buFont typeface="Arial" pitchFamily="34" charset="0"/>
              <a:buChar char="•"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 Ośrodek Resocjalizacji w Gajkach.</a:t>
            </a:r>
          </a:p>
          <a:p>
            <a:endParaRPr lang="pl-PL" sz="1200" dirty="0">
              <a:latin typeface="Gill Sans MT Condensed" pitchFamily="34" charset="-18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85720" y="3643314"/>
            <a:ext cx="67866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Poprzez swoją działalność ośrodki realizują cele statutowe Stowarzyszenia, niosąc pomoc osobom szczególnie potrzebującym.</a:t>
            </a:r>
          </a:p>
        </p:txBody>
      </p:sp>
      <p:pic>
        <p:nvPicPr>
          <p:cNvPr id="14" name="Obraz 13" descr="IMG_0272.JPG"/>
          <p:cNvPicPr>
            <a:picLocks/>
          </p:cNvPicPr>
          <p:nvPr/>
        </p:nvPicPr>
        <p:blipFill>
          <a:blip r:embed="rId8" cstate="print">
            <a:lum contrast="10000"/>
          </a:blip>
          <a:srcRect l="7142"/>
          <a:stretch>
            <a:fillRect/>
          </a:stretch>
        </p:blipFill>
        <p:spPr>
          <a:xfrm>
            <a:off x="5357818" y="5526000"/>
            <a:ext cx="1857388" cy="1332000"/>
          </a:xfrm>
          <a:prstGeom prst="rect">
            <a:avLst/>
          </a:prstGeom>
        </p:spPr>
      </p:pic>
      <p:pic>
        <p:nvPicPr>
          <p:cNvPr id="19" name="Obraz 18" descr="DSCF4269.JPG"/>
          <p:cNvPicPr>
            <a:picLocks noChangeAspect="1"/>
          </p:cNvPicPr>
          <p:nvPr/>
        </p:nvPicPr>
        <p:blipFill>
          <a:blip r:embed="rId9" cstate="print"/>
          <a:srcRect l="6929" r="11133" b="8478"/>
          <a:stretch>
            <a:fillRect/>
          </a:stretch>
        </p:blipFill>
        <p:spPr>
          <a:xfrm>
            <a:off x="0" y="5526000"/>
            <a:ext cx="178591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ole tekstowe 16"/>
          <p:cNvSpPr txBox="1"/>
          <p:nvPr/>
        </p:nvSpPr>
        <p:spPr>
          <a:xfrm>
            <a:off x="357158" y="64291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Ośrodki Stowarzyszenia i obszary działalności</a:t>
            </a:r>
            <a:endParaRPr lang="pl-PL" sz="28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3500430" y="5526000"/>
            <a:ext cx="1863377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33.jpg"/>
          <p:cNvPicPr>
            <a:picLocks noChangeAspect="1"/>
          </p:cNvPicPr>
          <p:nvPr/>
        </p:nvPicPr>
        <p:blipFill>
          <a:blip r:embed="rId11" cstate="print"/>
          <a:srcRect l="4617" r="7656"/>
          <a:stretch>
            <a:fillRect/>
          </a:stretch>
        </p:blipFill>
        <p:spPr>
          <a:xfrm>
            <a:off x="1785918" y="5526000"/>
            <a:ext cx="178595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792088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Działania Stowarzyszenia koncentrują się wokół czterech podstawowych obszarów: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124744"/>
            <a:ext cx="7848872" cy="1972816"/>
          </a:xfrm>
        </p:spPr>
        <p:txBody>
          <a:bodyPr>
            <a:normAutofit/>
          </a:bodyPr>
          <a:lstStyle/>
          <a:p>
            <a:pPr algn="just">
              <a:buAutoNum type="arabicPeriod"/>
            </a:pPr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Opieka medyczna i rehabilitacja</a:t>
            </a:r>
          </a:p>
          <a:p>
            <a:pPr indent="0" algn="just">
              <a:buNone/>
            </a:pPr>
            <a:r>
              <a:rPr lang="pl-PL" sz="24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Działania Stowarzyszenia Solidarni „PLUS” w zakresie opieki medycznej opierają się na istniejącym w strukturach EKO „Szkoły Życia” w Wandzinie Oddziale Opiekuńczo- Leczniczym dla osób żyjących z HIV/AIDS i Poradni Stomatologicznej. </a:t>
            </a:r>
          </a:p>
          <a:p>
            <a:pPr algn="just">
              <a:buNone/>
            </a:pPr>
            <a:endParaRPr lang="pl-PL" sz="2400" dirty="0" smtClean="0">
              <a:latin typeface="Gill Sans MT Condensed" pitchFamily="34" charset="-18"/>
            </a:endParaRPr>
          </a:p>
          <a:p>
            <a:pPr>
              <a:buNone/>
            </a:pP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28596" y="5286388"/>
            <a:ext cx="8352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9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W listopadzie 2013 roku uruchomiono nowe skrzydło oddziału opiekuńczo - leczniczego. W inwestycję zaangażowana była nieodpłatnie społeczność lokalna, wiele osób prywatnych, firm i instytucji. Nowy oddział powstawał głównie w oparciu o darowizny, niezwykłe zaangażowanie wolontariuszy, licznych przyjaciół Stowarzyszenia oraz wsparcie instytucji publicznych. </a:t>
            </a:r>
          </a:p>
        </p:txBody>
      </p:sp>
      <p:pic>
        <p:nvPicPr>
          <p:cNvPr id="7" name="Obraz 6" descr="31.jpg"/>
          <p:cNvPicPr>
            <a:picLocks/>
          </p:cNvPicPr>
          <p:nvPr/>
        </p:nvPicPr>
        <p:blipFill>
          <a:blip r:embed="rId3" cstate="print"/>
          <a:srcRect r="2430"/>
          <a:stretch>
            <a:fillRect/>
          </a:stretch>
        </p:blipFill>
        <p:spPr>
          <a:xfrm>
            <a:off x="1214414" y="2857496"/>
            <a:ext cx="3312000" cy="23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IMG_0939.JPG"/>
          <p:cNvPicPr>
            <a:picLocks/>
          </p:cNvPicPr>
          <p:nvPr/>
        </p:nvPicPr>
        <p:blipFill>
          <a:blip r:embed="rId4" cstate="print">
            <a:lum contrast="10000"/>
          </a:blip>
          <a:srcRect t="5752"/>
          <a:stretch>
            <a:fillRect/>
          </a:stretch>
        </p:blipFill>
        <p:spPr>
          <a:xfrm>
            <a:off x="4929190" y="2857496"/>
            <a:ext cx="3312000" cy="23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Oddział opiekuńczo – leczniczy wraz z nowym skrzydłem</a:t>
            </a:r>
            <a:endParaRPr lang="pl-PL" sz="24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pic>
        <p:nvPicPr>
          <p:cNvPr id="5" name="Picture 2" descr="C:\Users\SEKRETARIAT\Desktop\Nowy folder (17)\do pokazu slajdów\PREZENTACJA - PRAWIDŁOWA\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86190"/>
            <a:ext cx="4000500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IMG_0958.JPG"/>
          <p:cNvPicPr>
            <a:picLocks/>
          </p:cNvPicPr>
          <p:nvPr/>
        </p:nvPicPr>
        <p:blipFill>
          <a:blip r:embed="rId4" cstate="print">
            <a:lum contrast="10000"/>
          </a:blip>
          <a:srcRect b="7038"/>
          <a:stretch>
            <a:fillRect/>
          </a:stretch>
        </p:blipFill>
        <p:spPr>
          <a:xfrm>
            <a:off x="4714876" y="3786190"/>
            <a:ext cx="3999600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33.jpg"/>
          <p:cNvPicPr>
            <a:picLocks noChangeAspect="1"/>
          </p:cNvPicPr>
          <p:nvPr/>
        </p:nvPicPr>
        <p:blipFill>
          <a:blip r:embed="rId5" cstate="print"/>
          <a:srcRect r="2118"/>
          <a:stretch>
            <a:fillRect/>
          </a:stretch>
        </p:blipFill>
        <p:spPr>
          <a:xfrm>
            <a:off x="428596" y="785794"/>
            <a:ext cx="4000530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IMG_5515.JPG"/>
          <p:cNvPicPr>
            <a:picLocks noChangeAspect="1"/>
          </p:cNvPicPr>
          <p:nvPr/>
        </p:nvPicPr>
        <p:blipFill>
          <a:blip r:embed="rId6" cstate="print"/>
          <a:srcRect r="2522"/>
          <a:stretch>
            <a:fillRect/>
          </a:stretch>
        </p:blipFill>
        <p:spPr>
          <a:xfrm>
            <a:off x="4714876" y="785794"/>
            <a:ext cx="4000528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5516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57158" y="428604"/>
            <a:ext cx="8393933" cy="559595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85720" y="6072206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Gill Sans MT Condensed" pitchFamily="34" charset="-18"/>
              </a:rPr>
              <a:t>Motto umieszczone w sali rehabilitacyjnej oddziału opiekuńczo – leczniczego (zdjęcie wykonane przez pacjenta oddziału, biorącego udział w projekcie „Okno na świat…”, realizowanym w ośrodku w Wandzinie w 2013 roku.) </a:t>
            </a:r>
            <a:endParaRPr lang="pl-PL" sz="1600" dirty="0">
              <a:solidFill>
                <a:schemeClr val="bg1">
                  <a:lumMod val="85000"/>
                  <a:lumOff val="15000"/>
                </a:schemeClr>
              </a:solidFill>
              <a:latin typeface="Gill Sans MT Condensed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Poradnia stomatologiczna</a:t>
            </a:r>
            <a:endParaRPr lang="pl-PL" sz="2800" b="1" dirty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14422"/>
            <a:ext cx="4464496" cy="50720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9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Od kwietnia 2013 roku w Ośrodku Readaptacji Stowarzyszenia Solidarni „PLUS” prowadzona jest Poradnia Stomatologiczna dla osób uzależnionych, żyjących z wirusem HIV, HCV, HBV, chorych na AIDS oraz bezdomnych. </a:t>
            </a:r>
          </a:p>
          <a:p>
            <a:pPr marL="0" indent="0" algn="just">
              <a:buNone/>
            </a:pPr>
            <a:endParaRPr lang="pl-PL" sz="16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0" indent="0" algn="just">
              <a:buNone/>
            </a:pPr>
            <a:r>
              <a:rPr lang="pl-PL" sz="19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Oferta poradni obejmuje kompleksowe leczenie, a sam gabinet wyposażony jest w profesjonalny sprzęt stomatologiczny – poradnia spełnia wszelkie wymogi NFZ oraz Powiatowej Stacji Sanitarno- Epidemiologicznej.</a:t>
            </a:r>
          </a:p>
          <a:p>
            <a:pPr marL="0" indent="0" algn="just">
              <a:buNone/>
            </a:pPr>
            <a:endParaRPr lang="pl-PL" sz="1600" dirty="0" smtClean="0">
              <a:solidFill>
                <a:schemeClr val="bg1">
                  <a:lumMod val="75000"/>
                  <a:lumOff val="25000"/>
                </a:schemeClr>
              </a:solidFill>
              <a:latin typeface="Gill Sans MT Condensed" pitchFamily="34" charset="-18"/>
            </a:endParaRPr>
          </a:p>
          <a:p>
            <a:pPr marL="0" indent="0" algn="just">
              <a:buNone/>
            </a:pPr>
            <a:r>
              <a:rPr lang="pl-PL" sz="19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MT Condensed" pitchFamily="34" charset="-18"/>
              </a:rPr>
              <a:t>Poradnia przy EKO „Szkole Życia” powstała w celu rozwiązania problemu ograniczonego dostępu do usług stomatologicznych wśród osób żyjących z HIV/AIDS, uzależnionych, bezdomnych i przebywających w ośrodkach Stowarzyszenia oraz innych placówkach tego typu z terenu całej Polski. </a:t>
            </a:r>
          </a:p>
        </p:txBody>
      </p:sp>
      <p:pic>
        <p:nvPicPr>
          <p:cNvPr id="4" name="Obraz 3" descr="IMG_0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3745110" cy="489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5046</TotalTime>
  <Words>1795</Words>
  <Application>Microsoft Office PowerPoint</Application>
  <PresentationFormat>Pokaz na ekranie (4:3)</PresentationFormat>
  <Paragraphs>164</Paragraphs>
  <Slides>32</Slides>
  <Notes>20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Slajd 1</vt:lpstr>
      <vt:lpstr>Slajd 2</vt:lpstr>
      <vt:lpstr>Stowarzyszenie Solidarni „PLUS” powstało 10.11.1989 roku w celu udzielenia wsparcia medycznego, terapeutycznego, socjalnego oraz prawnego ludziom żyjącym z HIV i chorym na AIDS.  Obecnie Stowarzyszenie działa na rzecz osób uzależnionych, bezdomnych, żyjących z HIV/AIDS, niepełnosprawnych oraz tych, którzy z różnych przyczyn pozostają wykluczeni lub są zagrożeni wykluczeniem społecznym.</vt:lpstr>
      <vt:lpstr>Slajd 4</vt:lpstr>
      <vt:lpstr>Slajd 5</vt:lpstr>
      <vt:lpstr>Działania Stowarzyszenia koncentrują się wokół czterech podstawowych obszarów:</vt:lpstr>
      <vt:lpstr>Oddział opiekuńczo – leczniczy wraz z nowym skrzydłem</vt:lpstr>
      <vt:lpstr>Slajd 8</vt:lpstr>
      <vt:lpstr>Poradnia stomatologiczna</vt:lpstr>
      <vt:lpstr>Opieka terapeutyczna </vt:lpstr>
      <vt:lpstr>Slajd 11</vt:lpstr>
      <vt:lpstr>Działalność proekologiczna jako narzędzie w terapii</vt:lpstr>
      <vt:lpstr>Działalność wspierająca</vt:lpstr>
      <vt:lpstr>Slajd 14</vt:lpstr>
      <vt:lpstr>Skutecznie, czyli jak?                     Wychodząc poza ramy standardowej pomocy</vt:lpstr>
      <vt:lpstr>Reintegracja społeczna – wsparcie i aktywizacja</vt:lpstr>
      <vt:lpstr>Zróżnicowane działania aktywizujące</vt:lpstr>
      <vt:lpstr>Reintegracja zawodowa – szansa na usamodzielnienie</vt:lpstr>
      <vt:lpstr>Slajd 19</vt:lpstr>
      <vt:lpstr>Dobro przekazywane dalej - wolontariat</vt:lpstr>
      <vt:lpstr>Poprzez podejmowane działania staramy się pomóc naszym podopiecznym w odnalezieniu oraz rozwijaniu w sobie talentów i pasji, o których oni sami często zapomnieli przez lata funkcjonowania w nałogu bądź przez dysfunkcje, z którymi przyszło im żyć. </vt:lpstr>
      <vt:lpstr>O tym warto mówić</vt:lpstr>
      <vt:lpstr>Slajd 23</vt:lpstr>
      <vt:lpstr>Tylko dla rodzin!</vt:lpstr>
      <vt:lpstr>Obecnie programem objęte są dwie rodziny z dziećmi, a samo Stowarzyszenie  zakupiło dotychczas dwie działki budowlane. </vt:lpstr>
      <vt:lpstr>Jedna z rodzin już wprowadziła się do własnego domu.</vt:lpstr>
      <vt:lpstr>PRZYPADEK MARCINA</vt:lpstr>
      <vt:lpstr>Pozostałe inicjatywy Stowarzyszenia Utworzenie Ochotniczej Straży Pożarnej</vt:lpstr>
      <vt:lpstr>Slajd 29</vt:lpstr>
      <vt:lpstr>Pozostałe inicjatywy Stowarzyszenia Utworzenie Centrum Integracji Społecznej (CIS)</vt:lpstr>
      <vt:lpstr>Najbliższe plany rozwoju organizacji</vt:lpstr>
      <vt:lpstr>Slajd 32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EKO Wandzin</dc:creator>
  <cp:lastModifiedBy>Magda</cp:lastModifiedBy>
  <cp:revision>364</cp:revision>
  <dcterms:created xsi:type="dcterms:W3CDTF">2015-05-18T10:53:48Z</dcterms:created>
  <dcterms:modified xsi:type="dcterms:W3CDTF">2016-10-17T01:54:58Z</dcterms:modified>
</cp:coreProperties>
</file>