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77" r:id="rId5"/>
    <p:sldId id="278" r:id="rId6"/>
    <p:sldId id="279" r:id="rId7"/>
    <p:sldId id="296" r:id="rId8"/>
    <p:sldId id="280" r:id="rId9"/>
    <p:sldId id="282" r:id="rId10"/>
    <p:sldId id="283" r:id="rId11"/>
    <p:sldId id="284" r:id="rId12"/>
    <p:sldId id="285" r:id="rId13"/>
    <p:sldId id="286" r:id="rId14"/>
    <p:sldId id="26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7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66" r:id="rId33"/>
    <p:sldId id="267" r:id="rId34"/>
    <p:sldId id="268" r:id="rId35"/>
    <p:sldId id="299" r:id="rId36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27" autoAdjust="0"/>
  </p:normalViewPr>
  <p:slideViewPr>
    <p:cSldViewPr snapToGrid="0" snapToObjects="1">
      <p:cViewPr varScale="1">
        <p:scale>
          <a:sx n="64" d="100"/>
          <a:sy n="64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1A334-D55B-44F8-BDB5-1E58C9A42CDF}" type="datetimeFigureOut">
              <a:rPr lang="pl-PL" smtClean="0"/>
              <a:t>14.06.2016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C5334-0BCE-46D1-B9B2-BC120C59E1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58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Fun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334-0BCE-46D1-B9B2-BC120C59E1A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94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„Wśród największych problemów zdrowia publicznego wymienione są choroby układu krążenia, nowotwory, choroby układu oddechowego oraz cukrzyca, które spowodowane są przez palenie, nadmierne spożycie alkoholu, nieprawidłową dietę i niewystarczającą aktywność fizyczną. Kluczową rolę będzie odgrywać profilaktyka.”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334-0BCE-46D1-B9B2-BC120C59E1A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14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Celem ustawy jest utworzenie struktur odpowiedzialnych za koordynację  monitorowanie działalności władz publicznych wpływających na zmianę stanu zdrowia populacji, a także zapewnienie stabilnych mechanizmów finansowania.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5D1DF-A4FA-9446-9089-7CB7E55649DD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1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 5 lat – pierwszy 2016-2020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5D1DF-A4FA-9446-9089-7CB7E55649DD}" type="slidenum">
              <a:rPr lang="pl-PL" smtClean="0">
                <a:solidFill>
                  <a:prstClr val="black"/>
                </a:solidFill>
              </a:rPr>
              <a:pPr/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0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Art. 18.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 mniej niż 10% środków przeznaczonych na realizację zadań NPZ przeznacza się na zadania z zakresu: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monitorowania i oceny stanu zdrowia i związanej z nim jakości życia społeczeństwa;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identyfikacji i analizy rozpowszechnienia czynników stanowiących zagrożenie stanu zdrowia społeczeństwa;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identyfikacji przyczyn nierówności w zdrowiu wynikających z uwarunkowań społeczno-ekonomicznych;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inicjowania i prowadzenia badań naukowych: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zmierzających do oceny związku między potencjalnymi czynnikami szkodliwymi dla zdrowia lub innymi czynnikami ryzyka a stanem zdrowia ludności,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dotyczących oceny skuteczności i efektywności działań z zakresu zdrowia publicznego, obejmujących testowanie skuteczności zadań z zakresu zdrowia publicznego polegających na promocji zdrowia lub profilaktyce chorób innych niż określone w NPZ.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5D1DF-A4FA-9446-9089-7CB7E55649DD}" type="slidenum">
              <a:rPr lang="pl-PL" smtClean="0">
                <a:solidFill>
                  <a:prstClr val="black"/>
                </a:solidFill>
              </a:rPr>
              <a:pPr/>
              <a:t>17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9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Funduszu Rozwiązywania Problemów Hazardowych, Funduszu Rozwoju Kultury Fizycznej i Funduszu Zajęć Sportowych dla Uczniów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5D1DF-A4FA-9446-9089-7CB7E55649DD}" type="slidenum">
              <a:rPr lang="pl-PL" smtClean="0">
                <a:solidFill>
                  <a:prstClr val="black"/>
                </a:solidFill>
              </a:rPr>
              <a:pPr/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6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Aby zachować ich ciągłość – były one przyjmowane na rok 2016 w drugiej połowie 2015 r. – dzięki wprowadzeniu przepisu przejściowego w ustawie o zdrowiu publicznym nie było konieczności ich aktualizacji na 2016 r.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5334-0BCE-46D1-B9B2-BC120C59E1A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26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BE2-C613-344C-BEF8-B2711619A281}" type="datetimeFigureOut">
              <a:rPr lang="pl-PL" smtClean="0"/>
              <a:t>14.06.2016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71C0-1E3F-3047-A114-C9A39DA3F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691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BE2-C613-344C-BEF8-B2711619A281}" type="datetimeFigureOut">
              <a:rPr lang="pl-PL" smtClean="0"/>
              <a:t>14.06.2016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71C0-1E3F-3047-A114-C9A39DA3F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93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BE2-C613-344C-BEF8-B2711619A281}" type="datetimeFigureOut">
              <a:rPr lang="pl-PL" smtClean="0"/>
              <a:t>14.06.2016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71C0-1E3F-3047-A114-C9A39DA3F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00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B748-BA00-C34D-A255-210149DC948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78E-990E-3D4D-B557-6ABED37CA2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3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B748-BA00-C34D-A255-210149DC948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78E-990E-3D4D-B557-6ABED37CA2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3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B748-BA00-C34D-A255-210149DC948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78E-990E-3D4D-B557-6ABED37CA2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11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B748-BA00-C34D-A255-210149DC948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78E-990E-3D4D-B557-6ABED37CA2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88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B748-BA00-C34D-A255-210149DC948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78E-990E-3D4D-B557-6ABED37CA2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34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B748-BA00-C34D-A255-210149DC948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78E-990E-3D4D-B557-6ABED37CA2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6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B748-BA00-C34D-A255-210149DC948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78E-990E-3D4D-B557-6ABED37CA2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8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B748-BA00-C34D-A255-210149DC948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78E-990E-3D4D-B557-6ABED37CA2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6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BE2-C613-344C-BEF8-B2711619A281}" type="datetimeFigureOut">
              <a:rPr lang="pl-PL" smtClean="0"/>
              <a:t>14.06.2016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71C0-1E3F-3047-A114-C9A39DA3F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391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B748-BA00-C34D-A255-210149DC948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78E-990E-3D4D-B557-6ABED37CA2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2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B748-BA00-C34D-A255-210149DC948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78E-990E-3D4D-B557-6ABED37CA2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71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B748-BA00-C34D-A255-210149DC948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78E-990E-3D4D-B557-6ABED37CA2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3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BE2-C613-344C-BEF8-B2711619A281}" type="datetimeFigureOut">
              <a:rPr lang="pl-PL" smtClean="0"/>
              <a:t>14.06.2016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71C0-1E3F-3047-A114-C9A39DA3F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81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BE2-C613-344C-BEF8-B2711619A281}" type="datetimeFigureOut">
              <a:rPr lang="pl-PL" smtClean="0"/>
              <a:t>14.06.2016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71C0-1E3F-3047-A114-C9A39DA3F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04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BE2-C613-344C-BEF8-B2711619A281}" type="datetimeFigureOut">
              <a:rPr lang="pl-PL" smtClean="0"/>
              <a:t>14.06.2016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71C0-1E3F-3047-A114-C9A39DA3F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78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BE2-C613-344C-BEF8-B2711619A281}" type="datetimeFigureOut">
              <a:rPr lang="pl-PL" smtClean="0"/>
              <a:t>14.06.2016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71C0-1E3F-3047-A114-C9A39DA3F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64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BE2-C613-344C-BEF8-B2711619A281}" type="datetimeFigureOut">
              <a:rPr lang="pl-PL" smtClean="0"/>
              <a:t>14.06.2016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71C0-1E3F-3047-A114-C9A39DA3F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53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BE2-C613-344C-BEF8-B2711619A281}" type="datetimeFigureOut">
              <a:rPr lang="pl-PL" smtClean="0"/>
              <a:t>14.06.2016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71C0-1E3F-3047-A114-C9A39DA3F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15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BE2-C613-344C-BEF8-B2711619A281}" type="datetimeFigureOut">
              <a:rPr lang="pl-PL" smtClean="0"/>
              <a:t>14.06.2016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71C0-1E3F-3047-A114-C9A39DA3F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21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EBE2-C613-344C-BEF8-B2711619A281}" type="datetimeFigureOut">
              <a:rPr lang="pl-PL" smtClean="0"/>
              <a:t>14.06.2016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71C0-1E3F-3047-A114-C9A39DA3F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02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7B748-BA00-C34D-A255-210149DC948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14.06.2016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A78E-990E-3D4D-B557-6ABED37CA2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1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bpn.gov.pl/portal?id=10617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Ustawa o zdrowiu publicznym – co zmienia w funkcjonowaniu profilaktyki narkomanii </a:t>
            </a:r>
            <a:br>
              <a:rPr lang="pl-PL" sz="3200" b="1" dirty="0" smtClean="0"/>
            </a:br>
            <a:r>
              <a:rPr lang="pl-PL" sz="3200" b="1" dirty="0" smtClean="0"/>
              <a:t>i problemów alkoholowych?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847216"/>
            <a:ext cx="6400800" cy="1752600"/>
          </a:xfrm>
        </p:spPr>
        <p:txBody>
          <a:bodyPr/>
          <a:lstStyle/>
          <a:p>
            <a:r>
              <a:rPr lang="pl-PL" dirty="0" smtClean="0"/>
              <a:t>Dr n. med. Łukasz </a:t>
            </a:r>
            <a:r>
              <a:rPr lang="pl-PL" dirty="0" err="1" smtClean="0"/>
              <a:t>Balwicki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91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1/3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monitorowanie </a:t>
            </a:r>
            <a:r>
              <a:rPr lang="pl-PL" b="1" dirty="0"/>
              <a:t>i </a:t>
            </a:r>
            <a:r>
              <a:rPr lang="pl-PL" b="1" dirty="0" smtClean="0"/>
              <a:t>ocena </a:t>
            </a:r>
            <a:r>
              <a:rPr lang="pl-PL" dirty="0"/>
              <a:t>stanu zdrowia społeczeństwa, zagrożeń zdrowia oraz jakości życia związanej ze zdrowiem społeczeństwa;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edukacja zdrowotna </a:t>
            </a:r>
            <a:r>
              <a:rPr lang="pl-PL" dirty="0" smtClean="0"/>
              <a:t>dostosowana </a:t>
            </a:r>
            <a:r>
              <a:rPr lang="pl-PL" dirty="0"/>
              <a:t>do potrzeb różnych grup społeczeństwa, w szczególności dzieci, młodzieży i osób starszych;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promocja </a:t>
            </a:r>
            <a:r>
              <a:rPr lang="pl-PL" b="1" dirty="0"/>
              <a:t>zdrowia</a:t>
            </a:r>
            <a:r>
              <a:rPr lang="pl-P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profilaktyka </a:t>
            </a:r>
            <a:r>
              <a:rPr lang="pl-PL" b="1" dirty="0"/>
              <a:t>chorób</a:t>
            </a:r>
            <a:r>
              <a:rPr lang="pl-PL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741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2/3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l-PL" dirty="0" smtClean="0"/>
              <a:t>działania mające na celu rozpoznawanie, </a:t>
            </a:r>
            <a:r>
              <a:rPr lang="pl-PL" b="1" dirty="0" smtClean="0"/>
              <a:t>eliminowanie </a:t>
            </a:r>
            <a:r>
              <a:rPr lang="pl-PL" b="1" dirty="0"/>
              <a:t>lub </a:t>
            </a:r>
            <a:r>
              <a:rPr lang="pl-PL" b="1" dirty="0" smtClean="0"/>
              <a:t>ograniczanie </a:t>
            </a:r>
            <a:r>
              <a:rPr lang="pl-PL" b="1" dirty="0"/>
              <a:t>zagrożeń i szkód </a:t>
            </a:r>
            <a:r>
              <a:rPr lang="pl-PL" dirty="0"/>
              <a:t>dla zdrowia fizycznego i psychicznego w środowisku zamieszkania, nauki, pracy i rekreacji;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pl-PL" b="1" dirty="0" smtClean="0"/>
              <a:t>analiza </a:t>
            </a:r>
            <a:r>
              <a:rPr lang="pl-PL" b="1" dirty="0"/>
              <a:t>adekwatności i efektywności </a:t>
            </a:r>
            <a:r>
              <a:rPr lang="pl-PL" dirty="0"/>
              <a:t>udzielanych świadczeń opieki zdrowotnej w odniesieniu do rozpoznanych potrzeb zdrowotnych społeczeństwa;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pl-PL" dirty="0" smtClean="0"/>
              <a:t>inicjowanie </a:t>
            </a:r>
            <a:r>
              <a:rPr lang="pl-PL" dirty="0"/>
              <a:t>i prowadzenie </a:t>
            </a:r>
            <a:r>
              <a:rPr lang="pl-PL" b="1" dirty="0"/>
              <a:t>badań naukowych </a:t>
            </a:r>
            <a:r>
              <a:rPr lang="pl-PL" dirty="0"/>
              <a:t>oraz </a:t>
            </a:r>
            <a:r>
              <a:rPr lang="pl-PL" b="1" dirty="0"/>
              <a:t>współpracy międzynarodowej </a:t>
            </a:r>
            <a:r>
              <a:rPr lang="pl-PL" dirty="0"/>
              <a:t>w zakresie zdrowia publicznego; </a:t>
            </a:r>
          </a:p>
        </p:txBody>
      </p:sp>
    </p:spTree>
    <p:extLst>
      <p:ext uri="{BB962C8B-B14F-4D97-AF65-F5344CB8AC3E}">
        <p14:creationId xmlns:p14="http://schemas.microsoft.com/office/powerpoint/2010/main" val="25028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3/3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pl-PL" b="1" dirty="0"/>
              <a:t>rozwój kadr </a:t>
            </a:r>
            <a:r>
              <a:rPr lang="pl-PL" dirty="0"/>
              <a:t>uczestniczących w realizacji zadań z zakresu zdrowia publicznego;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pl-PL" b="1" dirty="0" smtClean="0"/>
              <a:t>ograniczanie </a:t>
            </a:r>
            <a:r>
              <a:rPr lang="pl-PL" b="1" dirty="0"/>
              <a:t>nierówności </a:t>
            </a:r>
            <a:r>
              <a:rPr lang="pl-PL" dirty="0"/>
              <a:t>w zdrowiu wynikających z uwarunkowań społeczno-ekonomicznych;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pl-PL" dirty="0" smtClean="0"/>
              <a:t>działania </a:t>
            </a:r>
            <a:r>
              <a:rPr lang="pl-PL" dirty="0"/>
              <a:t>w obszarze </a:t>
            </a:r>
            <a:r>
              <a:rPr lang="pl-PL" b="1" dirty="0"/>
              <a:t>aktywności fizycznej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31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realizatorzy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dirty="0" err="1"/>
              <a:t>organy</a:t>
            </a:r>
            <a:r>
              <a:rPr lang="en-US" sz="2600" b="1" dirty="0"/>
              <a:t> </a:t>
            </a:r>
            <a:r>
              <a:rPr lang="en-US" sz="2600" b="1" dirty="0" err="1"/>
              <a:t>administracji</a:t>
            </a:r>
            <a:r>
              <a:rPr lang="en-US" sz="2600" b="1" dirty="0"/>
              <a:t> </a:t>
            </a:r>
            <a:r>
              <a:rPr lang="en-US" sz="2600" b="1" dirty="0" err="1"/>
              <a:t>rządowej</a:t>
            </a:r>
            <a:r>
              <a:rPr lang="en-US" sz="2600" dirty="0"/>
              <a:t>, </a:t>
            </a:r>
            <a:endParaRPr lang="en-US" sz="2600" dirty="0" smtClean="0"/>
          </a:p>
          <a:p>
            <a:r>
              <a:rPr lang="en-US" sz="2600" b="1" dirty="0" err="1" smtClean="0"/>
              <a:t>agencje</a:t>
            </a:r>
            <a:r>
              <a:rPr lang="en-US" sz="2600" b="1" dirty="0" smtClean="0"/>
              <a:t> </a:t>
            </a:r>
            <a:r>
              <a:rPr lang="en-US" sz="2600" b="1" dirty="0" err="1"/>
              <a:t>wykonawcze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b="1" dirty="0" err="1"/>
              <a:t>państwowe</a:t>
            </a:r>
            <a:r>
              <a:rPr lang="en-US" sz="2600" b="1" dirty="0"/>
              <a:t> </a:t>
            </a:r>
            <a:r>
              <a:rPr lang="en-US" sz="2600" b="1" dirty="0" err="1"/>
              <a:t>jednostki</a:t>
            </a:r>
            <a:r>
              <a:rPr lang="en-US" sz="2600" b="1" dirty="0"/>
              <a:t> </a:t>
            </a:r>
            <a:r>
              <a:rPr lang="en-US" sz="2600" b="1" dirty="0" err="1"/>
              <a:t>organizacyjne</a:t>
            </a:r>
            <a:r>
              <a:rPr lang="en-US" sz="2600" dirty="0"/>
              <a:t>, </a:t>
            </a:r>
          </a:p>
          <a:p>
            <a:r>
              <a:rPr lang="en-US" sz="2600" b="1" dirty="0" err="1" smtClean="0"/>
              <a:t>jednostki</a:t>
            </a:r>
            <a:r>
              <a:rPr lang="en-US" sz="2600" b="1" dirty="0" smtClean="0"/>
              <a:t> </a:t>
            </a:r>
            <a:r>
              <a:rPr lang="en-US" sz="2600" b="1" dirty="0" err="1"/>
              <a:t>samorządu</a:t>
            </a:r>
            <a:r>
              <a:rPr lang="en-US" sz="2600" b="1" dirty="0"/>
              <a:t> </a:t>
            </a:r>
            <a:r>
              <a:rPr lang="en-US" sz="2600" b="1" dirty="0" err="1"/>
              <a:t>terytorialnego</a:t>
            </a:r>
            <a:r>
              <a:rPr lang="en-US" sz="2600" dirty="0"/>
              <a:t>, </a:t>
            </a:r>
            <a:r>
              <a:rPr lang="en-US" sz="2600" dirty="0" err="1"/>
              <a:t>realizujące</a:t>
            </a:r>
            <a:r>
              <a:rPr lang="en-US" sz="2600" dirty="0"/>
              <a:t> </a:t>
            </a:r>
            <a:r>
              <a:rPr lang="en-US" sz="2600" dirty="0" err="1"/>
              <a:t>zadania</a:t>
            </a:r>
            <a:r>
              <a:rPr lang="en-US" sz="2600" dirty="0"/>
              <a:t> </a:t>
            </a:r>
            <a:r>
              <a:rPr lang="en-US" sz="2600" dirty="0" err="1"/>
              <a:t>własne</a:t>
            </a:r>
            <a:r>
              <a:rPr lang="en-US" sz="2600" dirty="0"/>
              <a:t> </a:t>
            </a:r>
            <a:r>
              <a:rPr lang="en-US" sz="2600" dirty="0" err="1"/>
              <a:t>polegające</a:t>
            </a:r>
            <a:r>
              <a:rPr lang="en-US" sz="2600" dirty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/>
              <a:t>promocji</a:t>
            </a:r>
            <a:r>
              <a:rPr lang="en-US" sz="2600" dirty="0"/>
              <a:t> </a:t>
            </a:r>
            <a:r>
              <a:rPr lang="en-US" sz="2600" dirty="0" err="1"/>
              <a:t>lub</a:t>
            </a:r>
            <a:r>
              <a:rPr lang="en-US" sz="2600" dirty="0"/>
              <a:t> </a:t>
            </a:r>
            <a:r>
              <a:rPr lang="en-US" sz="2600" dirty="0" err="1"/>
              <a:t>ochronie</a:t>
            </a:r>
            <a:r>
              <a:rPr lang="en-US" sz="2600" dirty="0"/>
              <a:t> </a:t>
            </a:r>
            <a:r>
              <a:rPr lang="en-US" sz="2600" dirty="0" err="1"/>
              <a:t>zdrowia</a:t>
            </a:r>
            <a:r>
              <a:rPr lang="en-US" sz="2600" dirty="0"/>
              <a:t>. </a:t>
            </a:r>
            <a:endParaRPr lang="en-US" sz="2600" dirty="0" smtClean="0"/>
          </a:p>
          <a:p>
            <a:r>
              <a:rPr lang="en-US" sz="2600" dirty="0" err="1" smtClean="0"/>
              <a:t>podmioty</a:t>
            </a:r>
            <a:r>
              <a:rPr lang="en-US" sz="2600" dirty="0"/>
              <a:t>, </a:t>
            </a:r>
            <a:r>
              <a:rPr lang="en-US" sz="2600" dirty="0" err="1"/>
              <a:t>których</a:t>
            </a:r>
            <a:r>
              <a:rPr lang="en-US" sz="2600" dirty="0"/>
              <a:t> </a:t>
            </a:r>
            <a:r>
              <a:rPr lang="en-US" sz="2600" dirty="0" err="1"/>
              <a:t>cele</a:t>
            </a:r>
            <a:r>
              <a:rPr lang="en-US" sz="2600" dirty="0"/>
              <a:t> </a:t>
            </a:r>
            <a:r>
              <a:rPr lang="en-US" sz="2600" dirty="0" err="1"/>
              <a:t>statutowe</a:t>
            </a:r>
            <a:r>
              <a:rPr lang="en-US" sz="2600" dirty="0"/>
              <a:t> </a:t>
            </a:r>
            <a:r>
              <a:rPr lang="en-US" sz="2600" dirty="0" err="1"/>
              <a:t>lub</a:t>
            </a:r>
            <a:r>
              <a:rPr lang="en-US" sz="2600" dirty="0"/>
              <a:t> </a:t>
            </a:r>
            <a:r>
              <a:rPr lang="en-US" sz="2600" dirty="0" err="1"/>
              <a:t>przedmiot</a:t>
            </a:r>
            <a:r>
              <a:rPr lang="en-US" sz="2600" dirty="0"/>
              <a:t> </a:t>
            </a:r>
            <a:r>
              <a:rPr lang="en-US" sz="2600" dirty="0" err="1"/>
              <a:t>działalności</a:t>
            </a:r>
            <a:r>
              <a:rPr lang="en-US" sz="2600" dirty="0"/>
              <a:t> </a:t>
            </a:r>
            <a:r>
              <a:rPr lang="en-US" sz="2600" dirty="0" err="1"/>
              <a:t>dotyczą</a:t>
            </a:r>
            <a:r>
              <a:rPr lang="en-US" sz="2600" dirty="0"/>
              <a:t> </a:t>
            </a:r>
            <a:r>
              <a:rPr lang="en-US" sz="2600" dirty="0" err="1"/>
              <a:t>spraw</a:t>
            </a:r>
            <a:r>
              <a:rPr lang="en-US" sz="2600" dirty="0"/>
              <a:t> </a:t>
            </a:r>
            <a:r>
              <a:rPr lang="en-US" sz="2600" dirty="0" err="1"/>
              <a:t>objętych</a:t>
            </a:r>
            <a:r>
              <a:rPr lang="en-US" sz="2600" dirty="0"/>
              <a:t> </a:t>
            </a:r>
            <a:r>
              <a:rPr lang="en-US" sz="2600" dirty="0" err="1"/>
              <a:t>zadaniami</a:t>
            </a:r>
            <a:r>
              <a:rPr lang="en-US" sz="2600" dirty="0"/>
              <a:t> </a:t>
            </a:r>
            <a:r>
              <a:rPr lang="en-US" sz="2600" dirty="0" err="1"/>
              <a:t>określonymi</a:t>
            </a:r>
            <a:r>
              <a:rPr lang="en-US" sz="2600" dirty="0"/>
              <a:t> w art. 2 </a:t>
            </a:r>
            <a:r>
              <a:rPr lang="en-US" sz="2600" dirty="0" err="1"/>
              <a:t>ustawy</a:t>
            </a:r>
            <a:r>
              <a:rPr lang="en-US" sz="2600" dirty="0"/>
              <a:t> o </a:t>
            </a:r>
            <a:r>
              <a:rPr lang="en-US" sz="2600" dirty="0" err="1"/>
              <a:t>zdrowiu</a:t>
            </a:r>
            <a:r>
              <a:rPr lang="en-US" sz="2600" dirty="0"/>
              <a:t> </a:t>
            </a:r>
            <a:r>
              <a:rPr lang="en-US" sz="2600" dirty="0" err="1"/>
              <a:t>publicznym</a:t>
            </a:r>
            <a:r>
              <a:rPr lang="en-US" sz="2600" dirty="0"/>
              <a:t>, </a:t>
            </a:r>
            <a:r>
              <a:rPr lang="en-US" sz="2600" dirty="0" smtClean="0"/>
              <a:t>w </a:t>
            </a:r>
            <a:r>
              <a:rPr lang="en-US" sz="2600" dirty="0" err="1"/>
              <a:t>tym</a:t>
            </a:r>
            <a:r>
              <a:rPr lang="en-US" sz="2600" dirty="0"/>
              <a:t> </a:t>
            </a:r>
            <a:r>
              <a:rPr lang="en-US" sz="2600" b="1" dirty="0" err="1"/>
              <a:t>organizacje</a:t>
            </a:r>
            <a:r>
              <a:rPr lang="en-US" sz="2600" b="1" dirty="0"/>
              <a:t> </a:t>
            </a:r>
            <a:r>
              <a:rPr lang="en-US" sz="2600" b="1" dirty="0" err="1"/>
              <a:t>pozarządowe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podmioty</a:t>
            </a:r>
            <a:r>
              <a:rPr lang="en-US" sz="2600" dirty="0"/>
              <a:t>, o </a:t>
            </a:r>
            <a:r>
              <a:rPr lang="en-US" sz="2600" dirty="0" err="1"/>
              <a:t>których</a:t>
            </a:r>
            <a:r>
              <a:rPr lang="en-US" sz="2600" dirty="0"/>
              <a:t> </a:t>
            </a:r>
            <a:r>
              <a:rPr lang="en-US" sz="2600" dirty="0" err="1"/>
              <a:t>mowa</a:t>
            </a:r>
            <a:r>
              <a:rPr lang="en-US" sz="2600" dirty="0"/>
              <a:t> w art. 3 </a:t>
            </a:r>
            <a:r>
              <a:rPr lang="en-US" sz="2600" dirty="0" err="1"/>
              <a:t>ust</a:t>
            </a:r>
            <a:r>
              <a:rPr lang="en-US" sz="2600" dirty="0"/>
              <a:t>. 2 </a:t>
            </a:r>
            <a:r>
              <a:rPr lang="en-US" sz="2600" dirty="0" err="1"/>
              <a:t>i</a:t>
            </a:r>
            <a:r>
              <a:rPr lang="en-US" sz="2600" dirty="0"/>
              <a:t> 3 </a:t>
            </a:r>
            <a:r>
              <a:rPr lang="en-US" sz="2600" dirty="0" err="1"/>
              <a:t>ustawy</a:t>
            </a:r>
            <a:r>
              <a:rPr lang="en-US" sz="2600" dirty="0"/>
              <a:t> </a:t>
            </a:r>
            <a:r>
              <a:rPr lang="en-US" sz="2600" dirty="0" smtClean="0"/>
              <a:t>z </a:t>
            </a:r>
            <a:r>
              <a:rPr lang="en-US" sz="2600" dirty="0" err="1"/>
              <a:t>dnia</a:t>
            </a:r>
            <a:r>
              <a:rPr lang="en-US" sz="2600" dirty="0"/>
              <a:t> 24 </a:t>
            </a:r>
            <a:r>
              <a:rPr lang="en-US" sz="2600" dirty="0" err="1"/>
              <a:t>kwietnia</a:t>
            </a:r>
            <a:r>
              <a:rPr lang="en-US" sz="2600" dirty="0"/>
              <a:t> 2003 </a:t>
            </a:r>
            <a:r>
              <a:rPr lang="en-US" sz="2600" dirty="0" err="1"/>
              <a:t>roku</a:t>
            </a:r>
            <a:r>
              <a:rPr lang="en-US" sz="2600" dirty="0"/>
              <a:t> o </a:t>
            </a:r>
            <a:r>
              <a:rPr lang="en-US" sz="2600" dirty="0" err="1"/>
              <a:t>działalności</a:t>
            </a:r>
            <a:r>
              <a:rPr lang="en-US" sz="2600" dirty="0"/>
              <a:t> </a:t>
            </a:r>
            <a:r>
              <a:rPr lang="en-US" sz="2600" dirty="0" err="1"/>
              <a:t>pożytku</a:t>
            </a:r>
            <a:r>
              <a:rPr lang="en-US" sz="2600" dirty="0"/>
              <a:t> </a:t>
            </a:r>
            <a:r>
              <a:rPr lang="en-US" sz="2600" dirty="0" err="1"/>
              <a:t>publicznego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o </a:t>
            </a:r>
            <a:r>
              <a:rPr lang="en-US" sz="2600" dirty="0" err="1"/>
              <a:t>wolontariacie</a:t>
            </a:r>
            <a:r>
              <a:rPr lang="en-US" sz="2600" dirty="0"/>
              <a:t> 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7207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Rada do Spraw Zdrowia Publicznego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organ opiniodawczo-doradczy ministra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Do </a:t>
            </a:r>
            <a:r>
              <a:rPr lang="pl-PL" dirty="0"/>
              <a:t>jej zadań </a:t>
            </a:r>
            <a:r>
              <a:rPr lang="pl-PL" dirty="0" smtClean="0"/>
              <a:t>należy </a:t>
            </a:r>
            <a:r>
              <a:rPr lang="pl-PL" dirty="0"/>
              <a:t>m.in</a:t>
            </a:r>
            <a:r>
              <a:rPr lang="pl-PL" dirty="0" smtClean="0"/>
              <a:t>.: </a:t>
            </a:r>
          </a:p>
          <a:p>
            <a:r>
              <a:rPr lang="pl-PL" dirty="0" smtClean="0"/>
              <a:t>opiniowanie projektów i ewaluacja wdrażania Narodowego Programu Zdrowia</a:t>
            </a:r>
          </a:p>
          <a:p>
            <a:r>
              <a:rPr lang="pl-PL" dirty="0" smtClean="0"/>
              <a:t>przedstawianie ministrowi </a:t>
            </a:r>
            <a:r>
              <a:rPr lang="pl-PL" dirty="0"/>
              <a:t>propozycji </a:t>
            </a:r>
            <a:r>
              <a:rPr lang="pl-PL" dirty="0" smtClean="0"/>
              <a:t>nowych zadań </a:t>
            </a:r>
            <a:r>
              <a:rPr lang="pl-PL" dirty="0"/>
              <a:t>w zakresie zdrowia </a:t>
            </a:r>
            <a:r>
              <a:rPr lang="pl-PL" dirty="0" smtClean="0"/>
              <a:t>publicznego.</a:t>
            </a:r>
          </a:p>
          <a:p>
            <a:r>
              <a:rPr lang="pl-PL" dirty="0"/>
              <a:t>wykonywanie innych zadań opiniodawczo-doradczych </a:t>
            </a:r>
          </a:p>
        </p:txBody>
      </p:sp>
    </p:spTree>
    <p:extLst>
      <p:ext uri="{BB962C8B-B14F-4D97-AF65-F5344CB8AC3E}">
        <p14:creationId xmlns:p14="http://schemas.microsoft.com/office/powerpoint/2010/main" val="42729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NPZ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Narodowy </a:t>
            </a:r>
            <a:r>
              <a:rPr lang="pl-PL" b="1" dirty="0"/>
              <a:t>Program Zdrowia</a:t>
            </a:r>
            <a:r>
              <a:rPr lang="pl-PL" dirty="0"/>
              <a:t>, w drodze rozporządzenia, ustanawiać będzie </a:t>
            </a:r>
            <a:r>
              <a:rPr lang="pl-PL" dirty="0" smtClean="0"/>
              <a:t>rada ministrów. </a:t>
            </a:r>
            <a:r>
              <a:rPr lang="pl-PL" dirty="0"/>
              <a:t>Ma to być </a:t>
            </a:r>
            <a:r>
              <a:rPr lang="pl-PL" b="1" dirty="0"/>
              <a:t>strategiczny dokument</a:t>
            </a:r>
            <a:r>
              <a:rPr lang="pl-PL" dirty="0"/>
              <a:t>, oparty na współdziałaniu organów administracji rządowej, jednostek samorządu terytorialnego oraz organizacji pozarządowych i lokalnych społeczności</a:t>
            </a:r>
            <a:r>
              <a:rPr lang="pl-PL" dirty="0" smtClean="0"/>
              <a:t>.</a:t>
            </a:r>
          </a:p>
          <a:p>
            <a:r>
              <a:rPr lang="pl-PL" dirty="0" smtClean="0"/>
              <a:t>Nad jego realizacją czuwa </a:t>
            </a:r>
            <a:r>
              <a:rPr lang="pl-PL" b="1" dirty="0" smtClean="0"/>
              <a:t>Komitet Sterujący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227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Zawartość NPZ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/>
              <a:t>cel strategiczny NPZ</a:t>
            </a:r>
            <a:r>
              <a:rPr lang="pl-PL" dirty="0"/>
              <a:t> ukierunkowany na wydłużenie życia w zdrowiu ludności Rzeczypospolitej Polskiej i poprawę jakości życia związanej ze zdrowiem oraz ograniczanie społecznych nierówności w zdrowiu, </a:t>
            </a:r>
          </a:p>
          <a:p>
            <a:r>
              <a:rPr lang="pl-PL" b="1" dirty="0" smtClean="0"/>
              <a:t>cele </a:t>
            </a:r>
            <a:r>
              <a:rPr lang="pl-PL" b="1" dirty="0"/>
              <a:t>operacyjne </a:t>
            </a:r>
            <a:r>
              <a:rPr lang="pl-PL" dirty="0"/>
              <a:t>służące realizacji celu strategicznego ukierunkowane na zmniejszenie narażenia społeczeństwa na największe zagrożenia zdrowia, </a:t>
            </a:r>
          </a:p>
          <a:p>
            <a:r>
              <a:rPr lang="pl-PL" b="1" dirty="0" smtClean="0"/>
              <a:t>zadania</a:t>
            </a:r>
            <a:r>
              <a:rPr lang="pl-PL" dirty="0" smtClean="0"/>
              <a:t> </a:t>
            </a:r>
            <a:r>
              <a:rPr lang="pl-PL" dirty="0"/>
              <a:t>służące realizacji celów operacyjnych, </a:t>
            </a:r>
          </a:p>
          <a:p>
            <a:r>
              <a:rPr lang="pl-PL" b="1" dirty="0" smtClean="0"/>
              <a:t>podmioty</a:t>
            </a:r>
            <a:r>
              <a:rPr lang="pl-PL" dirty="0" smtClean="0"/>
              <a:t> </a:t>
            </a:r>
            <a:r>
              <a:rPr lang="pl-PL" dirty="0"/>
              <a:t>odpowiedzialne za realizację zadań, </a:t>
            </a:r>
          </a:p>
          <a:p>
            <a:r>
              <a:rPr lang="pl-PL" b="1" dirty="0" smtClean="0"/>
              <a:t>realizatorów</a:t>
            </a:r>
            <a:r>
              <a:rPr lang="pl-PL" dirty="0" smtClean="0"/>
              <a:t> </a:t>
            </a:r>
            <a:r>
              <a:rPr lang="pl-PL" dirty="0"/>
              <a:t>zadań, </a:t>
            </a:r>
          </a:p>
          <a:p>
            <a:r>
              <a:rPr lang="pl-PL" b="1" dirty="0" smtClean="0"/>
              <a:t>tryb </a:t>
            </a:r>
            <a:r>
              <a:rPr lang="pl-PL" b="1" dirty="0"/>
              <a:t>i wysokość finansowania zadań, </a:t>
            </a:r>
          </a:p>
          <a:p>
            <a:r>
              <a:rPr lang="pl-PL" b="1" dirty="0" smtClean="0"/>
              <a:t>wskaźniki </a:t>
            </a:r>
            <a:r>
              <a:rPr lang="pl-PL" b="1" dirty="0"/>
              <a:t>i sposób monitorowania i ewaluacji NPZ </a:t>
            </a:r>
          </a:p>
        </p:txBody>
      </p:sp>
    </p:spTree>
    <p:extLst>
      <p:ext uri="{BB962C8B-B14F-4D97-AF65-F5344CB8AC3E}">
        <p14:creationId xmlns:p14="http://schemas.microsoft.com/office/powerpoint/2010/main" val="13247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finansowania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 smtClean="0"/>
              <a:t>Środki pozostające w dyspozycji: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ministra </a:t>
            </a:r>
            <a:r>
              <a:rPr lang="pl-PL" dirty="0"/>
              <a:t>właściwego do spraw zdrowia, w tym ze środków państwowych funduszy celowych;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realizujących </a:t>
            </a:r>
            <a:r>
              <a:rPr lang="pl-PL" dirty="0"/>
              <a:t>zadania z zakresu zdrowia publicznego: </a:t>
            </a:r>
          </a:p>
          <a:p>
            <a:pPr marL="914400" lvl="1" indent="-514350">
              <a:buFont typeface="+mj-lt"/>
              <a:buAutoNum type="alphaLcParenR"/>
            </a:pPr>
            <a:r>
              <a:rPr lang="pl-PL" dirty="0" smtClean="0"/>
              <a:t>innych </a:t>
            </a:r>
            <a:r>
              <a:rPr lang="pl-PL" dirty="0"/>
              <a:t>ministrów lub centralnych organów administracji rządowej, w tym ze środków państwowych funduszy celowych, </a:t>
            </a:r>
          </a:p>
          <a:p>
            <a:pPr marL="914400" lvl="1" indent="-514350">
              <a:buFont typeface="+mj-lt"/>
              <a:buAutoNum type="alphaLcParenR"/>
            </a:pPr>
            <a:r>
              <a:rPr lang="pl-PL" dirty="0" smtClean="0"/>
              <a:t>agencji </a:t>
            </a:r>
            <a:r>
              <a:rPr lang="pl-PL" dirty="0"/>
              <a:t>wykonawczych i innych państwowych jednostek organizacyjnych, w tym Narodowego Funduszu Zdrowia;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jednostek </a:t>
            </a:r>
            <a:r>
              <a:rPr lang="pl-PL" dirty="0"/>
              <a:t>samorządu terytorialnego. </a:t>
            </a:r>
          </a:p>
        </p:txBody>
      </p:sp>
    </p:spTree>
    <p:extLst>
      <p:ext uri="{BB962C8B-B14F-4D97-AF65-F5344CB8AC3E}">
        <p14:creationId xmlns:p14="http://schemas.microsoft.com/office/powerpoint/2010/main" val="7918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NPZ a NFZ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Fundusz może przekazać środki na dofinansowanie programów polityki zdrowotnej realizowanych przez jednostkę samorządu terytorialnego </a:t>
            </a:r>
            <a:r>
              <a:rPr lang="pl-PL" dirty="0" smtClean="0"/>
              <a:t>(…) </a:t>
            </a:r>
            <a:r>
              <a:rPr lang="pl-PL" dirty="0"/>
              <a:t>w kwocie nieprzekraczającej: </a:t>
            </a:r>
          </a:p>
          <a:p>
            <a:r>
              <a:rPr lang="pl-PL" dirty="0"/>
              <a:t>1) </a:t>
            </a:r>
            <a:r>
              <a:rPr lang="pl-PL" b="1" dirty="0"/>
              <a:t>80% środków </a:t>
            </a:r>
            <a:r>
              <a:rPr lang="pl-PL" dirty="0"/>
              <a:t>przewidzianych na realizację programu jednostki samorządu terytorialnego o liczbie mieszkańców nieprzekraczającej </a:t>
            </a:r>
            <a:r>
              <a:rPr lang="pl-PL" b="1" dirty="0"/>
              <a:t>5 tys</a:t>
            </a:r>
            <a:r>
              <a:rPr lang="pl-PL" dirty="0"/>
              <a:t>.; </a:t>
            </a:r>
          </a:p>
          <a:p>
            <a:r>
              <a:rPr lang="pl-PL" dirty="0"/>
              <a:t>2) </a:t>
            </a:r>
            <a:r>
              <a:rPr lang="pl-PL" b="1" dirty="0"/>
              <a:t>40% środków </a:t>
            </a:r>
            <a:r>
              <a:rPr lang="pl-PL" dirty="0"/>
              <a:t>przewidzianych na realizację programu jednostki samorządu terytorialnego innej niż wymieniona w pkt 1. </a:t>
            </a:r>
          </a:p>
        </p:txBody>
      </p:sp>
    </p:spTree>
    <p:extLst>
      <p:ext uri="{BB962C8B-B14F-4D97-AF65-F5344CB8AC3E}">
        <p14:creationId xmlns:p14="http://schemas.microsoft.com/office/powerpoint/2010/main" val="27213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Koszty NFZ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Obejmują koszty </a:t>
            </a:r>
            <a:r>
              <a:rPr lang="pl-PL" dirty="0"/>
              <a:t>świadczeń opieki zdrowotnej, uwzględniające koszty promocji zdrowia i profilaktyki chorób w wysokości </a:t>
            </a:r>
            <a:r>
              <a:rPr lang="pl-PL" b="1" dirty="0"/>
              <a:t>nie mniejszej niż 1,5%</a:t>
            </a:r>
            <a:r>
              <a:rPr lang="pl-PL" dirty="0"/>
              <a:t> kosztów świadczeń opieki zdrowotnej, w tym dofinansowanie programów polityki zdrowotnej </a:t>
            </a:r>
          </a:p>
        </p:txBody>
      </p:sp>
    </p:spTree>
    <p:extLst>
      <p:ext uri="{BB962C8B-B14F-4D97-AF65-F5344CB8AC3E}">
        <p14:creationId xmlns:p14="http://schemas.microsoft.com/office/powerpoint/2010/main" val="38209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Zdrowie publiczne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„zdrowie publiczne to nauka i sztuka zapobiegania chorobom, przedłużania życia </a:t>
            </a:r>
            <a:br>
              <a:rPr lang="pl-PL" dirty="0"/>
            </a:br>
            <a:r>
              <a:rPr lang="pl-PL" dirty="0" smtClean="0"/>
              <a:t>i </a:t>
            </a:r>
            <a:r>
              <a:rPr lang="pl-PL" dirty="0"/>
              <a:t>promocji zdrowia fizycznego, poprzez wysiłek społeczności”</a:t>
            </a:r>
          </a:p>
          <a:p>
            <a:pPr marL="0" indent="0" algn="r">
              <a:buNone/>
            </a:pPr>
            <a:r>
              <a:rPr lang="pl-PL" dirty="0"/>
              <a:t>C.E. </a:t>
            </a:r>
            <a:r>
              <a:rPr lang="pl-PL" dirty="0" err="1"/>
              <a:t>Winslow</a:t>
            </a:r>
            <a:r>
              <a:rPr lang="pl-PL" dirty="0"/>
              <a:t> (1920)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53983"/>
            <a:ext cx="5040923" cy="31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Wysokość finansowania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2016 r. na zadania z zakresu zdrowia publicznego przeznaczonych ma zostać maksymalnie </a:t>
            </a:r>
            <a:r>
              <a:rPr lang="pl-PL" strike="sngStrike" dirty="0"/>
              <a:t>275 mln zł - 61 mln zł z budżetu państwa i 214 mln zł z Funduszu Zdrowia Publicznego. </a:t>
            </a:r>
            <a:r>
              <a:rPr lang="pl-PL" strike="sngStrike" dirty="0" smtClean="0"/>
              <a:t/>
            </a:r>
            <a:br>
              <a:rPr lang="pl-PL" strike="sngStrike" dirty="0" smtClean="0"/>
            </a:br>
            <a:r>
              <a:rPr lang="pl-PL" b="1" dirty="0" smtClean="0"/>
              <a:t>140 mln zł – (z budżetu państwa oraz z funduszy celowych)</a:t>
            </a:r>
          </a:p>
        </p:txBody>
      </p:sp>
    </p:spTree>
    <p:extLst>
      <p:ext uri="{BB962C8B-B14F-4D97-AF65-F5344CB8AC3E}">
        <p14:creationId xmlns:p14="http://schemas.microsoft.com/office/powerpoint/2010/main" val="2845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Poprawa </a:t>
            </a:r>
            <a:r>
              <a:rPr lang="pl-PL" dirty="0"/>
              <a:t>sposobu żywienia, stanu odżywienia oraz aktywności fizycznej </a:t>
            </a:r>
            <a:r>
              <a:rPr lang="pl-PL" dirty="0" smtClean="0"/>
              <a:t>społeczeństwa</a:t>
            </a:r>
            <a:r>
              <a:rPr lang="pl-PL" dirty="0"/>
              <a:t> </a:t>
            </a:r>
            <a:r>
              <a:rPr lang="pl-PL" dirty="0" smtClean="0"/>
              <a:t>– </a:t>
            </a:r>
            <a:r>
              <a:rPr lang="pl-PL" b="1" dirty="0" smtClean="0"/>
              <a:t>37 mln zł</a:t>
            </a:r>
            <a:endParaRPr lang="pl-PL" b="1" dirty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Profilaktyka </a:t>
            </a:r>
            <a:r>
              <a:rPr lang="pl-PL" dirty="0"/>
              <a:t>i rozwiązywanie problemów związanych z uzależnieniami od substancji </a:t>
            </a:r>
            <a:r>
              <a:rPr lang="pl-PL" dirty="0" smtClean="0"/>
              <a:t>psychoaktywnych, </a:t>
            </a:r>
            <a:r>
              <a:rPr lang="pl-PL" dirty="0"/>
              <a:t>uzależnieniami </a:t>
            </a:r>
            <a:r>
              <a:rPr lang="pl-PL" dirty="0" smtClean="0"/>
              <a:t>behawioralnymi i innymi </a:t>
            </a:r>
            <a:r>
              <a:rPr lang="pl-PL" dirty="0" err="1" smtClean="0"/>
              <a:t>zachowaniami</a:t>
            </a:r>
            <a:r>
              <a:rPr lang="pl-PL" dirty="0" smtClean="0"/>
              <a:t> ryzykownymi – </a:t>
            </a:r>
            <a:r>
              <a:rPr lang="pl-PL" b="1" dirty="0" smtClean="0"/>
              <a:t>32 mln zł</a:t>
            </a:r>
            <a:endParaRPr lang="pl-PL" b="1" dirty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Profilaktyka problemów zdrowia psychicznego i poprawa dobrostanu psychicznego społeczeństwa – </a:t>
            </a:r>
            <a:r>
              <a:rPr lang="pl-PL" b="1" dirty="0" smtClean="0"/>
              <a:t>27 mln zł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25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cd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pl-PL" dirty="0"/>
              <a:t>Ograniczenie ryzyka zdrowotnego wynikającego z zagrożeń fizycznych, chemicznych i biologicznych w środowisku zewnętrznym, miejscu pracy, zamieszkania, rekreacji oraz nauki – </a:t>
            </a:r>
            <a:r>
              <a:rPr lang="pl-PL" b="1" dirty="0"/>
              <a:t>17 mln zł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pl-PL" dirty="0"/>
              <a:t>Promocja zdrowego i aktywnego starzenia się – </a:t>
            </a:r>
            <a:r>
              <a:rPr lang="pl-PL" b="1" dirty="0"/>
              <a:t>12 mln zł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pl-PL" dirty="0"/>
              <a:t>Poprawa zdrowia prokreacyjnego – </a:t>
            </a:r>
            <a:r>
              <a:rPr lang="pl-PL" b="1" dirty="0"/>
              <a:t>15 mln </a:t>
            </a:r>
            <a:r>
              <a:rPr lang="pl-PL" b="1" dirty="0" smtClean="0"/>
              <a:t>zł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435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Ustawa ZP – programy profilaktyczne (alkohol, narkomania)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b="1" dirty="0" smtClean="0"/>
          </a:p>
          <a:p>
            <a:r>
              <a:rPr lang="pl-PL" b="1" dirty="0" smtClean="0"/>
              <a:t>Rok </a:t>
            </a:r>
            <a:r>
              <a:rPr lang="en-US" b="1" dirty="0" smtClean="0"/>
              <a:t>2016  </a:t>
            </a:r>
            <a:r>
              <a:rPr lang="en-US" dirty="0"/>
              <a:t>jest </a:t>
            </a:r>
            <a:r>
              <a:rPr lang="en-US" dirty="0" err="1"/>
              <a:t>ostatnim</a:t>
            </a:r>
            <a:r>
              <a:rPr lang="en-US" dirty="0"/>
              <a:t> </a:t>
            </a:r>
            <a:r>
              <a:rPr lang="en-US" dirty="0" err="1"/>
              <a:t>rokiem</a:t>
            </a:r>
            <a:r>
              <a:rPr lang="en-US" dirty="0"/>
              <a:t> </a:t>
            </a:r>
            <a:r>
              <a:rPr lang="en-US" dirty="0" err="1"/>
              <a:t>funkcjonowania</a:t>
            </a:r>
            <a:r>
              <a:rPr lang="en-US" dirty="0"/>
              <a:t> </a:t>
            </a:r>
            <a:r>
              <a:rPr lang="en-US" dirty="0" err="1"/>
              <a:t>gminnych</a:t>
            </a:r>
            <a:r>
              <a:rPr lang="en-US" dirty="0"/>
              <a:t> i </a:t>
            </a:r>
            <a:r>
              <a:rPr lang="en-US" dirty="0" err="1"/>
              <a:t>wojewódzkich</a:t>
            </a:r>
            <a:r>
              <a:rPr lang="en-US" dirty="0"/>
              <a:t> </a:t>
            </a:r>
            <a:r>
              <a:rPr lang="en-US" dirty="0" err="1"/>
              <a:t>programów</a:t>
            </a:r>
            <a:r>
              <a:rPr lang="en-US" dirty="0"/>
              <a:t> </a:t>
            </a:r>
            <a:r>
              <a:rPr lang="en-US" dirty="0" err="1"/>
              <a:t>profilaktycznych</a:t>
            </a:r>
            <a:r>
              <a:rPr lang="en-US" dirty="0"/>
              <a:t> (</a:t>
            </a:r>
            <a:r>
              <a:rPr lang="en-US" dirty="0" err="1"/>
              <a:t>alkohol</a:t>
            </a:r>
            <a:r>
              <a:rPr lang="en-US" dirty="0"/>
              <a:t>, </a:t>
            </a:r>
            <a:r>
              <a:rPr lang="en-US" dirty="0" err="1"/>
              <a:t>narkomania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starych</a:t>
            </a:r>
            <a:r>
              <a:rPr lang="en-US" dirty="0"/>
              <a:t> </a:t>
            </a:r>
            <a:r>
              <a:rPr lang="en-US" dirty="0" err="1"/>
              <a:t>zasadach</a:t>
            </a:r>
            <a:r>
              <a:rPr lang="en-US" dirty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96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 2017r.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programy</a:t>
            </a:r>
            <a:r>
              <a:rPr lang="en-US" dirty="0"/>
              <a:t>, </a:t>
            </a:r>
            <a:r>
              <a:rPr lang="en-US" dirty="0" err="1"/>
              <a:t>które</a:t>
            </a:r>
            <a:r>
              <a:rPr lang="en-US" dirty="0"/>
              <a:t> </a:t>
            </a:r>
            <a:r>
              <a:rPr lang="en-US" dirty="0" err="1"/>
              <a:t>będą</a:t>
            </a:r>
            <a:r>
              <a:rPr lang="en-US" dirty="0"/>
              <a:t> </a:t>
            </a:r>
            <a:r>
              <a:rPr lang="en-US" dirty="0" err="1"/>
              <a:t>przyjmowane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b="1" dirty="0"/>
              <a:t>2017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późniejsze</a:t>
            </a:r>
            <a:r>
              <a:rPr lang="en-US" dirty="0"/>
              <a:t>, </a:t>
            </a:r>
            <a:r>
              <a:rPr lang="en-US" dirty="0" err="1"/>
              <a:t>będą</a:t>
            </a:r>
            <a:r>
              <a:rPr lang="en-US" dirty="0"/>
              <a:t> </a:t>
            </a:r>
            <a:r>
              <a:rPr lang="en-US" dirty="0" err="1"/>
              <a:t>musiały</a:t>
            </a:r>
            <a:r>
              <a:rPr lang="en-US" dirty="0"/>
              <a:t> </a:t>
            </a:r>
            <a:r>
              <a:rPr lang="en-US" dirty="0" err="1"/>
              <a:t>być</a:t>
            </a:r>
            <a:r>
              <a:rPr lang="en-US" dirty="0"/>
              <a:t> </a:t>
            </a:r>
            <a:r>
              <a:rPr lang="en-US" b="1" dirty="0" err="1"/>
              <a:t>zgodne</a:t>
            </a:r>
            <a:r>
              <a:rPr lang="en-US" dirty="0"/>
              <a:t> </a:t>
            </a:r>
            <a:r>
              <a:rPr lang="en-US" b="1" dirty="0"/>
              <a:t>z </a:t>
            </a:r>
            <a:r>
              <a:rPr lang="en-US" b="1" dirty="0" err="1"/>
              <a:t>celem</a:t>
            </a:r>
            <a:r>
              <a:rPr lang="en-US" b="1" dirty="0"/>
              <a:t> </a:t>
            </a:r>
            <a:r>
              <a:rPr lang="en-US" b="1" dirty="0" err="1"/>
              <a:t>operacyjnym</a:t>
            </a:r>
            <a:r>
              <a:rPr lang="en-US" dirty="0"/>
              <a:t> </a:t>
            </a:r>
            <a:r>
              <a:rPr lang="en-US" dirty="0" err="1"/>
              <a:t>dotyczącym</a:t>
            </a:r>
            <a:r>
              <a:rPr lang="en-US" dirty="0"/>
              <a:t> </a:t>
            </a:r>
            <a:r>
              <a:rPr lang="en-US" dirty="0" err="1"/>
              <a:t>przeciwdziałania</a:t>
            </a:r>
            <a:r>
              <a:rPr lang="en-US" dirty="0"/>
              <a:t> </a:t>
            </a:r>
            <a:r>
              <a:rPr lang="en-US" dirty="0" err="1"/>
              <a:t>narkomanii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profilaktyki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rozwiązywania</a:t>
            </a:r>
            <a:r>
              <a:rPr lang="en-US" dirty="0"/>
              <a:t> </a:t>
            </a:r>
            <a:r>
              <a:rPr lang="en-US" dirty="0" err="1"/>
              <a:t>problemów</a:t>
            </a:r>
            <a:r>
              <a:rPr lang="en-US" dirty="0"/>
              <a:t> </a:t>
            </a:r>
            <a:r>
              <a:rPr lang="en-US" dirty="0" err="1"/>
              <a:t>alkoholowych</a:t>
            </a:r>
            <a:r>
              <a:rPr lang="en-US" dirty="0"/>
              <a:t> – </a:t>
            </a:r>
            <a:r>
              <a:rPr lang="en-US" dirty="0" err="1"/>
              <a:t>odpowiednio</a:t>
            </a:r>
            <a:r>
              <a:rPr lang="en-US" dirty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12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Dlaczego?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b="1" dirty="0" err="1"/>
              <a:t>konsekwencja</a:t>
            </a:r>
            <a:r>
              <a:rPr lang="en-US" b="1" dirty="0"/>
              <a:t> </a:t>
            </a:r>
            <a:r>
              <a:rPr lang="en-US" b="1" dirty="0" err="1"/>
              <a:t>ujednolicenia</a:t>
            </a:r>
            <a:r>
              <a:rPr lang="en-US" b="1" dirty="0"/>
              <a:t> </a:t>
            </a:r>
            <a:r>
              <a:rPr lang="en-US" b="1" dirty="0" err="1"/>
              <a:t>podstawy</a:t>
            </a:r>
            <a:r>
              <a:rPr lang="en-US" b="1" dirty="0"/>
              <a:t> </a:t>
            </a:r>
            <a:r>
              <a:rPr lang="en-US" b="1" dirty="0" err="1"/>
              <a:t>prawnej</a:t>
            </a:r>
            <a:r>
              <a:rPr lang="en-US" dirty="0"/>
              <a:t>, </a:t>
            </a:r>
            <a:r>
              <a:rPr lang="en-US" dirty="0" err="1"/>
              <a:t>okresu</a:t>
            </a:r>
            <a:r>
              <a:rPr lang="en-US" dirty="0"/>
              <a:t> </a:t>
            </a:r>
            <a:r>
              <a:rPr lang="en-US" dirty="0" err="1"/>
              <a:t>obowiązywania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konieczności</a:t>
            </a:r>
            <a:r>
              <a:rPr lang="en-US" dirty="0"/>
              <a:t> </a:t>
            </a:r>
            <a:r>
              <a:rPr lang="en-US" dirty="0" err="1"/>
              <a:t>zapewnienia</a:t>
            </a:r>
            <a:r>
              <a:rPr lang="en-US" dirty="0"/>
              <a:t> </a:t>
            </a:r>
            <a:r>
              <a:rPr lang="en-US" b="1" dirty="0" err="1"/>
              <a:t>spójności</a:t>
            </a:r>
            <a:r>
              <a:rPr lang="en-US" b="1" dirty="0"/>
              <a:t> </a:t>
            </a:r>
            <a:r>
              <a:rPr lang="en-US" b="1" dirty="0" err="1"/>
              <a:t>działań</a:t>
            </a:r>
            <a:r>
              <a:rPr lang="en-US" b="1" dirty="0"/>
              <a:t> </a:t>
            </a:r>
            <a:r>
              <a:rPr lang="en-US" dirty="0" err="1"/>
              <a:t>profilaktycznych</a:t>
            </a:r>
            <a:r>
              <a:rPr lang="en-US" dirty="0"/>
              <a:t> </a:t>
            </a:r>
            <a:r>
              <a:rPr lang="en-US" dirty="0" err="1"/>
              <a:t>realizowanych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szczeblu</a:t>
            </a:r>
            <a:r>
              <a:rPr lang="en-US" dirty="0"/>
              <a:t> </a:t>
            </a:r>
            <a:r>
              <a:rPr lang="en-US" dirty="0" err="1"/>
              <a:t>centralnym</a:t>
            </a:r>
            <a:r>
              <a:rPr lang="en-US" dirty="0"/>
              <a:t> – </a:t>
            </a:r>
            <a:r>
              <a:rPr lang="en-US" dirty="0" err="1"/>
              <a:t>dotychczasowe</a:t>
            </a:r>
            <a:r>
              <a:rPr lang="en-US" dirty="0"/>
              <a:t>, </a:t>
            </a:r>
            <a:r>
              <a:rPr lang="en-US" dirty="0" err="1"/>
              <a:t>odrębne</a:t>
            </a:r>
            <a:r>
              <a:rPr lang="en-US" dirty="0"/>
              <a:t> </a:t>
            </a:r>
            <a:r>
              <a:rPr lang="en-US" dirty="0" err="1"/>
              <a:t>programy</a:t>
            </a:r>
            <a:r>
              <a:rPr lang="en-US" dirty="0"/>
              <a:t>, </a:t>
            </a:r>
            <a:r>
              <a:rPr lang="en-US" dirty="0" err="1"/>
              <a:t>zostały</a:t>
            </a:r>
            <a:r>
              <a:rPr lang="en-US" dirty="0"/>
              <a:t> </a:t>
            </a:r>
            <a:r>
              <a:rPr lang="en-US" dirty="0" err="1"/>
              <a:t>inkorporowane</a:t>
            </a:r>
            <a:r>
              <a:rPr lang="en-US" dirty="0"/>
              <a:t> do </a:t>
            </a:r>
            <a:r>
              <a:rPr lang="en-US" dirty="0" err="1"/>
              <a:t>Narodowego</a:t>
            </a:r>
            <a:r>
              <a:rPr lang="en-US" dirty="0"/>
              <a:t> </a:t>
            </a:r>
            <a:r>
              <a:rPr lang="en-US" dirty="0" err="1"/>
              <a:t>Programu</a:t>
            </a:r>
            <a:r>
              <a:rPr lang="en-US" dirty="0"/>
              <a:t> </a:t>
            </a:r>
            <a:r>
              <a:rPr lang="en-US" dirty="0" err="1"/>
              <a:t>Zdrowia</a:t>
            </a:r>
            <a:r>
              <a:rPr lang="en-US" dirty="0"/>
              <a:t> – </a:t>
            </a:r>
            <a:r>
              <a:rPr lang="en-US" dirty="0" err="1"/>
              <a:t>rozporządzenia</a:t>
            </a:r>
            <a:r>
              <a:rPr lang="en-US" dirty="0"/>
              <a:t> </a:t>
            </a:r>
            <a:r>
              <a:rPr lang="en-US" dirty="0" err="1"/>
              <a:t>Rady</a:t>
            </a:r>
            <a:r>
              <a:rPr lang="en-US" dirty="0"/>
              <a:t> </a:t>
            </a:r>
            <a:r>
              <a:rPr lang="en-US" dirty="0" err="1"/>
              <a:t>Ministrów</a:t>
            </a:r>
            <a:r>
              <a:rPr lang="en-US" dirty="0"/>
              <a:t> </a:t>
            </a:r>
            <a:r>
              <a:rPr lang="en-US" dirty="0" err="1"/>
              <a:t>wydawanego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podstawie</a:t>
            </a:r>
            <a:r>
              <a:rPr lang="en-US" dirty="0"/>
              <a:t> </a:t>
            </a:r>
            <a:r>
              <a:rPr lang="en-US" dirty="0" err="1"/>
              <a:t>ustawy</a:t>
            </a:r>
            <a:r>
              <a:rPr lang="en-US" dirty="0"/>
              <a:t> o </a:t>
            </a:r>
            <a:r>
              <a:rPr lang="en-US" dirty="0" err="1"/>
              <a:t>zdrowiu</a:t>
            </a:r>
            <a:r>
              <a:rPr lang="en-US" dirty="0"/>
              <a:t> </a:t>
            </a:r>
            <a:r>
              <a:rPr lang="en-US" dirty="0" err="1"/>
              <a:t>publicznym</a:t>
            </a:r>
            <a:r>
              <a:rPr lang="en-US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42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</a:t>
            </a:r>
            <a:r>
              <a:rPr lang="pl-PL" dirty="0" smtClean="0"/>
              <a:t>adzór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Zgodność</a:t>
            </a:r>
            <a:r>
              <a:rPr lang="en-US" dirty="0"/>
              <a:t> </a:t>
            </a:r>
            <a:r>
              <a:rPr lang="en-US" dirty="0" err="1"/>
              <a:t>programów</a:t>
            </a:r>
            <a:r>
              <a:rPr lang="en-US" dirty="0"/>
              <a:t> „</a:t>
            </a:r>
            <a:r>
              <a:rPr lang="en-US" dirty="0" err="1"/>
              <a:t>samorządowych</a:t>
            </a:r>
            <a:r>
              <a:rPr lang="en-US" dirty="0"/>
              <a:t>” z NPZ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regionalnymi</a:t>
            </a:r>
            <a:r>
              <a:rPr lang="en-US" dirty="0"/>
              <a:t> </a:t>
            </a:r>
            <a:r>
              <a:rPr lang="en-US" dirty="0" err="1"/>
              <a:t>priorytetami</a:t>
            </a:r>
            <a:r>
              <a:rPr lang="en-US" dirty="0"/>
              <a:t> </a:t>
            </a:r>
            <a:r>
              <a:rPr lang="en-US" dirty="0" err="1"/>
              <a:t>polityki</a:t>
            </a:r>
            <a:r>
              <a:rPr lang="en-US" dirty="0"/>
              <a:t> </a:t>
            </a:r>
            <a:r>
              <a:rPr lang="en-US" dirty="0" err="1"/>
              <a:t>zdrowotnej</a:t>
            </a:r>
            <a:r>
              <a:rPr lang="en-US" dirty="0"/>
              <a:t> </a:t>
            </a:r>
            <a:r>
              <a:rPr lang="en-US" dirty="0" err="1"/>
              <a:t>będzie</a:t>
            </a:r>
            <a:r>
              <a:rPr lang="en-US" dirty="0"/>
              <a:t> </a:t>
            </a:r>
            <a:r>
              <a:rPr lang="en-US" dirty="0" err="1"/>
              <a:t>corocznie</a:t>
            </a:r>
            <a:r>
              <a:rPr lang="en-US" dirty="0"/>
              <a:t> </a:t>
            </a:r>
            <a:r>
              <a:rPr lang="en-US" dirty="0" err="1"/>
              <a:t>oceniana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wojewodę</a:t>
            </a:r>
            <a:r>
              <a:rPr lang="en-US" dirty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111" y="3321670"/>
            <a:ext cx="5005778" cy="33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39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kontrola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54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JST </a:t>
            </a:r>
            <a:r>
              <a:rPr lang="en-US" dirty="0" err="1"/>
              <a:t>są</a:t>
            </a:r>
            <a:r>
              <a:rPr lang="en-US" dirty="0"/>
              <a:t> </a:t>
            </a:r>
            <a:r>
              <a:rPr lang="en-US" dirty="0" err="1"/>
              <a:t>obowiązane</a:t>
            </a:r>
            <a:r>
              <a:rPr lang="en-US" dirty="0"/>
              <a:t> </a:t>
            </a:r>
            <a:r>
              <a:rPr lang="en-US" dirty="0" err="1"/>
              <a:t>przekazywać</a:t>
            </a:r>
            <a:r>
              <a:rPr lang="en-US" dirty="0"/>
              <a:t> </a:t>
            </a:r>
            <a:r>
              <a:rPr lang="en-US" dirty="0" err="1"/>
              <a:t>informacje</a:t>
            </a:r>
            <a:r>
              <a:rPr lang="en-US" dirty="0"/>
              <a:t> o </a:t>
            </a:r>
            <a:r>
              <a:rPr lang="en-US" dirty="0" err="1"/>
              <a:t>działaniach</a:t>
            </a:r>
            <a:r>
              <a:rPr lang="en-US" dirty="0"/>
              <a:t> z </a:t>
            </a:r>
            <a:r>
              <a:rPr lang="en-US" dirty="0" err="1"/>
              <a:t>obszaru</a:t>
            </a:r>
            <a:r>
              <a:rPr lang="en-US" dirty="0"/>
              <a:t> </a:t>
            </a:r>
            <a:r>
              <a:rPr lang="en-US" dirty="0" err="1"/>
              <a:t>zdrowia</a:t>
            </a:r>
            <a:r>
              <a:rPr lang="en-US" dirty="0"/>
              <a:t> </a:t>
            </a:r>
            <a:r>
              <a:rPr lang="en-US" dirty="0" err="1"/>
              <a:t>publicznego</a:t>
            </a:r>
            <a:r>
              <a:rPr lang="en-US" dirty="0"/>
              <a:t> </a:t>
            </a:r>
            <a:r>
              <a:rPr lang="en-US" dirty="0" err="1"/>
              <a:t>wojewodzie</a:t>
            </a:r>
            <a:r>
              <a:rPr lang="en-US" dirty="0"/>
              <a:t>, a ten, w </a:t>
            </a:r>
            <a:r>
              <a:rPr lang="en-US" dirty="0" err="1"/>
              <a:t>przypadku</a:t>
            </a:r>
            <a:r>
              <a:rPr lang="en-US" dirty="0"/>
              <a:t> </a:t>
            </a:r>
            <a:r>
              <a:rPr lang="en-US" dirty="0" err="1"/>
              <a:t>stwierdzenia</a:t>
            </a:r>
            <a:r>
              <a:rPr lang="en-US" dirty="0"/>
              <a:t> </a:t>
            </a:r>
            <a:r>
              <a:rPr lang="en-US" dirty="0" err="1"/>
              <a:t>niejasności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braków</a:t>
            </a:r>
            <a:r>
              <a:rPr lang="en-US" dirty="0"/>
              <a:t> </a:t>
            </a:r>
            <a:r>
              <a:rPr lang="en-US" dirty="0" err="1"/>
              <a:t>będzie</a:t>
            </a:r>
            <a:r>
              <a:rPr lang="en-US" dirty="0"/>
              <a:t> </a:t>
            </a:r>
            <a:r>
              <a:rPr lang="en-US" dirty="0" err="1"/>
              <a:t>mógł</a:t>
            </a:r>
            <a:r>
              <a:rPr lang="en-US" dirty="0"/>
              <a:t> </a:t>
            </a:r>
            <a:r>
              <a:rPr lang="en-US" dirty="0" err="1"/>
              <a:t>zwracać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do </a:t>
            </a:r>
            <a:r>
              <a:rPr lang="en-US" dirty="0" err="1"/>
              <a:t>organu</a:t>
            </a:r>
            <a:r>
              <a:rPr lang="en-US" dirty="0"/>
              <a:t> </a:t>
            </a:r>
            <a:r>
              <a:rPr lang="en-US" u="sng" dirty="0" err="1"/>
              <a:t>wykonawczego</a:t>
            </a:r>
            <a:r>
              <a:rPr lang="en-US" dirty="0"/>
              <a:t> JST o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b="1" dirty="0" err="1"/>
              <a:t>uzupełnienie</a:t>
            </a:r>
            <a:r>
              <a:rPr lang="en-US" b="1" dirty="0"/>
              <a:t> </a:t>
            </a:r>
            <a:r>
              <a:rPr lang="en-US" b="1" dirty="0" err="1"/>
              <a:t>lub</a:t>
            </a:r>
            <a:r>
              <a:rPr lang="en-US" b="1" dirty="0"/>
              <a:t> </a:t>
            </a:r>
            <a:r>
              <a:rPr lang="en-US" b="1" dirty="0" err="1"/>
              <a:t>wyjaśnienie</a:t>
            </a:r>
            <a:r>
              <a:rPr lang="en-US" dirty="0"/>
              <a:t>. </a:t>
            </a:r>
            <a:endParaRPr lang="pl-PL" dirty="0" smtClean="0"/>
          </a:p>
          <a:p>
            <a:r>
              <a:rPr lang="en-US" dirty="0" smtClean="0"/>
              <a:t>W </a:t>
            </a:r>
            <a:r>
              <a:rPr lang="en-US" dirty="0" err="1"/>
              <a:t>przypadku</a:t>
            </a:r>
            <a:r>
              <a:rPr lang="en-US" dirty="0"/>
              <a:t> </a:t>
            </a:r>
            <a:r>
              <a:rPr lang="en-US" dirty="0" err="1"/>
              <a:t>stwierdzenia</a:t>
            </a:r>
            <a:r>
              <a:rPr lang="en-US" dirty="0"/>
              <a:t> </a:t>
            </a:r>
            <a:r>
              <a:rPr lang="en-US" dirty="0" err="1"/>
              <a:t>niezgodności</a:t>
            </a:r>
            <a:r>
              <a:rPr lang="en-US" dirty="0"/>
              <a:t> z NPZ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regionalnymi</a:t>
            </a:r>
            <a:r>
              <a:rPr lang="en-US" dirty="0"/>
              <a:t> </a:t>
            </a:r>
            <a:r>
              <a:rPr lang="en-US" dirty="0" err="1"/>
              <a:t>priorytetami</a:t>
            </a:r>
            <a:r>
              <a:rPr lang="en-US" dirty="0"/>
              <a:t> </a:t>
            </a:r>
            <a:r>
              <a:rPr lang="en-US" dirty="0" err="1"/>
              <a:t>polityki</a:t>
            </a:r>
            <a:r>
              <a:rPr lang="en-US" dirty="0"/>
              <a:t> </a:t>
            </a:r>
            <a:r>
              <a:rPr lang="en-US" dirty="0" err="1"/>
              <a:t>zdrowotnej</a:t>
            </a:r>
            <a:r>
              <a:rPr lang="en-US" dirty="0"/>
              <a:t> (w </a:t>
            </a:r>
            <a:r>
              <a:rPr lang="en-US" dirty="0" err="1"/>
              <a:t>rozumieniu</a:t>
            </a:r>
            <a:r>
              <a:rPr lang="en-US" dirty="0"/>
              <a:t> </a:t>
            </a:r>
            <a:r>
              <a:rPr lang="en-US" dirty="0" err="1"/>
              <a:t>ustawy</a:t>
            </a:r>
            <a:r>
              <a:rPr lang="en-US" dirty="0"/>
              <a:t> o </a:t>
            </a:r>
            <a:r>
              <a:rPr lang="en-US" dirty="0" err="1"/>
              <a:t>świadczeniach</a:t>
            </a:r>
            <a:r>
              <a:rPr lang="en-US" dirty="0"/>
              <a:t> </a:t>
            </a:r>
            <a:r>
              <a:rPr lang="en-US" dirty="0" err="1"/>
              <a:t>opieki</a:t>
            </a:r>
            <a:r>
              <a:rPr lang="en-US" dirty="0"/>
              <a:t> </a:t>
            </a:r>
            <a:r>
              <a:rPr lang="en-US" dirty="0" err="1"/>
              <a:t>zdrowotnej</a:t>
            </a:r>
            <a:r>
              <a:rPr lang="en-US" dirty="0"/>
              <a:t> </a:t>
            </a:r>
            <a:r>
              <a:rPr lang="en-US" dirty="0" err="1"/>
              <a:t>finansowanych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środków</a:t>
            </a:r>
            <a:r>
              <a:rPr lang="en-US" dirty="0"/>
              <a:t> </a:t>
            </a:r>
            <a:r>
              <a:rPr lang="en-US" dirty="0" err="1"/>
              <a:t>publicznych</a:t>
            </a:r>
            <a:r>
              <a:rPr lang="en-US" dirty="0"/>
              <a:t>) </a:t>
            </a:r>
            <a:r>
              <a:rPr lang="en-US" b="1" dirty="0" err="1"/>
              <a:t>wojewoda</a:t>
            </a:r>
            <a:r>
              <a:rPr lang="en-US" b="1" dirty="0"/>
              <a:t> </a:t>
            </a:r>
            <a:r>
              <a:rPr lang="en-US" b="1" dirty="0" err="1"/>
              <a:t>będzie</a:t>
            </a:r>
            <a:r>
              <a:rPr lang="en-US" b="1" dirty="0"/>
              <a:t> </a:t>
            </a:r>
            <a:r>
              <a:rPr lang="en-US" b="1" dirty="0" err="1"/>
              <a:t>informował</a:t>
            </a:r>
            <a:r>
              <a:rPr lang="en-US" b="1" dirty="0"/>
              <a:t> organ </a:t>
            </a:r>
            <a:r>
              <a:rPr lang="en-US" b="1" u="sng" dirty="0" err="1"/>
              <a:t>stanowiący</a:t>
            </a:r>
            <a:r>
              <a:rPr lang="en-US" b="1" dirty="0"/>
              <a:t> w </a:t>
            </a:r>
            <a:r>
              <a:rPr lang="en-US" b="1" dirty="0" err="1"/>
              <a:t>danej</a:t>
            </a:r>
            <a:r>
              <a:rPr lang="en-US" b="1" dirty="0"/>
              <a:t> JST </a:t>
            </a:r>
            <a:r>
              <a:rPr lang="en-US" dirty="0"/>
              <a:t>(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gminy</a:t>
            </a:r>
            <a:r>
              <a:rPr lang="en-US" dirty="0"/>
              <a:t>, </a:t>
            </a:r>
            <a:r>
              <a:rPr lang="en-US" dirty="0" err="1"/>
              <a:t>powiatu</a:t>
            </a:r>
            <a:r>
              <a:rPr lang="en-US" dirty="0"/>
              <a:t>, </a:t>
            </a:r>
            <a:r>
              <a:rPr lang="en-US" dirty="0" err="1"/>
              <a:t>sejmik</a:t>
            </a:r>
            <a:r>
              <a:rPr lang="en-US" dirty="0"/>
              <a:t> </a:t>
            </a:r>
            <a:r>
              <a:rPr lang="en-US" dirty="0" err="1"/>
              <a:t>województwa</a:t>
            </a:r>
            <a:r>
              <a:rPr lang="en-US" dirty="0"/>
              <a:t> – </a:t>
            </a:r>
            <a:r>
              <a:rPr lang="en-US" dirty="0" err="1"/>
              <a:t>odpowiednio</a:t>
            </a:r>
            <a:r>
              <a:rPr lang="en-US" dirty="0"/>
              <a:t>).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1404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finansowanie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Brak </a:t>
            </a:r>
            <a:r>
              <a:rPr lang="pl-PL" dirty="0" smtClean="0"/>
              <a:t>zmian</a:t>
            </a:r>
          </a:p>
          <a:p>
            <a:r>
              <a:rPr lang="pl-PL" dirty="0" smtClean="0"/>
              <a:t>Dofinansowanie z NFZ?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383" y="2964801"/>
            <a:ext cx="5130617" cy="38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65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Efektywność!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Celem</a:t>
            </a:r>
            <a:r>
              <a:rPr lang="en-US" dirty="0"/>
              <a:t> </a:t>
            </a:r>
            <a:r>
              <a:rPr lang="en-US" dirty="0" err="1"/>
              <a:t>zwiększenia</a:t>
            </a:r>
            <a:r>
              <a:rPr lang="en-US" dirty="0"/>
              <a:t> </a:t>
            </a:r>
            <a:r>
              <a:rPr lang="en-US" dirty="0" err="1"/>
              <a:t>efektywności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skuteczności</a:t>
            </a:r>
            <a:r>
              <a:rPr lang="en-US" dirty="0"/>
              <a:t> </a:t>
            </a:r>
            <a:r>
              <a:rPr lang="en-US" dirty="0" err="1"/>
              <a:t>programów</a:t>
            </a:r>
            <a:r>
              <a:rPr lang="en-US" dirty="0"/>
              <a:t> JST </a:t>
            </a:r>
            <a:r>
              <a:rPr lang="en-US" dirty="0" err="1"/>
              <a:t>promowane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oczekiwane</a:t>
            </a:r>
            <a:r>
              <a:rPr lang="en-US" dirty="0"/>
              <a:t> </a:t>
            </a:r>
            <a:r>
              <a:rPr lang="en-US" dirty="0" err="1"/>
              <a:t>będzie</a:t>
            </a:r>
            <a:r>
              <a:rPr lang="en-US" dirty="0"/>
              <a:t> </a:t>
            </a:r>
            <a:r>
              <a:rPr lang="en-US" dirty="0" err="1"/>
              <a:t>większe</a:t>
            </a:r>
            <a:r>
              <a:rPr lang="en-US" dirty="0"/>
              <a:t> </a:t>
            </a:r>
            <a:r>
              <a:rPr lang="en-US" dirty="0" err="1"/>
              <a:t>korzystanie</a:t>
            </a:r>
            <a:r>
              <a:rPr lang="en-US" dirty="0"/>
              <a:t> z </a:t>
            </a:r>
            <a:r>
              <a:rPr lang="en-US" dirty="0" err="1"/>
              <a:t>bazy</a:t>
            </a:r>
            <a:r>
              <a:rPr lang="en-US" dirty="0"/>
              <a:t> </a:t>
            </a:r>
            <a:r>
              <a:rPr lang="en-US" dirty="0" err="1"/>
              <a:t>programów</a:t>
            </a:r>
            <a:r>
              <a:rPr lang="en-US" dirty="0"/>
              <a:t> </a:t>
            </a:r>
            <a:r>
              <a:rPr lang="en-US" dirty="0" err="1"/>
              <a:t>profilaktycznych</a:t>
            </a:r>
            <a:r>
              <a:rPr lang="en-US" dirty="0"/>
              <a:t> </a:t>
            </a:r>
            <a:r>
              <a:rPr lang="en-US" dirty="0" err="1"/>
              <a:t>zweryfikowanych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fachowe</a:t>
            </a:r>
            <a:r>
              <a:rPr lang="en-US" dirty="0"/>
              <a:t> </a:t>
            </a:r>
            <a:r>
              <a:rPr lang="en-US" dirty="0" err="1"/>
              <a:t>jednostki</a:t>
            </a:r>
            <a:r>
              <a:rPr lang="en-US" dirty="0"/>
              <a:t> (IPIN, ORE, PARPA, KBPN)  - </a:t>
            </a:r>
            <a:r>
              <a:rPr lang="en-US" u="sng" dirty="0">
                <a:hlinkClick r:id="rId2"/>
              </a:rPr>
              <a:t>http://www.kbpn.gov.pl/portal?id=106179</a:t>
            </a:r>
            <a:r>
              <a:rPr lang="en-US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816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mtClean="0"/>
              <a:t>Czynniki wpływające na zdrowie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11560" y="5733256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prstClr val="black"/>
                </a:solidFill>
              </a:rPr>
              <a:t>Lalonde</a:t>
            </a:r>
            <a:r>
              <a:rPr lang="en-US" sz="1600" dirty="0" smtClean="0">
                <a:solidFill>
                  <a:prstClr val="black"/>
                </a:solidFill>
              </a:rPr>
              <a:t> M.</a:t>
            </a:r>
            <a:r>
              <a:rPr lang="pl-PL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A</a:t>
            </a:r>
            <a:r>
              <a:rPr lang="pl-PL" sz="1600" dirty="0" smtClean="0">
                <a:solidFill>
                  <a:prstClr val="black"/>
                </a:solidFill>
              </a:rPr>
              <a:t>.:</a:t>
            </a:r>
            <a:r>
              <a:rPr lang="en-US" sz="1600" dirty="0" smtClean="0">
                <a:solidFill>
                  <a:prstClr val="black"/>
                </a:solidFill>
              </a:rPr>
              <a:t> New Perspective on the Health of Canadians, a working document, Ministry of Supply and Services of Canada, Ottawa 1974</a:t>
            </a:r>
            <a:endParaRPr lang="pl-PL" sz="1600" dirty="0" smtClean="0">
              <a:solidFill>
                <a:prstClr val="black"/>
              </a:solidFill>
            </a:endParaRPr>
          </a:p>
          <a:p>
            <a:endParaRPr lang="pl-PL" dirty="0" smtClean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3240360" cy="385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rzałka w dół 4"/>
          <p:cNvSpPr/>
          <p:nvPr/>
        </p:nvSpPr>
        <p:spPr>
          <a:xfrm rot="3346704">
            <a:off x="5640817" y="2352452"/>
            <a:ext cx="504056" cy="9361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Przykładowe 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3.2.1. </a:t>
            </a:r>
            <a:r>
              <a:rPr lang="en-US" dirty="0" err="1"/>
              <a:t>Profilaktyka</a:t>
            </a:r>
            <a:r>
              <a:rPr lang="en-US" dirty="0"/>
              <a:t> </a:t>
            </a:r>
            <a:r>
              <a:rPr lang="en-US" dirty="0" err="1"/>
              <a:t>uniwersalna</a:t>
            </a:r>
            <a:r>
              <a:rPr lang="en-US" dirty="0"/>
              <a:t>:</a:t>
            </a:r>
            <a:endParaRPr lang="pl-PL" dirty="0"/>
          </a:p>
          <a:p>
            <a:pPr marL="0" indent="0">
              <a:buNone/>
            </a:pPr>
            <a:r>
              <a:rPr lang="en-US" dirty="0"/>
              <a:t>1) </a:t>
            </a:r>
            <a:r>
              <a:rPr lang="en-US" dirty="0" err="1"/>
              <a:t>poszerzanie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udoskonalanie</a:t>
            </a:r>
            <a:r>
              <a:rPr lang="en-US" dirty="0"/>
              <a:t> </a:t>
            </a:r>
            <a:r>
              <a:rPr lang="en-US" dirty="0" err="1"/>
              <a:t>oferty</a:t>
            </a:r>
            <a:r>
              <a:rPr lang="en-US" dirty="0"/>
              <a:t>, </a:t>
            </a:r>
            <a:r>
              <a:rPr lang="en-US" dirty="0" err="1"/>
              <a:t>upowszechnianie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wdrażanie</a:t>
            </a:r>
            <a:r>
              <a:rPr lang="en-US" dirty="0"/>
              <a:t> </a:t>
            </a:r>
            <a:r>
              <a:rPr lang="en-US" dirty="0" err="1"/>
              <a:t>uniwersalnych</a:t>
            </a:r>
            <a:r>
              <a:rPr lang="en-US" dirty="0"/>
              <a:t> </a:t>
            </a:r>
            <a:r>
              <a:rPr lang="en-US" dirty="0" err="1"/>
              <a:t>programów</a:t>
            </a:r>
            <a:r>
              <a:rPr lang="en-US" dirty="0"/>
              <a:t> </a:t>
            </a:r>
            <a:r>
              <a:rPr lang="en-US" dirty="0" err="1"/>
              <a:t>profilaktycznych</a:t>
            </a:r>
            <a:r>
              <a:rPr lang="en-US" dirty="0"/>
              <a:t> </a:t>
            </a:r>
            <a:r>
              <a:rPr lang="en-US" dirty="0" err="1"/>
              <a:t>rekomendowanych</a:t>
            </a:r>
            <a:r>
              <a:rPr lang="en-US" dirty="0"/>
              <a:t> w </a:t>
            </a:r>
            <a:r>
              <a:rPr lang="en-US" dirty="0" err="1"/>
              <a:t>ramach</a:t>
            </a:r>
            <a:r>
              <a:rPr lang="en-US" dirty="0"/>
              <a:t> </a:t>
            </a:r>
            <a:r>
              <a:rPr lang="en-US" dirty="0" err="1"/>
              <a:t>Systemu</a:t>
            </a:r>
            <a:r>
              <a:rPr lang="en-US" dirty="0"/>
              <a:t> </a:t>
            </a:r>
            <a:r>
              <a:rPr lang="en-US" dirty="0" err="1"/>
              <a:t>rekomendacji</a:t>
            </a:r>
            <a:r>
              <a:rPr lang="en-US" dirty="0"/>
              <a:t> </a:t>
            </a:r>
            <a:r>
              <a:rPr lang="en-US" dirty="0" err="1"/>
              <a:t>programów</a:t>
            </a:r>
            <a:r>
              <a:rPr lang="en-US" dirty="0"/>
              <a:t> </a:t>
            </a:r>
            <a:r>
              <a:rPr lang="en-US" dirty="0" err="1"/>
              <a:t>profilaktycznych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promocji</a:t>
            </a:r>
            <a:r>
              <a:rPr lang="en-US" dirty="0"/>
              <a:t> </a:t>
            </a:r>
            <a:r>
              <a:rPr lang="en-US" dirty="0" err="1"/>
              <a:t>zdrowia</a:t>
            </a:r>
            <a:r>
              <a:rPr lang="en-US" dirty="0"/>
              <a:t> </a:t>
            </a:r>
            <a:r>
              <a:rPr lang="en-US" dirty="0" err="1"/>
              <a:t>psychicznego</a:t>
            </a:r>
            <a:r>
              <a:rPr lang="en-US" dirty="0"/>
              <a:t>, w </a:t>
            </a:r>
            <a:r>
              <a:rPr lang="en-US" dirty="0" err="1"/>
              <a:t>tym</a:t>
            </a:r>
            <a:r>
              <a:rPr lang="en-US" dirty="0"/>
              <a:t> </a:t>
            </a:r>
            <a:r>
              <a:rPr lang="en-US" dirty="0" err="1"/>
              <a:t>programów</a:t>
            </a:r>
            <a:r>
              <a:rPr lang="en-US" dirty="0"/>
              <a:t> </a:t>
            </a:r>
            <a:r>
              <a:rPr lang="en-US" dirty="0" err="1"/>
              <a:t>profilaktyki</a:t>
            </a:r>
            <a:r>
              <a:rPr lang="en-US" dirty="0"/>
              <a:t> </a:t>
            </a:r>
            <a:r>
              <a:rPr lang="en-US" dirty="0" err="1"/>
              <a:t>uniwersalnej</a:t>
            </a:r>
            <a:r>
              <a:rPr lang="en-US" dirty="0"/>
              <a:t>, </a:t>
            </a:r>
            <a:r>
              <a:rPr lang="en-US" dirty="0" err="1"/>
              <a:t>które</a:t>
            </a:r>
            <a:r>
              <a:rPr lang="en-US" dirty="0"/>
              <a:t> </a:t>
            </a:r>
            <a:r>
              <a:rPr lang="en-US" dirty="0" err="1"/>
              <a:t>biorą</a:t>
            </a:r>
            <a:r>
              <a:rPr lang="en-US" dirty="0"/>
              <a:t> pod </a:t>
            </a:r>
            <a:r>
              <a:rPr lang="en-US" dirty="0" err="1"/>
              <a:t>uwagę</a:t>
            </a:r>
            <a:r>
              <a:rPr lang="en-US" dirty="0"/>
              <a:t> </a:t>
            </a:r>
            <a:r>
              <a:rPr lang="en-US" dirty="0" err="1"/>
              <a:t>wspólne</a:t>
            </a:r>
            <a:r>
              <a:rPr lang="en-US" dirty="0"/>
              <a:t> </a:t>
            </a:r>
            <a:r>
              <a:rPr lang="en-US" dirty="0" err="1"/>
              <a:t>czynniki</a:t>
            </a:r>
            <a:r>
              <a:rPr lang="en-US" dirty="0"/>
              <a:t> </a:t>
            </a:r>
            <a:r>
              <a:rPr lang="en-US" dirty="0" err="1"/>
              <a:t>ryzyka</a:t>
            </a:r>
            <a:r>
              <a:rPr lang="en-US" dirty="0"/>
              <a:t> </a:t>
            </a:r>
            <a:r>
              <a:rPr lang="en-US" dirty="0" err="1"/>
              <a:t>problemów</a:t>
            </a:r>
            <a:r>
              <a:rPr lang="en-US" dirty="0"/>
              <a:t> </a:t>
            </a:r>
            <a:r>
              <a:rPr lang="en-US" dirty="0" err="1"/>
              <a:t>alkoholowych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innych</a:t>
            </a:r>
            <a:r>
              <a:rPr lang="en-US" dirty="0"/>
              <a:t> </a:t>
            </a:r>
            <a:r>
              <a:rPr lang="en-US" dirty="0" err="1"/>
              <a:t>zachowań</a:t>
            </a:r>
            <a:r>
              <a:rPr lang="en-US" dirty="0"/>
              <a:t> </a:t>
            </a:r>
            <a:r>
              <a:rPr lang="en-US" dirty="0" err="1"/>
              <a:t>ryzykownych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czynniki</a:t>
            </a:r>
            <a:r>
              <a:rPr lang="en-US" dirty="0"/>
              <a:t> </a:t>
            </a:r>
            <a:r>
              <a:rPr lang="en-US" dirty="0" err="1"/>
              <a:t>chroniące</a:t>
            </a:r>
            <a:r>
              <a:rPr lang="en-US" dirty="0"/>
              <a:t>, </a:t>
            </a:r>
            <a:r>
              <a:rPr lang="en-US" dirty="0" err="1"/>
              <a:t>wspierające</a:t>
            </a:r>
            <a:r>
              <a:rPr lang="en-US" dirty="0"/>
              <a:t> </a:t>
            </a:r>
            <a:r>
              <a:rPr lang="en-US" dirty="0" err="1"/>
              <a:t>prawidłowy</a:t>
            </a:r>
            <a:r>
              <a:rPr lang="en-US" dirty="0"/>
              <a:t> </a:t>
            </a:r>
            <a:r>
              <a:rPr lang="en-US" dirty="0" err="1"/>
              <a:t>rozwój</a:t>
            </a:r>
            <a:r>
              <a:rPr lang="en-US" dirty="0"/>
              <a:t>;</a:t>
            </a:r>
            <a:endParaRPr lang="pl-PL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Realizator</a:t>
            </a:r>
            <a:r>
              <a:rPr lang="en-US" dirty="0"/>
              <a:t>: PARPA, MEN, JST, ORE, KBPN, IMW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 smtClean="0"/>
              <a:t>IPiN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7618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sprawozdawczość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Ustawa</a:t>
            </a:r>
            <a:r>
              <a:rPr lang="en-US" dirty="0"/>
              <a:t> o </a:t>
            </a:r>
            <a:r>
              <a:rPr lang="en-US" dirty="0" err="1"/>
              <a:t>zdrowiu</a:t>
            </a:r>
            <a:r>
              <a:rPr lang="en-US" dirty="0"/>
              <a:t> </a:t>
            </a:r>
            <a:r>
              <a:rPr lang="en-US" dirty="0" err="1"/>
              <a:t>publicznym</a:t>
            </a:r>
            <a:r>
              <a:rPr lang="en-US" dirty="0"/>
              <a:t> w art. 12 </a:t>
            </a:r>
            <a:r>
              <a:rPr lang="en-US" dirty="0" err="1"/>
              <a:t>określa</a:t>
            </a:r>
            <a:r>
              <a:rPr lang="en-US" dirty="0"/>
              <a:t> </a:t>
            </a:r>
            <a:r>
              <a:rPr lang="en-US" dirty="0" err="1"/>
              <a:t>także</a:t>
            </a:r>
            <a:r>
              <a:rPr lang="en-US" dirty="0"/>
              <a:t> </a:t>
            </a:r>
            <a:r>
              <a:rPr lang="en-US" dirty="0" err="1"/>
              <a:t>sposób</a:t>
            </a:r>
            <a:r>
              <a:rPr lang="en-US" dirty="0"/>
              <a:t> </a:t>
            </a:r>
            <a:r>
              <a:rPr lang="en-US" dirty="0" err="1"/>
              <a:t>gromadzenia</a:t>
            </a:r>
            <a:r>
              <a:rPr lang="en-US" dirty="0"/>
              <a:t> </a:t>
            </a:r>
            <a:r>
              <a:rPr lang="en-US" dirty="0" err="1"/>
              <a:t>danych</a:t>
            </a:r>
            <a:r>
              <a:rPr lang="en-US" dirty="0"/>
              <a:t> </a:t>
            </a:r>
            <a:r>
              <a:rPr lang="en-US" dirty="0" err="1"/>
              <a:t>dotyczących</a:t>
            </a:r>
            <a:r>
              <a:rPr lang="en-US" dirty="0"/>
              <a:t> </a:t>
            </a:r>
            <a:r>
              <a:rPr lang="en-US" dirty="0" err="1"/>
              <a:t>realizacji</a:t>
            </a:r>
            <a:r>
              <a:rPr lang="en-US" dirty="0"/>
              <a:t> </a:t>
            </a:r>
            <a:r>
              <a:rPr lang="en-US" dirty="0" err="1"/>
              <a:t>zadań</a:t>
            </a:r>
            <a:r>
              <a:rPr lang="en-US" dirty="0"/>
              <a:t> z </a:t>
            </a:r>
            <a:r>
              <a:rPr lang="en-US" dirty="0" err="1"/>
              <a:t>zakresu</a:t>
            </a:r>
            <a:r>
              <a:rPr lang="en-US" dirty="0"/>
              <a:t> </a:t>
            </a:r>
            <a:r>
              <a:rPr lang="en-US" dirty="0" err="1"/>
              <a:t>zdrowia</a:t>
            </a:r>
            <a:r>
              <a:rPr lang="en-US" dirty="0"/>
              <a:t> </a:t>
            </a:r>
            <a:r>
              <a:rPr lang="en-US" dirty="0" err="1"/>
              <a:t>publicznego</a:t>
            </a:r>
            <a:r>
              <a:rPr lang="en-US" dirty="0"/>
              <a:t>, </a:t>
            </a:r>
            <a:r>
              <a:rPr lang="en-US" dirty="0" err="1"/>
              <a:t>terminy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przekazywania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zakres</a:t>
            </a:r>
            <a:r>
              <a:rPr lang="en-US" dirty="0"/>
              <a:t> </a:t>
            </a:r>
            <a:r>
              <a:rPr lang="en-US" dirty="0" err="1"/>
              <a:t>gromadzonych</a:t>
            </a:r>
            <a:r>
              <a:rPr lang="en-US" dirty="0"/>
              <a:t> </a:t>
            </a:r>
            <a:r>
              <a:rPr lang="en-US" dirty="0" err="1"/>
              <a:t>informacji</a:t>
            </a:r>
            <a:r>
              <a:rPr lang="en-US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5684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termin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/>
              <a:t>Jednostki</a:t>
            </a:r>
            <a:r>
              <a:rPr lang="en-US" dirty="0" smtClean="0"/>
              <a:t> </a:t>
            </a:r>
            <a:r>
              <a:rPr lang="en-US" dirty="0" err="1"/>
              <a:t>samorządu</a:t>
            </a:r>
            <a:r>
              <a:rPr lang="en-US" dirty="0"/>
              <a:t> </a:t>
            </a:r>
            <a:r>
              <a:rPr lang="en-US" dirty="0" err="1"/>
              <a:t>terytorialnego</a:t>
            </a:r>
            <a:r>
              <a:rPr lang="en-US" dirty="0"/>
              <a:t> </a:t>
            </a:r>
            <a:r>
              <a:rPr lang="en-US" dirty="0" err="1"/>
              <a:t>przekazują</a:t>
            </a:r>
            <a:r>
              <a:rPr lang="en-US" dirty="0"/>
              <a:t> </a:t>
            </a:r>
            <a:r>
              <a:rPr lang="en-US" dirty="0" err="1"/>
              <a:t>właściwemu</a:t>
            </a:r>
            <a:r>
              <a:rPr lang="en-US" dirty="0"/>
              <a:t> </a:t>
            </a:r>
            <a:r>
              <a:rPr lang="en-US" dirty="0" err="1"/>
              <a:t>wojewodzie</a:t>
            </a:r>
            <a:r>
              <a:rPr lang="en-US" dirty="0"/>
              <a:t>, </a:t>
            </a:r>
            <a:r>
              <a:rPr lang="en-US" b="1" dirty="0" smtClean="0"/>
              <a:t>do </a:t>
            </a:r>
            <a:r>
              <a:rPr lang="en-US" b="1" dirty="0" err="1"/>
              <a:t>dnia</a:t>
            </a:r>
            <a:r>
              <a:rPr lang="en-US" b="1" dirty="0"/>
              <a:t> 31 </a:t>
            </a:r>
            <a:r>
              <a:rPr lang="en-US" b="1" dirty="0" err="1"/>
              <a:t>marca</a:t>
            </a:r>
            <a:r>
              <a:rPr lang="en-US" b="1" dirty="0"/>
              <a:t> </a:t>
            </a:r>
            <a:r>
              <a:rPr lang="en-US" b="1" dirty="0" err="1"/>
              <a:t>każdego</a:t>
            </a:r>
            <a:r>
              <a:rPr lang="en-US" b="1" dirty="0"/>
              <a:t> </a:t>
            </a:r>
            <a:r>
              <a:rPr lang="en-US" b="1" dirty="0" err="1"/>
              <a:t>roku</a:t>
            </a:r>
            <a:r>
              <a:rPr lang="en-US" dirty="0"/>
              <a:t>, </a:t>
            </a:r>
            <a:r>
              <a:rPr lang="en-US" dirty="0" err="1"/>
              <a:t>roczną</a:t>
            </a:r>
            <a:r>
              <a:rPr lang="en-US" dirty="0"/>
              <a:t> </a:t>
            </a:r>
            <a:r>
              <a:rPr lang="en-US" dirty="0" err="1"/>
              <a:t>informację</a:t>
            </a:r>
            <a:r>
              <a:rPr lang="en-US" dirty="0"/>
              <a:t> o </a:t>
            </a:r>
            <a:r>
              <a:rPr lang="en-US" dirty="0" err="1"/>
              <a:t>zrealizowanych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podjętych</a:t>
            </a:r>
            <a:r>
              <a:rPr lang="en-US" dirty="0"/>
              <a:t> </a:t>
            </a:r>
            <a:r>
              <a:rPr lang="en-US" dirty="0" smtClean="0"/>
              <a:t>w </a:t>
            </a:r>
            <a:r>
              <a:rPr lang="en-US" dirty="0" err="1"/>
              <a:t>ubiegłym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dirty="0" err="1"/>
              <a:t>zadaniach</a:t>
            </a:r>
            <a:r>
              <a:rPr lang="en-US" dirty="0"/>
              <a:t> z </a:t>
            </a:r>
            <a:r>
              <a:rPr lang="en-US" dirty="0" err="1"/>
              <a:t>zakresu</a:t>
            </a:r>
            <a:r>
              <a:rPr lang="en-US" dirty="0"/>
              <a:t> </a:t>
            </a:r>
            <a:r>
              <a:rPr lang="en-US" dirty="0" err="1"/>
              <a:t>zdrowia</a:t>
            </a:r>
            <a:r>
              <a:rPr lang="en-US" dirty="0"/>
              <a:t> </a:t>
            </a:r>
            <a:r>
              <a:rPr lang="en-US" dirty="0" err="1"/>
              <a:t>publicznego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Powyższy</a:t>
            </a:r>
            <a:r>
              <a:rPr lang="en-US" dirty="0" smtClean="0"/>
              <a:t> </a:t>
            </a:r>
            <a:r>
              <a:rPr lang="en-US" dirty="0" err="1" smtClean="0"/>
              <a:t>przepis</a:t>
            </a:r>
            <a:r>
              <a:rPr lang="en-US" dirty="0" smtClean="0"/>
              <a:t> </a:t>
            </a:r>
            <a:r>
              <a:rPr lang="en-US" dirty="0" err="1" smtClean="0"/>
              <a:t>wchodzi</a:t>
            </a:r>
            <a:r>
              <a:rPr lang="en-US" dirty="0" smtClean="0"/>
              <a:t> w </a:t>
            </a:r>
            <a:r>
              <a:rPr lang="en-US" dirty="0" err="1" smtClean="0"/>
              <a:t>życie</a:t>
            </a:r>
            <a:r>
              <a:rPr lang="en-US" dirty="0" smtClean="0"/>
              <a:t> od </a:t>
            </a:r>
          </a:p>
          <a:p>
            <a:pPr marL="0" indent="0" algn="ctr">
              <a:buNone/>
            </a:pPr>
            <a:r>
              <a:rPr lang="en-US" dirty="0" smtClean="0"/>
              <a:t>1 </a:t>
            </a:r>
            <a:r>
              <a:rPr lang="en-US" dirty="0" err="1" smtClean="0"/>
              <a:t>stycznia</a:t>
            </a:r>
            <a:r>
              <a:rPr lang="en-US" dirty="0" smtClean="0"/>
              <a:t> 2017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8119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Wzór sprawozdania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Sposób</a:t>
            </a:r>
            <a:r>
              <a:rPr lang="en-US" dirty="0"/>
              <a:t> </a:t>
            </a:r>
            <a:r>
              <a:rPr lang="en-US" dirty="0" err="1"/>
              <a:t>przekazywania</a:t>
            </a:r>
            <a:r>
              <a:rPr lang="en-US" dirty="0"/>
              <a:t> </a:t>
            </a:r>
            <a:r>
              <a:rPr lang="en-US" dirty="0" err="1"/>
              <a:t>informacji</a:t>
            </a:r>
            <a:r>
              <a:rPr lang="en-US" dirty="0"/>
              <a:t> </a:t>
            </a:r>
            <a:r>
              <a:rPr lang="en-US" dirty="0" err="1"/>
              <a:t>zostanie</a:t>
            </a:r>
            <a:r>
              <a:rPr lang="en-US" dirty="0"/>
              <a:t> </a:t>
            </a:r>
            <a:r>
              <a:rPr lang="en-US" dirty="0" err="1"/>
              <a:t>określony</a:t>
            </a:r>
            <a:r>
              <a:rPr lang="en-US" dirty="0"/>
              <a:t> w </a:t>
            </a:r>
            <a:r>
              <a:rPr lang="en-US" b="1" dirty="0" err="1"/>
              <a:t>rozporządzeniu</a:t>
            </a:r>
            <a:r>
              <a:rPr lang="en-US" b="1" dirty="0"/>
              <a:t> </a:t>
            </a:r>
            <a:r>
              <a:rPr lang="en-US" b="1" dirty="0" err="1"/>
              <a:t>ministra</a:t>
            </a:r>
            <a:r>
              <a:rPr lang="en-US" dirty="0"/>
              <a:t> </a:t>
            </a:r>
            <a:r>
              <a:rPr lang="en-US" dirty="0" err="1"/>
              <a:t>właściwego</a:t>
            </a:r>
            <a:r>
              <a:rPr lang="en-US" dirty="0"/>
              <a:t> do </a:t>
            </a:r>
            <a:r>
              <a:rPr lang="en-US" dirty="0" err="1"/>
              <a:t>spraw</a:t>
            </a:r>
            <a:r>
              <a:rPr lang="en-US" dirty="0"/>
              <a:t> </a:t>
            </a:r>
            <a:r>
              <a:rPr lang="en-US" dirty="0" err="1"/>
              <a:t>zdrowia</a:t>
            </a:r>
            <a:r>
              <a:rPr lang="pl-PL" dirty="0" smtClean="0">
                <a:effectLst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709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n. med. Łukasz </a:t>
            </a:r>
            <a:r>
              <a:rPr lang="pl-PL" dirty="0" err="1" smtClean="0"/>
              <a:t>Balwicki</a:t>
            </a:r>
            <a:endParaRPr lang="pl-PL" dirty="0" smtClean="0"/>
          </a:p>
          <a:p>
            <a:r>
              <a:rPr lang="pl-PL" dirty="0" smtClean="0"/>
              <a:t>balwicki@gumed.edu.pl</a:t>
            </a:r>
          </a:p>
          <a:p>
            <a:r>
              <a:rPr lang="pl-PL" dirty="0"/>
              <a:t>t</a:t>
            </a:r>
            <a:r>
              <a:rPr lang="pl-PL" smtClean="0"/>
              <a:t>el</a:t>
            </a:r>
            <a:r>
              <a:rPr lang="pl-PL" dirty="0" smtClean="0"/>
              <a:t>. 606369656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0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372" y="243564"/>
            <a:ext cx="9525459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0462"/>
            <a:ext cx="9273951" cy="429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Ustawa o zdrowiu publicznym z dnia </a:t>
            </a:r>
            <a:r>
              <a:rPr lang="pl-PL" smtClean="0"/>
              <a:t>11 września 2015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72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ustawy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do </a:t>
            </a:r>
            <a:r>
              <a:rPr lang="pl-PL" dirty="0"/>
              <a:t>2025 r. o </a:t>
            </a:r>
            <a:r>
              <a:rPr lang="pl-PL" b="1" dirty="0"/>
              <a:t>10 proc. </a:t>
            </a:r>
            <a:r>
              <a:rPr lang="pl-PL" dirty="0"/>
              <a:t>ma wzrosnąć liczba osób uprawiających </a:t>
            </a:r>
            <a:r>
              <a:rPr lang="pl-PL" b="1" dirty="0"/>
              <a:t>sport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o </a:t>
            </a:r>
            <a:r>
              <a:rPr lang="pl-PL" dirty="0"/>
              <a:t>tyle samo zaś spaść liczba szkodliwie pijących </a:t>
            </a:r>
            <a:r>
              <a:rPr lang="pl-PL" b="1" dirty="0"/>
              <a:t>alkohol. </a:t>
            </a:r>
            <a:endParaRPr lang="pl-PL" b="1" dirty="0" smtClean="0"/>
          </a:p>
          <a:p>
            <a:r>
              <a:rPr lang="pl-PL" dirty="0"/>
              <a:t>w perspektywie pięciu lat, o </a:t>
            </a:r>
            <a:r>
              <a:rPr lang="pl-PL" b="1" dirty="0"/>
              <a:t>2 punkty procentowe </a:t>
            </a:r>
            <a:r>
              <a:rPr lang="pl-PL" dirty="0"/>
              <a:t>ma zmniejszyć się odsetek </a:t>
            </a:r>
            <a:r>
              <a:rPr lang="pl-PL" b="1" dirty="0"/>
              <a:t>palaczy.</a:t>
            </a:r>
            <a:r>
              <a:rPr lang="pl-PL" dirty="0"/>
              <a:t>  </a:t>
            </a:r>
            <a:endParaRPr lang="pl-PL" dirty="0" smtClean="0"/>
          </a:p>
          <a:p>
            <a:r>
              <a:rPr lang="pl-PL" dirty="0" smtClean="0"/>
              <a:t>Do </a:t>
            </a:r>
            <a:r>
              <a:rPr lang="pl-PL" dirty="0"/>
              <a:t>2030 roku mają zmniejszyć się </a:t>
            </a:r>
            <a:r>
              <a:rPr lang="pl-PL" b="1" dirty="0"/>
              <a:t>nierówności w zdrowiu </a:t>
            </a:r>
            <a:r>
              <a:rPr lang="pl-PL" dirty="0"/>
              <a:t>– różnica w długości trwania życia kobiet i mężczyzn ma być mniejsza o dwa lata. Kobiety żyć mają średnio 84 lata, mężczyźni 78 lat. </a:t>
            </a:r>
            <a:endParaRPr lang="pl-PL" dirty="0" smtClean="0"/>
          </a:p>
          <a:p>
            <a:r>
              <a:rPr lang="pl-PL" dirty="0" smtClean="0"/>
              <a:t>wydłuży </a:t>
            </a:r>
            <a:r>
              <a:rPr lang="pl-PL" dirty="0"/>
              <a:t>się okres przeżycia osób z </a:t>
            </a:r>
            <a:r>
              <a:rPr lang="pl-PL" b="1" dirty="0"/>
              <a:t>nowotworami</a:t>
            </a:r>
            <a:r>
              <a:rPr lang="pl-PL" dirty="0"/>
              <a:t>. </a:t>
            </a:r>
            <a:endParaRPr lang="pl-PL" dirty="0" smtClean="0"/>
          </a:p>
          <a:p>
            <a:pPr algn="ctr"/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Polacy </a:t>
            </a:r>
            <a:r>
              <a:rPr lang="pl-PL" b="1" dirty="0"/>
              <a:t>mają być zdrowsi, szczuplejsi i rzadziej zmagać się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 </a:t>
            </a:r>
            <a:r>
              <a:rPr lang="pl-PL" b="1" dirty="0"/>
              <a:t>chorobami cywilizacyjnymi.</a:t>
            </a:r>
          </a:p>
        </p:txBody>
      </p:sp>
    </p:spTree>
    <p:extLst>
      <p:ext uri="{BB962C8B-B14F-4D97-AF65-F5344CB8AC3E}">
        <p14:creationId xmlns:p14="http://schemas.microsoft.com/office/powerpoint/2010/main" val="37817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Zakres ustawy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dokument </a:t>
            </a:r>
            <a:r>
              <a:rPr lang="pl-PL" dirty="0"/>
              <a:t>określa zadania z zakresu zdrowia publicznego, podmioty odpowiedzialne za ich realizację oraz sposób ich finansowania. </a:t>
            </a:r>
          </a:p>
        </p:txBody>
      </p:sp>
    </p:spTree>
    <p:extLst>
      <p:ext uri="{BB962C8B-B14F-4D97-AF65-F5344CB8AC3E}">
        <p14:creationId xmlns:p14="http://schemas.microsoft.com/office/powerpoint/2010/main" val="6135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</a:t>
            </a:r>
            <a:r>
              <a:rPr lang="pl-PL" dirty="0" smtClean="0"/>
              <a:t> konkretnie: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2415"/>
          </a:xfrm>
        </p:spPr>
        <p:txBody>
          <a:bodyPr>
            <a:noAutofit/>
          </a:bodyPr>
          <a:lstStyle/>
          <a:p>
            <a:r>
              <a:rPr lang="pl-PL" sz="2200" dirty="0" smtClean="0"/>
              <a:t>określa </a:t>
            </a:r>
            <a:r>
              <a:rPr lang="pl-PL" sz="2200" b="1" dirty="0"/>
              <a:t>katalog działań </a:t>
            </a:r>
            <a:r>
              <a:rPr lang="pl-PL" sz="2200" dirty="0"/>
              <a:t>podejmowanych przez administrację publiczną mającą poprawić stan zdrowia populacji</a:t>
            </a:r>
          </a:p>
          <a:p>
            <a:r>
              <a:rPr lang="pl-PL" sz="2200" dirty="0" smtClean="0"/>
              <a:t>reguluje </a:t>
            </a:r>
            <a:r>
              <a:rPr lang="pl-PL" sz="2200" dirty="0"/>
              <a:t>zasady </a:t>
            </a:r>
            <a:r>
              <a:rPr lang="pl-PL" sz="2200" b="1" dirty="0"/>
              <a:t>koordynacji, wspierania i finansowania </a:t>
            </a:r>
            <a:r>
              <a:rPr lang="pl-PL" sz="2200" dirty="0"/>
              <a:t>działań administracji publicznej i </a:t>
            </a:r>
            <a:r>
              <a:rPr lang="pl-PL" sz="2200" b="1" dirty="0"/>
              <a:t>współpracy</a:t>
            </a:r>
            <a:r>
              <a:rPr lang="pl-PL" sz="2200" dirty="0"/>
              <a:t> innych podmiotów w tym zakresie</a:t>
            </a:r>
          </a:p>
          <a:p>
            <a:r>
              <a:rPr lang="pl-PL" sz="2200" dirty="0" smtClean="0"/>
              <a:t>tworzy </a:t>
            </a:r>
            <a:r>
              <a:rPr lang="pl-PL" sz="2200" b="1" dirty="0" smtClean="0"/>
              <a:t>Narodowy </a:t>
            </a:r>
            <a:r>
              <a:rPr lang="pl-PL" sz="2200" b="1" dirty="0"/>
              <a:t>Program Zdrowia Publicznego</a:t>
            </a:r>
          </a:p>
          <a:p>
            <a:r>
              <a:rPr lang="pl-PL" sz="2200" dirty="0" smtClean="0"/>
              <a:t>tworzy </a:t>
            </a:r>
            <a:r>
              <a:rPr lang="pl-PL" sz="2200" b="1" dirty="0"/>
              <a:t>Komitet Sterujący Narodowego Programu Zdrowia</a:t>
            </a:r>
          </a:p>
          <a:p>
            <a:r>
              <a:rPr lang="pl-PL" sz="2200" dirty="0" smtClean="0"/>
              <a:t>tworzy </a:t>
            </a:r>
            <a:r>
              <a:rPr lang="pl-PL" sz="2200" b="1" dirty="0"/>
              <a:t>Radę do Spraw Zdrowia Publicznego</a:t>
            </a:r>
          </a:p>
          <a:p>
            <a:r>
              <a:rPr lang="pl-PL" sz="2200" dirty="0"/>
              <a:t>usprawnia zasady </a:t>
            </a:r>
            <a:r>
              <a:rPr lang="pl-PL" sz="2200" b="1" dirty="0"/>
              <a:t>sprawozdawania</a:t>
            </a:r>
            <a:r>
              <a:rPr lang="pl-PL" sz="2200" dirty="0"/>
              <a:t> działań administracji publicznej dotyczących zdrowia </a:t>
            </a:r>
            <a:r>
              <a:rPr lang="pl-PL" sz="2200" dirty="0" smtClean="0"/>
              <a:t>publicznego</a:t>
            </a:r>
          </a:p>
          <a:p>
            <a:endParaRPr lang="pl-PL" sz="1800" dirty="0"/>
          </a:p>
          <a:p>
            <a:r>
              <a:rPr lang="pl-PL" sz="1800" strike="sngStrike" dirty="0" smtClean="0"/>
              <a:t>ustanowi </a:t>
            </a:r>
            <a:r>
              <a:rPr lang="pl-PL" sz="1800" b="1" strike="sngStrike" dirty="0" smtClean="0"/>
              <a:t>pełnomocnika rządu do spraw zdrowia publicznego</a:t>
            </a:r>
          </a:p>
          <a:p>
            <a:r>
              <a:rPr lang="pl-PL" sz="1800" strike="sngStrike" dirty="0" smtClean="0"/>
              <a:t>utworzy </a:t>
            </a:r>
            <a:r>
              <a:rPr lang="pl-PL" sz="1800" b="1" strike="sngStrike" dirty="0"/>
              <a:t>Fundusz Zdrowia Publicznego </a:t>
            </a:r>
            <a:r>
              <a:rPr lang="pl-PL" sz="1800" strike="sngStrike" dirty="0"/>
              <a:t>jako państwowy fundusz </a:t>
            </a:r>
            <a:r>
              <a:rPr lang="pl-PL" sz="1800" strike="sngStrike" dirty="0" smtClean="0"/>
              <a:t>celowy</a:t>
            </a:r>
            <a:endParaRPr lang="pl-PL" sz="1800" strike="sngStrike" dirty="0"/>
          </a:p>
        </p:txBody>
      </p:sp>
    </p:spTree>
    <p:extLst>
      <p:ext uri="{BB962C8B-B14F-4D97-AF65-F5344CB8AC3E}">
        <p14:creationId xmlns:p14="http://schemas.microsoft.com/office/powerpoint/2010/main" val="11232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1446</Words>
  <Application>Microsoft Office PowerPoint</Application>
  <PresentationFormat>Pokaz na ekranie (4:3)</PresentationFormat>
  <Paragraphs>142</Paragraphs>
  <Slides>34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34</vt:i4>
      </vt:variant>
    </vt:vector>
  </HeadingPairs>
  <TitlesOfParts>
    <vt:vector size="38" baseType="lpstr">
      <vt:lpstr>Arial</vt:lpstr>
      <vt:lpstr>Calibri</vt:lpstr>
      <vt:lpstr>Motyw pakietu Office</vt:lpstr>
      <vt:lpstr>1_Motyw pakietu Office</vt:lpstr>
      <vt:lpstr>Ustawa o zdrowiu publicznym – co zmienia w funkcjonowaniu profilaktyki narkomanii  i problemów alkoholowych?</vt:lpstr>
      <vt:lpstr>Zdrowie publiczne</vt:lpstr>
      <vt:lpstr>Czynniki wpływające na zdrowie</vt:lpstr>
      <vt:lpstr>Prezentacja programu PowerPoint</vt:lpstr>
      <vt:lpstr>Prezentacja programu PowerPoint</vt:lpstr>
      <vt:lpstr>Ustawa o zdrowiu publicznym z dnia 11 września 2015</vt:lpstr>
      <vt:lpstr>Cele ustawy</vt:lpstr>
      <vt:lpstr>Zakres ustawy</vt:lpstr>
      <vt:lpstr>a konkretnie:</vt:lpstr>
      <vt:lpstr>Zadania 1/3</vt:lpstr>
      <vt:lpstr>Zadania 2/3</vt:lpstr>
      <vt:lpstr>Zadania 3/3</vt:lpstr>
      <vt:lpstr>realizatorzy</vt:lpstr>
      <vt:lpstr>Rada do Spraw Zdrowia Publicznego </vt:lpstr>
      <vt:lpstr>NPZ</vt:lpstr>
      <vt:lpstr>Zawartość NPZ</vt:lpstr>
      <vt:lpstr>Źródła finansowania</vt:lpstr>
      <vt:lpstr>NPZ a NFZ</vt:lpstr>
      <vt:lpstr>Koszty NFZ</vt:lpstr>
      <vt:lpstr>Wysokość finansowania</vt:lpstr>
      <vt:lpstr>Cele </vt:lpstr>
      <vt:lpstr>Cele cd</vt:lpstr>
      <vt:lpstr>Ustawa ZP – programy profilaktyczne (alkohol, narkomania)</vt:lpstr>
      <vt:lpstr>Od 2017r.</vt:lpstr>
      <vt:lpstr>Dlaczego?</vt:lpstr>
      <vt:lpstr>Nadzór</vt:lpstr>
      <vt:lpstr>kontrola</vt:lpstr>
      <vt:lpstr>finansowanie</vt:lpstr>
      <vt:lpstr>Efektywność!</vt:lpstr>
      <vt:lpstr>Przykładowe zadanie</vt:lpstr>
      <vt:lpstr>sprawozdawczość</vt:lpstr>
      <vt:lpstr>termin</vt:lpstr>
      <vt:lpstr>Wzór sprawozdania</vt:lpstr>
      <vt:lpstr>Dziękuję za uwagę</vt:lpstr>
    </vt:vector>
  </TitlesOfParts>
  <Company>Gdański Uniwersytet Medyczny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funkcjonowania gminnych i wojewódzkich programów przeciwdziałania narkomanii oraz programów profilaktyki  i rozwiązywania problemów alkoholowych po wejściu w życie  ustawy o zdrowiu publicznym </dc:title>
  <dc:creator>Łukasz Balwicki</dc:creator>
  <cp:lastModifiedBy>Łukasz Balwicki</cp:lastModifiedBy>
  <cp:revision>16</cp:revision>
  <dcterms:created xsi:type="dcterms:W3CDTF">2016-06-13T13:23:33Z</dcterms:created>
  <dcterms:modified xsi:type="dcterms:W3CDTF">2016-06-14T21:35:42Z</dcterms:modified>
</cp:coreProperties>
</file>