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9" r:id="rId8"/>
    <p:sldId id="262" r:id="rId9"/>
    <p:sldId id="266" r:id="rId10"/>
    <p:sldId id="263" r:id="rId11"/>
    <p:sldId id="285" r:id="rId12"/>
    <p:sldId id="286" r:id="rId13"/>
    <p:sldId id="287" r:id="rId14"/>
    <p:sldId id="288" r:id="rId15"/>
    <p:sldId id="264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80" r:id="rId24"/>
    <p:sldId id="276" r:id="rId25"/>
    <p:sldId id="277" r:id="rId26"/>
    <p:sldId id="282" r:id="rId27"/>
    <p:sldId id="281" r:id="rId28"/>
    <p:sldId id="284" r:id="rId29"/>
    <p:sldId id="278" r:id="rId3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7457-E0FE-4A16-BA9B-D0F14EA52155}" type="datetimeFigureOut">
              <a:rPr lang="pl-PL" smtClean="0"/>
              <a:pPr/>
              <a:t>2016-06-07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DD67-92C5-4889-AE37-08916B8D7B6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93990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7457-E0FE-4A16-BA9B-D0F14EA52155}" type="datetimeFigureOut">
              <a:rPr lang="pl-PL" smtClean="0"/>
              <a:pPr/>
              <a:t>2016-06-07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DD67-92C5-4889-AE37-08916B8D7B6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793719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7457-E0FE-4A16-BA9B-D0F14EA52155}" type="datetimeFigureOut">
              <a:rPr lang="pl-PL" smtClean="0"/>
              <a:pPr/>
              <a:t>2016-06-07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DD67-92C5-4889-AE37-08916B8D7B6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50808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7457-E0FE-4A16-BA9B-D0F14EA52155}" type="datetimeFigureOut">
              <a:rPr lang="pl-PL" smtClean="0"/>
              <a:pPr/>
              <a:t>2016-06-07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DD67-92C5-4889-AE37-08916B8D7B6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9790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7457-E0FE-4A16-BA9B-D0F14EA52155}" type="datetimeFigureOut">
              <a:rPr lang="pl-PL" smtClean="0"/>
              <a:pPr/>
              <a:t>2016-06-07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DD67-92C5-4889-AE37-08916B8D7B6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70225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7457-E0FE-4A16-BA9B-D0F14EA52155}" type="datetimeFigureOut">
              <a:rPr lang="pl-PL" smtClean="0"/>
              <a:pPr/>
              <a:t>2016-06-07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DD67-92C5-4889-AE37-08916B8D7B6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061832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7457-E0FE-4A16-BA9B-D0F14EA52155}" type="datetimeFigureOut">
              <a:rPr lang="pl-PL" smtClean="0"/>
              <a:pPr/>
              <a:t>2016-06-07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DD67-92C5-4889-AE37-08916B8D7B6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53969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7457-E0FE-4A16-BA9B-D0F14EA52155}" type="datetimeFigureOut">
              <a:rPr lang="pl-PL" smtClean="0"/>
              <a:pPr/>
              <a:t>2016-06-07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DD67-92C5-4889-AE37-08916B8D7B6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90784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7457-E0FE-4A16-BA9B-D0F14EA52155}" type="datetimeFigureOut">
              <a:rPr lang="pl-PL" smtClean="0"/>
              <a:pPr/>
              <a:t>2016-06-07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DD67-92C5-4889-AE37-08916B8D7B6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92173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7457-E0FE-4A16-BA9B-D0F14EA52155}" type="datetimeFigureOut">
              <a:rPr lang="pl-PL" smtClean="0"/>
              <a:pPr/>
              <a:t>2016-06-07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DD67-92C5-4889-AE37-08916B8D7B6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59210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7457-E0FE-4A16-BA9B-D0F14EA52155}" type="datetimeFigureOut">
              <a:rPr lang="pl-PL" smtClean="0"/>
              <a:pPr/>
              <a:t>2016-06-07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DD67-92C5-4889-AE37-08916B8D7B6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28424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E7457-E0FE-4A16-BA9B-D0F14EA52155}" type="datetimeFigureOut">
              <a:rPr lang="pl-PL" smtClean="0"/>
              <a:pPr/>
              <a:t>2016-06-07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6DD67-92C5-4889-AE37-08916B8D7B6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461040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wisenna-21@wp.p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bpn.gov.pl/programy" TargetMode="External"/><Relationship Id="rId2" Type="http://schemas.openxmlformats.org/officeDocument/2006/relationships/hyperlink" Target="http://www.ore.edu.pl/wydzialy/wychowania-i-profilaktyk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41764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l-PL" sz="4800" dirty="0" smtClean="0"/>
              <a:t>Przeciwdziałanie narkomanii wśród dzieci </a:t>
            </a:r>
            <a:br>
              <a:rPr lang="pl-PL" sz="4800" dirty="0" smtClean="0"/>
            </a:br>
            <a:r>
              <a:rPr lang="pl-PL" sz="4800" dirty="0" smtClean="0"/>
              <a:t>i młodzieży szkolnej – regulacje prawne, przepisy szczegółowe</a:t>
            </a:r>
            <a:endParaRPr lang="pl-PL" sz="4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1640" y="5373216"/>
            <a:ext cx="6400800" cy="1752600"/>
          </a:xfrm>
        </p:spPr>
        <p:txBody>
          <a:bodyPr/>
          <a:lstStyle/>
          <a:p>
            <a:r>
              <a:rPr lang="pl-PL" dirty="0" smtClean="0"/>
              <a:t>Gołuń, czerwiec 2016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70549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3600" dirty="0" smtClean="0"/>
              <a:t>Profilaktyka w edukacji - szkoły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Rozporządzenie Ministra Edukacji Narodowej </a:t>
            </a:r>
            <a:r>
              <a:rPr lang="pl-PL" b="1" dirty="0" smtClean="0"/>
              <a:t>   z </a:t>
            </a:r>
            <a:r>
              <a:rPr lang="pl-PL" b="1" dirty="0"/>
              <a:t>dnia 18 sierpnia 2015 r. w sprawie zakresu </a:t>
            </a:r>
            <a:r>
              <a:rPr lang="pl-PL" b="1" dirty="0" smtClean="0"/>
              <a:t>      i </a:t>
            </a:r>
            <a:r>
              <a:rPr lang="pl-PL" b="1" dirty="0"/>
              <a:t>form prowadzenia w szkołach i placówkach systemu oświaty działalności wychowawczej, edukacyjnej, informacyjnej i profilaktycznej </a:t>
            </a:r>
            <a:r>
              <a:rPr lang="pl-PL" b="1" dirty="0" smtClean="0"/>
              <a:t>    w </a:t>
            </a:r>
            <a:r>
              <a:rPr lang="pl-PL" b="1" dirty="0"/>
              <a:t>celu przeciwdziałania </a:t>
            </a:r>
            <a:r>
              <a:rPr lang="pl-PL" b="1" dirty="0" smtClean="0"/>
              <a:t>narkomanii weszło w życie 1.09.2015r</a:t>
            </a:r>
          </a:p>
          <a:p>
            <a:pPr marL="0" indent="0">
              <a:buNone/>
            </a:pPr>
            <a:r>
              <a:rPr lang="pl-PL" dirty="0" smtClean="0"/>
              <a:t>(28.08.2015 – Dziennik Ustaw, pozycja 1249)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87257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Rozporządzenie zastąpi obecnie obowiązujące rozporządzenie Ministra Edukacji Narodowej i Sportu  z dnia 31 stycznia 2003 r. w sprawie szczegółowych form działalności wychowawczej i zapobiegawczej wśród dzieci i młodzieży zagrożonych uzależnieniem (Dz. U. Nr 26, poz. 226).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400" dirty="0" smtClean="0"/>
              <a:t>Ustawa nowelizująca wprowadziła w tym zakresie następujące zmiany:</a:t>
            </a:r>
          </a:p>
          <a:p>
            <a:pPr>
              <a:buNone/>
            </a:pPr>
            <a:r>
              <a:rPr lang="pl-PL" sz="2800" dirty="0" smtClean="0"/>
              <a:t>1) (…)</a:t>
            </a:r>
          </a:p>
          <a:p>
            <a:pPr>
              <a:buNone/>
            </a:pPr>
            <a:r>
              <a:rPr lang="pl-PL" sz="2800" dirty="0" smtClean="0"/>
              <a:t>2) (…)</a:t>
            </a:r>
          </a:p>
          <a:p>
            <a:pPr>
              <a:buNone/>
            </a:pPr>
            <a:r>
              <a:rPr lang="pl-PL" sz="2800" dirty="0" smtClean="0"/>
              <a:t>3) w stosunku do obowiązującego rozporządzenia został poszerzony zakres przedmiotowy rozporządzenia.  Dotychczasowy zakres przedmiotowy rozporządzenia był zawężony do „dzieci i młodzieży zagrożonych uzależnieniem”. Natomiast, zgodnie z nowym stanem prawnym, rozporządzenie będzie </a:t>
            </a:r>
            <a:r>
              <a:rPr lang="pl-PL" sz="2800" b="1" dirty="0" smtClean="0">
                <a:solidFill>
                  <a:srgbClr val="FF0000"/>
                </a:solidFill>
              </a:rPr>
              <a:t>skierowane do ogółu dzieci i młodzieży </a:t>
            </a:r>
            <a:r>
              <a:rPr lang="pl-PL" sz="2800" dirty="0" smtClean="0"/>
              <a:t>w szkołach i placówkach systemu oświaty.</a:t>
            </a:r>
          </a:p>
          <a:p>
            <a:endParaRPr lang="pl-PL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Działalność ta obejmuje przede wszystkim zadania  z zakresu profilaktyki uniwersalnej prowadzonej w dużych grupach bez wcześniejszych badań przesiewowych pod kątem ryzyka narkomanii  w założeniu, że </a:t>
            </a:r>
            <a:r>
              <a:rPr lang="pl-PL" b="1" dirty="0" smtClean="0"/>
              <a:t>wszyscy członkowie </a:t>
            </a:r>
            <a:r>
              <a:rPr lang="pl-PL" dirty="0" smtClean="0"/>
              <a:t>danej populacji są w równym stopniu zagrożeni inicjacją zażycia narkotyków;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Rozporządzenie </a:t>
            </a:r>
            <a:r>
              <a:rPr lang="pl-PL" dirty="0" smtClean="0"/>
              <a:t>nie wskazuje jako odbiorców przedmiotowej działalności wyłącznie </a:t>
            </a:r>
            <a:r>
              <a:rPr lang="pl-PL" dirty="0" smtClean="0"/>
              <a:t>dzieci i </a:t>
            </a:r>
            <a:r>
              <a:rPr lang="pl-PL" dirty="0" smtClean="0"/>
              <a:t>młodzieży, lecz zgodnie z wytyczną ma mieć na względzie dobro dzieci i młodzieży. Skuteczna profilaktyka wymaga bowiem zaangażowania nie tylko dzieci i młodzieży, ale całej społeczności szkolnej. </a:t>
            </a:r>
          </a:p>
          <a:p>
            <a:r>
              <a:rPr lang="pl-PL" dirty="0" smtClean="0"/>
              <a:t>Zatem w kręgu oddziaływań powinni znaleźć się także rodzice i nauczyciele oraz inni pracownicy szkół i placówek systemu oświaty.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3200" dirty="0" smtClean="0"/>
              <a:t>Rozporządzenie Ministra Edukacji Narodowej</a:t>
            </a:r>
            <a:br>
              <a:rPr lang="pl-PL" sz="3200" dirty="0" smtClean="0"/>
            </a:br>
            <a:r>
              <a:rPr lang="pl-PL" sz="2000" dirty="0" smtClean="0"/>
              <a:t>(wybrane fragmenty)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sz="2400" dirty="0"/>
              <a:t>Na podstawie art. 22 ust. 3 ustawy z dnia 29 lipca 2005 r. o przeciwdziałaniu narkomanii (Dz. U. z 2012 r. poz. </a:t>
            </a:r>
            <a:r>
              <a:rPr lang="pl-PL" sz="2400" dirty="0" smtClean="0"/>
              <a:t>124 oraz </a:t>
            </a:r>
            <a:r>
              <a:rPr lang="pl-PL" sz="2400" dirty="0"/>
              <a:t>z 2015 r. poz. 28 i 875) zarządza się, co następuje:</a:t>
            </a:r>
          </a:p>
          <a:p>
            <a:pPr marL="0" indent="0">
              <a:buNone/>
            </a:pPr>
            <a:r>
              <a:rPr lang="pl-PL" sz="2400" b="1" dirty="0"/>
              <a:t>§ 1. </a:t>
            </a:r>
            <a:endParaRPr lang="pl-PL" sz="2400" b="1" dirty="0" smtClean="0"/>
          </a:p>
          <a:p>
            <a:pPr marL="0" indent="0" algn="just">
              <a:buNone/>
            </a:pPr>
            <a:r>
              <a:rPr lang="pl-PL" sz="2400" dirty="0" smtClean="0"/>
              <a:t>1</a:t>
            </a:r>
            <a:r>
              <a:rPr lang="pl-PL" sz="2400" dirty="0"/>
              <a:t>. Szkoły i placówki prowadzą systematyczną działalność wychowawczą, edukacyjną, </a:t>
            </a:r>
            <a:r>
              <a:rPr lang="pl-PL" sz="2400" b="1" dirty="0" smtClean="0"/>
              <a:t>informacyjną i </a:t>
            </a:r>
            <a:r>
              <a:rPr lang="pl-PL" sz="2400" b="1" dirty="0"/>
              <a:t>profilaktyczną </a:t>
            </a:r>
            <a:r>
              <a:rPr lang="pl-PL" sz="2400" dirty="0"/>
              <a:t>wśród uczniów i wychowanków, ich rodziców lub opiekunów oraz nauczycieli, wychowawców i </a:t>
            </a:r>
            <a:r>
              <a:rPr lang="pl-PL" sz="2400" dirty="0" smtClean="0"/>
              <a:t>innych pracowników </a:t>
            </a:r>
            <a:r>
              <a:rPr lang="pl-PL" sz="2400" dirty="0"/>
              <a:t>szkoły i placówki w celu przeciwdziałania narkomanii.</a:t>
            </a:r>
          </a:p>
          <a:p>
            <a:pPr marL="0" indent="0" algn="just">
              <a:buNone/>
            </a:pPr>
            <a:r>
              <a:rPr lang="pl-PL" sz="2400" dirty="0"/>
              <a:t>2. Działalność, o której mowa w ust. 1, obejmuje </a:t>
            </a:r>
            <a:r>
              <a:rPr lang="pl-PL" sz="2400" b="1" dirty="0"/>
              <a:t>działania uprzedzające </a:t>
            </a:r>
            <a:r>
              <a:rPr lang="pl-PL" sz="2400" dirty="0"/>
              <a:t>mające na celu przeciwdziałanie </a:t>
            </a:r>
            <a:r>
              <a:rPr lang="pl-PL" sz="2400" dirty="0" smtClean="0"/>
              <a:t>pojawianiu się zachowań ryzykownych, związanych z używaniem substancji psychoaktywnych.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580552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2800" dirty="0"/>
              <a:t>Rozporządzenie Ministra Edukacji </a:t>
            </a:r>
            <a:r>
              <a:rPr lang="pl-PL" sz="2800" dirty="0" smtClean="0"/>
              <a:t>Narodowej– działalność profilaktyczno-informacyjna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800" b="1" dirty="0"/>
              <a:t>§ 4. </a:t>
            </a:r>
            <a:r>
              <a:rPr lang="pl-PL" sz="2800" dirty="0"/>
              <a:t>1. </a:t>
            </a:r>
            <a:r>
              <a:rPr lang="pl-PL" sz="2800" b="1" dirty="0"/>
              <a:t>Działalność informacyjna </a:t>
            </a:r>
            <a:r>
              <a:rPr lang="pl-PL" sz="2800" dirty="0"/>
              <a:t>w szkole i placówce polega na dostarczaniu rzetelnych i aktualnych informacji, </a:t>
            </a:r>
            <a:r>
              <a:rPr lang="pl-PL" sz="2800" u="sng" dirty="0" smtClean="0"/>
              <a:t>dostosowanych do </a:t>
            </a:r>
            <a:r>
              <a:rPr lang="pl-PL" sz="2800" u="sng" dirty="0"/>
              <a:t>wieku oraz możliwości psychofizycznych odbiorców</a:t>
            </a:r>
            <a:r>
              <a:rPr lang="pl-PL" sz="2800" dirty="0"/>
              <a:t>, na temat zagrożeń i rozwiązywania </a:t>
            </a:r>
            <a:r>
              <a:rPr lang="pl-PL" sz="2800" dirty="0" smtClean="0"/>
              <a:t>problemów związanych </a:t>
            </a:r>
            <a:r>
              <a:rPr lang="pl-PL" sz="2800" dirty="0"/>
              <a:t>z używaniem środków i substancji, o których mowa w § 1 ust. 2, skierowanych do uczniów i </a:t>
            </a:r>
            <a:r>
              <a:rPr lang="pl-PL" sz="2800" dirty="0" smtClean="0"/>
              <a:t>wychowanków oraz </a:t>
            </a:r>
            <a:r>
              <a:rPr lang="pl-PL" sz="2800" dirty="0"/>
              <a:t>ich rodziców lub opiekunów, a także nauczycieli i wychowawców oraz innych pracowników szkoły lub placówki.</a:t>
            </a:r>
          </a:p>
        </p:txBody>
      </p:sp>
    </p:spTree>
    <p:extLst>
      <p:ext uri="{BB962C8B-B14F-4D97-AF65-F5344CB8AC3E}">
        <p14:creationId xmlns:p14="http://schemas.microsoft.com/office/powerpoint/2010/main" xmlns="" val="27763894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2800" dirty="0"/>
              <a:t>Rozporządzenie Ministra Edukacji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– profilaktyka w szkole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dirty="0"/>
              <a:t>2. </a:t>
            </a:r>
            <a:r>
              <a:rPr lang="pl-PL" b="1" dirty="0"/>
              <a:t>Działalność informacyjna </a:t>
            </a:r>
            <a:r>
              <a:rPr lang="pl-PL" dirty="0"/>
              <a:t>obejmuje w szczególności:</a:t>
            </a:r>
          </a:p>
          <a:p>
            <a:pPr>
              <a:buNone/>
            </a:pPr>
            <a:r>
              <a:rPr lang="pl-PL" dirty="0"/>
              <a:t>1) dostarczenie aktualnych informacji nauczycielom, wychowawcom i rodzicom lub opiekunom na temat </a:t>
            </a:r>
            <a:r>
              <a:rPr lang="pl-PL" dirty="0" smtClean="0">
                <a:solidFill>
                  <a:srgbClr val="FF0000"/>
                </a:solidFill>
              </a:rPr>
              <a:t>skutecznych sposobów </a:t>
            </a:r>
            <a:r>
              <a:rPr lang="pl-PL" dirty="0"/>
              <a:t>prowadzenia działań wychowawczych i profilaktycznych związanych z przeciwdziałaniem </a:t>
            </a:r>
            <a:r>
              <a:rPr lang="pl-PL" dirty="0" smtClean="0"/>
              <a:t>używaniu środków </a:t>
            </a:r>
            <a:r>
              <a:rPr lang="pl-PL" dirty="0"/>
              <a:t>i </a:t>
            </a:r>
            <a:r>
              <a:rPr lang="pl-PL" dirty="0" smtClean="0"/>
              <a:t>substancji;</a:t>
            </a:r>
            <a:endParaRPr lang="pl-PL" dirty="0"/>
          </a:p>
          <a:p>
            <a:pPr>
              <a:buNone/>
            </a:pPr>
            <a:r>
              <a:rPr lang="pl-PL" dirty="0"/>
              <a:t>2) udostępnienie informacji o </a:t>
            </a:r>
            <a:r>
              <a:rPr lang="pl-PL" dirty="0">
                <a:solidFill>
                  <a:srgbClr val="FF0000"/>
                </a:solidFill>
              </a:rPr>
              <a:t>ofercie pomocy </a:t>
            </a:r>
            <a:r>
              <a:rPr lang="pl-PL" dirty="0"/>
              <a:t>specjalistycznej dla uczniów i wychowanków, ich rodziców lub </a:t>
            </a:r>
            <a:r>
              <a:rPr lang="pl-PL" dirty="0" smtClean="0"/>
              <a:t>opiekunów w </a:t>
            </a:r>
            <a:r>
              <a:rPr lang="pl-PL" dirty="0"/>
              <a:t>przypadku używania środków i </a:t>
            </a:r>
            <a:r>
              <a:rPr lang="pl-PL" dirty="0" smtClean="0"/>
              <a:t>substancji</a:t>
            </a:r>
          </a:p>
          <a:p>
            <a:pPr>
              <a:buNone/>
            </a:pPr>
            <a:r>
              <a:rPr lang="pl-PL" dirty="0" smtClean="0"/>
              <a:t>3</a:t>
            </a:r>
            <a:r>
              <a:rPr lang="pl-PL" dirty="0"/>
              <a:t>) przekazanie informacji uczniom i wychowankom, ich rodzicom lub opiekunom oraz nauczycielom i </a:t>
            </a:r>
            <a:r>
              <a:rPr lang="pl-PL" dirty="0" smtClean="0"/>
              <a:t>wychowawcom na </a:t>
            </a:r>
            <a:r>
              <a:rPr lang="pl-PL" dirty="0"/>
              <a:t>temat </a:t>
            </a:r>
            <a:r>
              <a:rPr lang="pl-PL" dirty="0">
                <a:solidFill>
                  <a:srgbClr val="FF0000"/>
                </a:solidFill>
              </a:rPr>
              <a:t>konsekwencji prawnych</a:t>
            </a:r>
            <a:r>
              <a:rPr lang="pl-PL" dirty="0"/>
              <a:t> związanych z naruszeniem przepisów ustawy z dnia 29 lipca 2005 r</a:t>
            </a:r>
            <a:r>
              <a:rPr lang="pl-PL" dirty="0" smtClean="0"/>
              <a:t>. o </a:t>
            </a:r>
            <a:r>
              <a:rPr lang="pl-PL" dirty="0"/>
              <a:t>przeciwdziałaniu narkomanii, zwanej dalej „ustawą”;</a:t>
            </a:r>
          </a:p>
          <a:p>
            <a:pPr>
              <a:buNone/>
            </a:pPr>
            <a:r>
              <a:rPr lang="pl-PL" dirty="0"/>
              <a:t>4) informowanie uczniów i wychowanków oraz ich rodziców lub opiekunów o </a:t>
            </a:r>
            <a:r>
              <a:rPr lang="pl-PL" dirty="0">
                <a:solidFill>
                  <a:srgbClr val="FF0000"/>
                </a:solidFill>
              </a:rPr>
              <a:t>obowiązujących procedurach </a:t>
            </a:r>
            <a:r>
              <a:rPr lang="pl-PL" dirty="0" smtClean="0"/>
              <a:t>postępowania nauczycieli </a:t>
            </a:r>
            <a:r>
              <a:rPr lang="pl-PL" dirty="0"/>
              <a:t>i wychowawców oraz o </a:t>
            </a:r>
            <a:r>
              <a:rPr lang="pl-PL" dirty="0">
                <a:solidFill>
                  <a:srgbClr val="FF0000"/>
                </a:solidFill>
              </a:rPr>
              <a:t>metodach współpracy </a:t>
            </a:r>
            <a:r>
              <a:rPr lang="pl-PL" dirty="0"/>
              <a:t>szkół i placówek z Policją w sytuacjach </a:t>
            </a:r>
            <a:r>
              <a:rPr lang="pl-PL" dirty="0" smtClean="0"/>
              <a:t>zagrożenia narkomanią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9362420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2800" dirty="0"/>
              <a:t>Rozporządzenie Ministra Edukacji – obowiązki szkoły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b="1" dirty="0"/>
              <a:t>§ 5. </a:t>
            </a:r>
            <a:r>
              <a:rPr lang="pl-PL" dirty="0"/>
              <a:t>1. </a:t>
            </a:r>
            <a:r>
              <a:rPr lang="pl-PL" b="1" dirty="0"/>
              <a:t>Działalność profilaktyczna </a:t>
            </a:r>
            <a:r>
              <a:rPr lang="pl-PL" dirty="0"/>
              <a:t>w szkole i placówce polega na realizowaniu działań z zakresu profilaktyki </a:t>
            </a:r>
            <a:r>
              <a:rPr lang="pl-PL" b="1" dirty="0">
                <a:solidFill>
                  <a:srgbClr val="FF0000"/>
                </a:solidFill>
              </a:rPr>
              <a:t>uniwersalnej</a:t>
            </a:r>
            <a:r>
              <a:rPr lang="pl-PL" b="1" dirty="0" smtClean="0">
                <a:solidFill>
                  <a:srgbClr val="FF0000"/>
                </a:solidFill>
              </a:rPr>
              <a:t>, selektywnej </a:t>
            </a:r>
            <a:r>
              <a:rPr lang="pl-PL" b="1" dirty="0">
                <a:solidFill>
                  <a:srgbClr val="FF0000"/>
                </a:solidFill>
              </a:rPr>
              <a:t>i wskazującej</a:t>
            </a:r>
            <a:r>
              <a:rPr lang="pl-PL" dirty="0"/>
              <a:t>.</a:t>
            </a:r>
          </a:p>
          <a:p>
            <a:r>
              <a:rPr lang="pl-PL" dirty="0"/>
              <a:t>2. Działalność profilaktyczna obejmuje:</a:t>
            </a:r>
          </a:p>
          <a:p>
            <a:r>
              <a:rPr lang="pl-PL" dirty="0"/>
              <a:t>1) w przypadku profilaktyki uniwersalnej – wspieranie </a:t>
            </a:r>
            <a:r>
              <a:rPr lang="pl-PL" dirty="0">
                <a:solidFill>
                  <a:srgbClr val="FF0000"/>
                </a:solidFill>
              </a:rPr>
              <a:t>wszystkich</a:t>
            </a:r>
            <a:r>
              <a:rPr lang="pl-PL" dirty="0"/>
              <a:t> uczniów i wychowanków w prawidłowym </a:t>
            </a:r>
            <a:r>
              <a:rPr lang="pl-PL" dirty="0" smtClean="0"/>
              <a:t>rozwoju i </a:t>
            </a:r>
            <a:r>
              <a:rPr lang="pl-PL" dirty="0"/>
              <a:t>zdrowym stylu życia oraz podejmowanie działań, których celem jest ograniczanie zachowań ryzykownych </a:t>
            </a:r>
            <a:r>
              <a:rPr lang="pl-PL" dirty="0" smtClean="0"/>
              <a:t>niezależnie od </a:t>
            </a:r>
            <a:r>
              <a:rPr lang="pl-PL" dirty="0"/>
              <a:t>poziomu ryzyka używania przez nich środków i substancji, o których mowa w § 1 ust. 2;</a:t>
            </a:r>
          </a:p>
        </p:txBody>
      </p:sp>
    </p:spTree>
    <p:extLst>
      <p:ext uri="{BB962C8B-B14F-4D97-AF65-F5344CB8AC3E}">
        <p14:creationId xmlns:p14="http://schemas.microsoft.com/office/powerpoint/2010/main" xmlns="" val="5522184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2800" dirty="0" smtClean="0"/>
              <a:t>Rozporządzenie MEN </a:t>
            </a:r>
            <a:r>
              <a:rPr lang="pl-PL" sz="2800" dirty="0" err="1" smtClean="0"/>
              <a:t>cd</a:t>
            </a:r>
            <a:r>
              <a:rPr lang="pl-PL" sz="2800" dirty="0" smtClean="0"/>
              <a:t>.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2) w przypadku profilaktyki </a:t>
            </a:r>
            <a:r>
              <a:rPr lang="pl-PL" b="1" dirty="0"/>
              <a:t>selektywnej</a:t>
            </a:r>
            <a:r>
              <a:rPr lang="pl-PL" dirty="0"/>
              <a:t> – wspieranie uczniów i wychowanków, którzy ze względu na swoją </a:t>
            </a:r>
            <a:r>
              <a:rPr lang="pl-PL" dirty="0" smtClean="0"/>
              <a:t>sytuację rodzinną</a:t>
            </a:r>
            <a:r>
              <a:rPr lang="pl-PL" dirty="0"/>
              <a:t>, środowiskową lub uwarunkowania biologiczne są w wyższym stopniu narażeni na rozwój zachowań ryzykownych;</a:t>
            </a:r>
          </a:p>
          <a:p>
            <a:r>
              <a:rPr lang="pl-PL" dirty="0"/>
              <a:t>3) w przypadku profilaktyki </a:t>
            </a:r>
            <a:r>
              <a:rPr lang="pl-PL" b="1" dirty="0"/>
              <a:t>wskazującej </a:t>
            </a:r>
            <a:r>
              <a:rPr lang="pl-PL" dirty="0"/>
              <a:t>– wspieranie uczniów i wychowanków, u których rozpoznano wczesne </a:t>
            </a:r>
            <a:r>
              <a:rPr lang="pl-PL" dirty="0" smtClean="0"/>
              <a:t>objawy używania </a:t>
            </a:r>
            <a:r>
              <a:rPr lang="pl-PL" dirty="0"/>
              <a:t>środków i </a:t>
            </a:r>
            <a:r>
              <a:rPr lang="pl-PL" dirty="0" smtClean="0"/>
              <a:t>substancji lub </a:t>
            </a:r>
            <a:r>
              <a:rPr lang="pl-PL" dirty="0"/>
              <a:t>występowania innych zachowań ryzykownych, </a:t>
            </a:r>
            <a:r>
              <a:rPr lang="pl-PL" dirty="0" smtClean="0"/>
              <a:t>które nie </a:t>
            </a:r>
            <a:r>
              <a:rPr lang="pl-PL" dirty="0"/>
              <a:t>zostały zdiagnozowane jako zaburzenia lub choroby wymagające leczenia.</a:t>
            </a:r>
          </a:p>
        </p:txBody>
      </p:sp>
    </p:spTree>
    <p:extLst>
      <p:ext uri="{BB962C8B-B14F-4D97-AF65-F5344CB8AC3E}">
        <p14:creationId xmlns:p14="http://schemas.microsoft.com/office/powerpoint/2010/main" xmlns="" val="3549336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Ustawa o zdrowiu publicznym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2 grudnia 2015 r. weszła w życie ustawa z dnia 11 września 2015 r. o zdrowiu publicznym.</a:t>
            </a:r>
          </a:p>
          <a:p>
            <a:r>
              <a:rPr lang="pl-PL" dirty="0" smtClean="0"/>
              <a:t>Ustawa zmienia sposób realizacji zadań związanych z przeciwdziałaniem uzależnieniom od substancji psychoaktywnych przez jednostki samorządu terytorialnego.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7588240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2800" dirty="0" smtClean="0"/>
              <a:t>Działania profilaktyczne w szkołach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3. Działania profilaktyczne w szkołach i placówkach w ramach działalności, o której mowa w ust. 1, </a:t>
            </a:r>
            <a:r>
              <a:rPr lang="pl-PL" dirty="0" smtClean="0"/>
              <a:t>obejmują       w </a:t>
            </a:r>
            <a:r>
              <a:rPr lang="pl-PL" dirty="0"/>
              <a:t>szczególności:</a:t>
            </a:r>
          </a:p>
          <a:p>
            <a:r>
              <a:rPr lang="pl-PL" dirty="0"/>
              <a:t>1) realizowanie wśród uczniów i wychowanków oraz ich rodziców lub opiekunów programów </a:t>
            </a:r>
            <a:r>
              <a:rPr lang="pl-PL" dirty="0" smtClean="0"/>
              <a:t>profilaktycznych i </a:t>
            </a:r>
            <a:r>
              <a:rPr lang="pl-PL" b="1" dirty="0"/>
              <a:t>promocji zdrowia psychicznego </a:t>
            </a:r>
            <a:r>
              <a:rPr lang="pl-PL" dirty="0"/>
              <a:t>dostosowanych do potrzeb indywidualnych i grupowych oraz realizowanych </a:t>
            </a:r>
            <a:r>
              <a:rPr lang="pl-PL" dirty="0" smtClean="0"/>
              <a:t>celów profilaktycznych</a:t>
            </a:r>
            <a:r>
              <a:rPr lang="pl-PL" dirty="0"/>
              <a:t>, </a:t>
            </a:r>
            <a:r>
              <a:rPr lang="pl-PL" b="1" dirty="0">
                <a:solidFill>
                  <a:srgbClr val="FF0000"/>
                </a:solidFill>
              </a:rPr>
              <a:t>rekomendowanych</a:t>
            </a:r>
            <a:r>
              <a:rPr lang="pl-PL" dirty="0"/>
              <a:t> w ramach systemu rekomendacji, o którym mowa w Krajowym </a:t>
            </a:r>
            <a:r>
              <a:rPr lang="pl-PL" dirty="0" smtClean="0"/>
              <a:t>Programie Przeciwdziałania </a:t>
            </a:r>
            <a:r>
              <a:rPr lang="pl-PL" dirty="0"/>
              <a:t>Narkomanii określonym w przepisach wydanych na podstawie art. 7 ust. 5 </a:t>
            </a:r>
            <a:r>
              <a:rPr lang="pl-PL" dirty="0" smtClean="0"/>
              <a:t>ustawy (aktualnie: Narodowy Program Zdrowia)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2172548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0000" lnSpcReduction="20000"/>
          </a:bodyPr>
          <a:lstStyle/>
          <a:p>
            <a:r>
              <a:rPr lang="pl-PL" dirty="0"/>
              <a:t>2) przygotowanie oferty </a:t>
            </a:r>
            <a:r>
              <a:rPr lang="pl-PL" b="1" dirty="0"/>
              <a:t>zajęć rozwijających zainteresowania </a:t>
            </a:r>
            <a:r>
              <a:rPr lang="pl-PL" dirty="0"/>
              <a:t>i uzdolnienia, jako alternatywnej pozytywnej formy </a:t>
            </a:r>
            <a:r>
              <a:rPr lang="pl-PL" dirty="0" smtClean="0"/>
              <a:t>działalności zaspakajającej </a:t>
            </a:r>
            <a:r>
              <a:rPr lang="pl-PL" dirty="0"/>
              <a:t>ważne potrzeby, w szczególności potrzebę podniesienia samooceny, sukcesu, </a:t>
            </a:r>
            <a:r>
              <a:rPr lang="pl-PL" dirty="0" smtClean="0"/>
              <a:t>przynależności i </a:t>
            </a:r>
            <a:r>
              <a:rPr lang="pl-PL" dirty="0"/>
              <a:t>satysfakcji życiowej;</a:t>
            </a:r>
          </a:p>
          <a:p>
            <a:r>
              <a:rPr lang="pl-PL" dirty="0"/>
              <a:t>3) kształtowanie i wzmacnianie </a:t>
            </a:r>
            <a:r>
              <a:rPr lang="pl-PL" b="1" dirty="0"/>
              <a:t>norm przeciwnych używani</a:t>
            </a:r>
            <a:r>
              <a:rPr lang="pl-PL" dirty="0"/>
              <a:t>u środków i substancji, o których mowa w § 1 ust. 2, </a:t>
            </a:r>
            <a:r>
              <a:rPr lang="pl-PL" dirty="0" smtClean="0"/>
              <a:t>przez uczniów </a:t>
            </a:r>
            <a:r>
              <a:rPr lang="pl-PL" dirty="0"/>
              <a:t>i wychowanków, a także norm przeciwnych podejmowaniu innych zachowań ryzykownych;</a:t>
            </a:r>
          </a:p>
          <a:p>
            <a:r>
              <a:rPr lang="pl-PL" dirty="0"/>
              <a:t>4) </a:t>
            </a:r>
            <a:r>
              <a:rPr lang="pl-PL" b="1" dirty="0"/>
              <a:t>doskonalenie zawodowe nauczycieli </a:t>
            </a:r>
            <a:r>
              <a:rPr lang="pl-PL" dirty="0"/>
              <a:t>i wychowawców w zakresie realizacji szkolnej interwencji </a:t>
            </a:r>
            <a:r>
              <a:rPr lang="pl-PL" dirty="0" smtClean="0"/>
              <a:t>profilaktycznej w </a:t>
            </a:r>
            <a:r>
              <a:rPr lang="pl-PL" dirty="0"/>
              <a:t>przypadku podejmowania przez uczniów i wychowanków zachowań ryzykownych;</a:t>
            </a:r>
          </a:p>
          <a:p>
            <a:r>
              <a:rPr lang="pl-PL" dirty="0"/>
              <a:t>5) włączanie, w razie potrzeby, w indywidualny program </a:t>
            </a:r>
            <a:r>
              <a:rPr lang="pl-PL" dirty="0" smtClean="0"/>
              <a:t>edukacyjno-terapeutyczny ( na podstawie orzeczenia o potrzebie kształcenia specjalnego), </a:t>
            </a:r>
            <a:r>
              <a:rPr lang="pl-PL" dirty="0"/>
              <a:t>działań z zakresu przeciwdziałania używaniu środków i </a:t>
            </a:r>
            <a:r>
              <a:rPr lang="pl-PL" dirty="0" smtClean="0"/>
              <a:t>substancji psychoaktywnych.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5013643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2800" dirty="0" smtClean="0"/>
              <a:t>Współpraca szkoły z innymi podmiotami w obszarze przeciwdziałania narkomanii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496" y="1600200"/>
            <a:ext cx="8712968" cy="4525963"/>
          </a:xfrm>
        </p:spPr>
        <p:txBody>
          <a:bodyPr>
            <a:noAutofit/>
          </a:bodyPr>
          <a:lstStyle/>
          <a:p>
            <a:r>
              <a:rPr lang="pl-PL" sz="2800" b="1" dirty="0"/>
              <a:t>§ 6. </a:t>
            </a:r>
            <a:r>
              <a:rPr lang="pl-PL" sz="2800" dirty="0"/>
              <a:t>1. Szkoła i placówka, przy prowadzeniu działalności, o której mowa odpowiednio w § 2–5, </a:t>
            </a:r>
            <a:r>
              <a:rPr lang="pl-PL" sz="2800" dirty="0" smtClean="0"/>
              <a:t>współpracuje z </a:t>
            </a:r>
            <a:r>
              <a:rPr lang="pl-PL" sz="2800" dirty="0"/>
              <a:t>jednostkami </a:t>
            </a:r>
            <a:r>
              <a:rPr lang="pl-PL" sz="2800" dirty="0" smtClean="0"/>
              <a:t>samorządu terytorialnego</a:t>
            </a:r>
            <a:r>
              <a:rPr lang="pl-PL" sz="2800" dirty="0"/>
              <a:t>, poradniami psychologiczno-pedagogicznymi, w tym poradniami specjalistycznymi</a:t>
            </a:r>
            <a:r>
              <a:rPr lang="pl-PL" sz="2800" dirty="0" smtClean="0"/>
              <a:t>, placówkami </a:t>
            </a:r>
            <a:r>
              <a:rPr lang="pl-PL" sz="2800" dirty="0"/>
              <a:t>doskonalenia nauczycieli, podmiotami realizującymi świadczenia zdrowotne z zakresu </a:t>
            </a:r>
            <a:r>
              <a:rPr lang="pl-PL" sz="2800" dirty="0" smtClean="0"/>
              <a:t>podstawowej opieki </a:t>
            </a:r>
            <a:r>
              <a:rPr lang="pl-PL" sz="2800" dirty="0"/>
              <a:t>zdrowotnej, opieki psychiatrycznej i leczenia uzależnień, wojewódzkimi i powiatowymi stacjami </a:t>
            </a:r>
            <a:r>
              <a:rPr lang="pl-PL" sz="2800" dirty="0" smtClean="0"/>
              <a:t>sanitarno-epidemiologicznymi</a:t>
            </a:r>
            <a:r>
              <a:rPr lang="pl-PL" sz="2800" dirty="0"/>
              <a:t>, </a:t>
            </a:r>
            <a:r>
              <a:rPr lang="pl-PL" sz="2800" dirty="0" smtClean="0"/>
              <a:t>Policją i in.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xmlns="" val="16887674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pl-PL" sz="3600" dirty="0" smtClean="0"/>
              <a:t>Diagnoza szkoły w zakresie potrzeb działań profilaktycznych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Zgodnie z rozporządzeniem MEN z sierpnia 2015r. każda szkoła obowiązana jest przygotować diagnozę w zakresie występujących w środowisku szkolnym czynników chroniących oraz czynników ryzyka, o których mowa odpowiednio w ust. 3 i 4, dotyczącej uczniów lub wychowanków, rodziców lub opiekunów, nauczycieli, wychowawców i innych pracowników szkoły lub placówki.</a:t>
            </a:r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400" dirty="0" smtClean="0"/>
              <a:t>- </a:t>
            </a:r>
            <a:r>
              <a:rPr lang="pl-PL" sz="2400" dirty="0"/>
              <a:t>Przez </a:t>
            </a:r>
            <a:r>
              <a:rPr lang="pl-PL" sz="2400" b="1" dirty="0"/>
              <a:t>czynniki chroniące </a:t>
            </a:r>
            <a:r>
              <a:rPr lang="pl-PL" sz="2400" dirty="0"/>
              <a:t>należy rozumieć indywidualne cechy i zachowania uczniów lub wychowanków, </a:t>
            </a:r>
            <a:r>
              <a:rPr lang="pl-PL" sz="2400" dirty="0" smtClean="0"/>
              <a:t>cechy środowiska </a:t>
            </a:r>
            <a:r>
              <a:rPr lang="pl-PL" sz="2400" dirty="0"/>
              <a:t>społecznego i efekty ich wzajemnego oddziaływania, których występowanie wzmacnia ogólny </a:t>
            </a:r>
            <a:r>
              <a:rPr lang="pl-PL" sz="2400" dirty="0" smtClean="0"/>
              <a:t>potencjał zdrowotny </a:t>
            </a:r>
            <a:r>
              <a:rPr lang="pl-PL" sz="2400" dirty="0"/>
              <a:t>ucznia lub wychowanka i zwiększa jego odporność na działanie czynników ryzyka, o których mowa w ust. 4.</a:t>
            </a:r>
          </a:p>
          <a:p>
            <a:pPr>
              <a:buNone/>
            </a:pPr>
            <a:r>
              <a:rPr lang="pl-PL" sz="2400" dirty="0" smtClean="0"/>
              <a:t>- </a:t>
            </a:r>
            <a:r>
              <a:rPr lang="pl-PL" sz="2400" dirty="0"/>
              <a:t>Przez </a:t>
            </a:r>
            <a:r>
              <a:rPr lang="pl-PL" sz="2400" b="1" dirty="0"/>
              <a:t>czynniki ryzyka </a:t>
            </a:r>
            <a:r>
              <a:rPr lang="pl-PL" sz="2400" dirty="0"/>
              <a:t>należy rozumieć indywidualne cechy i zachowania uczniów lub wychowanków, cechy </a:t>
            </a:r>
            <a:r>
              <a:rPr lang="pl-PL" sz="2400" dirty="0" smtClean="0"/>
              <a:t>środowiska społecznego </a:t>
            </a:r>
            <a:r>
              <a:rPr lang="pl-PL" sz="2400" dirty="0"/>
              <a:t>i efekty ich wzajemnego oddziaływania, które wiążą się z wysokim prawdopodobieństwem </a:t>
            </a:r>
            <a:r>
              <a:rPr lang="pl-PL" sz="2400" dirty="0" smtClean="0"/>
              <a:t>wystąpienia zachowań </a:t>
            </a:r>
            <a:r>
              <a:rPr lang="pl-PL" sz="2400" dirty="0"/>
              <a:t>ryzykownych stanowiących zagrożenie dla ich prawidłowego rozwoju, zdrowia, bezpieczeństwa </a:t>
            </a:r>
            <a:r>
              <a:rPr lang="pl-PL" sz="2400" dirty="0" smtClean="0"/>
              <a:t>lub funkcjonowania </a:t>
            </a:r>
            <a:r>
              <a:rPr lang="pl-PL" sz="2400" dirty="0"/>
              <a:t>społecznego.</a:t>
            </a:r>
          </a:p>
        </p:txBody>
      </p:sp>
    </p:spTree>
    <p:extLst>
      <p:ext uri="{BB962C8B-B14F-4D97-AF65-F5344CB8AC3E}">
        <p14:creationId xmlns:p14="http://schemas.microsoft.com/office/powerpoint/2010/main" xmlns="" val="30520609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l-PL" dirty="0" smtClean="0"/>
              <a:t>Program profilaktyczny szkoły               w świetle nowych przepisów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W </a:t>
            </a:r>
            <a:r>
              <a:rPr lang="pl-PL" dirty="0"/>
              <a:t>oparciu o diagnozę, o której mowa w § 6 ust. 1, </a:t>
            </a:r>
            <a:r>
              <a:rPr lang="pl-PL" b="1" dirty="0"/>
              <a:t>nauczyciel lub wychowawca </a:t>
            </a:r>
            <a:r>
              <a:rPr lang="pl-PL" dirty="0"/>
              <a:t>w uzgodnieniu z dyrektorem </a:t>
            </a:r>
            <a:r>
              <a:rPr lang="pl-PL" dirty="0" smtClean="0"/>
              <a:t>szkoły lub </a:t>
            </a:r>
            <a:r>
              <a:rPr lang="pl-PL" dirty="0"/>
              <a:t>placówki </a:t>
            </a:r>
            <a:r>
              <a:rPr lang="pl-PL" b="1" dirty="0"/>
              <a:t>wybiera formę</a:t>
            </a:r>
            <a:r>
              <a:rPr lang="pl-PL" dirty="0"/>
              <a:t>, w której realizuje działalność, o której mowa w § 1, uwzględniając wykorzystanie </a:t>
            </a:r>
            <a:r>
              <a:rPr lang="pl-PL" dirty="0" smtClean="0"/>
              <a:t>aktywnych metod </a:t>
            </a:r>
            <a:r>
              <a:rPr lang="pl-PL" dirty="0"/>
              <a:t>pracy.</a:t>
            </a:r>
          </a:p>
          <a:p>
            <a:r>
              <a:rPr lang="pl-PL" b="1" dirty="0"/>
              <a:t>§ 8. </a:t>
            </a:r>
            <a:r>
              <a:rPr lang="pl-PL" dirty="0"/>
              <a:t>Szkoły i placówki dostosują, w terminie 6 miesięcy od dnia wejścia w życie rozporządzenia, program </a:t>
            </a:r>
            <a:r>
              <a:rPr lang="pl-PL" dirty="0" smtClean="0"/>
              <a:t>wychowawczy i </a:t>
            </a:r>
            <a:r>
              <a:rPr lang="pl-PL" dirty="0"/>
              <a:t>program profilaktyki, o których mowa w art. 54 ust. 2 pkt 1 ustawy o systemie oświaty, do przepisów </a:t>
            </a:r>
            <a:r>
              <a:rPr lang="pl-PL" dirty="0" smtClean="0"/>
              <a:t>rozporządzenia </a:t>
            </a:r>
            <a:r>
              <a:rPr lang="pl-PL" i="1" dirty="0" smtClean="0"/>
              <a:t>(tj. do końca lutego 2016r.)</a:t>
            </a:r>
            <a:endParaRPr lang="pl-PL" i="1" dirty="0"/>
          </a:p>
          <a:p>
            <a:r>
              <a:rPr lang="pl-PL" b="1" dirty="0"/>
              <a:t>§ 9. </a:t>
            </a:r>
            <a:r>
              <a:rPr lang="pl-PL" dirty="0"/>
              <a:t>Rozporządzenie wchodzi w życie z dniem 1 września 2015 r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8319633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l-PL" sz="2800" dirty="0"/>
              <a:t>Przykładowy program profilaktyki uniwersalnej dla gimnazjum - UNPLUGGED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Strategie profilaktyczne stosowane w programie:</a:t>
            </a:r>
          </a:p>
          <a:p>
            <a:pPr>
              <a:buFontTx/>
              <a:buChar char="-"/>
            </a:pPr>
            <a:r>
              <a:rPr lang="pl-PL" sz="2800" dirty="0" smtClean="0"/>
              <a:t>Rozwijanie umiejętności życiowych uczniów</a:t>
            </a:r>
          </a:p>
          <a:p>
            <a:pPr>
              <a:buFontTx/>
              <a:buChar char="-"/>
            </a:pPr>
            <a:r>
              <a:rPr lang="pl-PL" sz="2800" dirty="0" smtClean="0"/>
              <a:t>Korygowanie błędnych przekonań normatywnych</a:t>
            </a:r>
          </a:p>
          <a:p>
            <a:pPr>
              <a:buFontTx/>
              <a:buChar char="-"/>
            </a:pPr>
            <a:r>
              <a:rPr lang="pl-PL" sz="2800" dirty="0" smtClean="0"/>
              <a:t>Kształtowanie odporności na negatywne wpływy społeczne</a:t>
            </a:r>
          </a:p>
          <a:p>
            <a:pPr>
              <a:buFontTx/>
              <a:buChar char="-"/>
            </a:pPr>
            <a:r>
              <a:rPr lang="pl-PL" sz="2800" dirty="0" smtClean="0"/>
              <a:t>Przekazywanie wiedzy o konsekwencjach używania substancji psychoaktywnych</a:t>
            </a:r>
          </a:p>
          <a:p>
            <a:pPr>
              <a:buFontTx/>
              <a:buChar char="-"/>
            </a:pPr>
            <a:r>
              <a:rPr lang="pl-PL" sz="2800" dirty="0" smtClean="0"/>
              <a:t>Praca z rodzicami</a:t>
            </a:r>
          </a:p>
          <a:p>
            <a:pPr marL="0" indent="0">
              <a:buNone/>
            </a:pPr>
            <a:endParaRPr lang="pl-PL" sz="2800" dirty="0" smtClean="0"/>
          </a:p>
          <a:p>
            <a:pPr>
              <a:buFontTx/>
              <a:buChar char="-"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xmlns="" val="18849490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l-PL" sz="2800" dirty="0" smtClean="0"/>
              <a:t>Przykładowy program profilaktyki uniwersalnej dla gimnazjum - UNPLUGGED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sz="2800" b="1" dirty="0" smtClean="0"/>
              <a:t>Cel</a:t>
            </a:r>
            <a:r>
              <a:rPr lang="pl-PL" sz="2800" dirty="0" smtClean="0"/>
              <a:t>: </a:t>
            </a:r>
          </a:p>
          <a:p>
            <a:pPr marL="514350" indent="-514350" algn="just">
              <a:buAutoNum type="arabicPeriod"/>
            </a:pPr>
            <a:r>
              <a:rPr lang="pl-PL" sz="2800" dirty="0" smtClean="0"/>
              <a:t>ograniczenie używania substancji psychoaktywnych przez młodzież oraz opóźnienie przejścia od fazy eksperymentalnego ich używania do fazy używania problemowego</a:t>
            </a:r>
          </a:p>
          <a:p>
            <a:pPr marL="514350" indent="-514350" algn="just">
              <a:buAutoNum type="arabicPeriod"/>
            </a:pPr>
            <a:r>
              <a:rPr lang="pl-PL" sz="2800" dirty="0"/>
              <a:t>w</a:t>
            </a:r>
            <a:r>
              <a:rPr lang="pl-PL" sz="2800" dirty="0" smtClean="0"/>
              <a:t>zmacnianie czynników chroniących młodzież (np. umiejętność rozpoznawania i radzenia sobie z presją rówieśniczą, krytyczne myślenie itp.) oraz wzmacnianie rodzinnych czynników chroniących (np. określenie zasad panujących w domu, asertywna postawa rodzicielska itp.)</a:t>
            </a:r>
          </a:p>
          <a:p>
            <a:pPr algn="just"/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xmlns="" val="13344351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l-PL" sz="3200" dirty="0" smtClean="0"/>
              <a:t>Przykładowy program profilaktyki uniwersalnej UNPLUGGED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Zawiera 12 scenariuszy zajęć dla uczniów w wieku gimnazjalnym</a:t>
            </a:r>
          </a:p>
          <a:p>
            <a:r>
              <a:rPr lang="pl-PL" dirty="0" smtClean="0"/>
              <a:t>Gotowe 3 scenariusze spotkań dla rodziców</a:t>
            </a:r>
          </a:p>
          <a:p>
            <a:r>
              <a:rPr lang="pl-PL" dirty="0" smtClean="0"/>
              <a:t>Podręczniki dla nauczycieli i zeszyty ćwiczeń dla uczniów finansowane są przez KBPN</a:t>
            </a:r>
          </a:p>
          <a:p>
            <a:r>
              <a:rPr lang="pl-PL" dirty="0" smtClean="0"/>
              <a:t>Zajęcia prowadzone są przez przeszkolonych wychowawców i pedagogów we </a:t>
            </a:r>
            <a:r>
              <a:rPr lang="pl-PL" smtClean="0"/>
              <a:t>współpracy    z </a:t>
            </a:r>
            <a:r>
              <a:rPr lang="pl-PL" dirty="0" smtClean="0"/>
              <a:t>poradnią PP</a:t>
            </a:r>
            <a:endParaRPr lang="pl-P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		</a:t>
            </a:r>
          </a:p>
          <a:p>
            <a:pPr marL="0" indent="0">
              <a:buNone/>
            </a:pPr>
            <a:r>
              <a:rPr lang="pl-PL" dirty="0"/>
              <a:t>	</a:t>
            </a:r>
            <a:r>
              <a:rPr lang="pl-PL" dirty="0" smtClean="0"/>
              <a:t>	Dziękuję za uwagę </a:t>
            </a:r>
            <a:r>
              <a:rPr lang="pl-PL" dirty="0" smtClean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endParaRPr lang="pl-PL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pl-PL" dirty="0" smtClean="0">
                <a:sym typeface="Wingdings" panose="05000000000000000000" pitchFamily="2" charset="2"/>
              </a:rPr>
              <a:t>Wisenna Szymańska </a:t>
            </a:r>
          </a:p>
          <a:p>
            <a:pPr marL="0" indent="0">
              <a:buNone/>
            </a:pPr>
            <a:r>
              <a:rPr lang="pl-PL" dirty="0" smtClean="0">
                <a:sym typeface="Wingdings" panose="05000000000000000000" pitchFamily="2" charset="2"/>
                <a:hlinkClick r:id="rId2"/>
              </a:rPr>
              <a:t>wisenna-21@wp.pl</a:t>
            </a:r>
            <a:endParaRPr lang="pl-PL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pl-PL" dirty="0" smtClean="0">
                <a:sym typeface="Wingdings" panose="05000000000000000000" pitchFamily="2" charset="2"/>
              </a:rPr>
              <a:t>Tel. +48 601 819 915</a:t>
            </a:r>
            <a:endParaRPr lang="pl-PL" dirty="0"/>
          </a:p>
        </p:txBody>
      </p:sp>
      <p:pic>
        <p:nvPicPr>
          <p:cNvPr id="4" name="Obraz 3" descr="Hydrangea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3104964"/>
            <a:ext cx="4032448" cy="2988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75100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4000" dirty="0" smtClean="0"/>
              <a:t>Narodowy Program Zdrowia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800" dirty="0" smtClean="0"/>
              <a:t>Narodowy Program Zdrowia jest podstawowym dokumentem polityki zdrowia publicznego.</a:t>
            </a:r>
          </a:p>
          <a:p>
            <a:pPr algn="just"/>
            <a:r>
              <a:rPr lang="pl-PL" sz="2800" dirty="0" smtClean="0"/>
              <a:t>Został wprowadzony w miejsce Krajowego Programu Przeciwdziałania Narkomanii i Narodowego Programu Profilaktyki i Rozwiązywania Problemów Alkoholowych.</a:t>
            </a:r>
          </a:p>
          <a:p>
            <a:pPr algn="just"/>
            <a:r>
              <a:rPr lang="pl-PL" sz="2800" dirty="0" smtClean="0"/>
              <a:t>Wyznacza kierunki strategiczne oraz najważniejsze działania podejmowane na rzecz poprawy zdrowia.</a:t>
            </a:r>
          </a:p>
          <a:p>
            <a:pPr algn="just"/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xmlns="" val="3556476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4000" dirty="0" smtClean="0"/>
              <a:t>Narodowy Program Zdrowia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dirty="0" smtClean="0"/>
              <a:t>Od 2017 roku samorządy zobowiązane będą uwzględniać w gminnych programach przeciwdziałania uzależnieniom </a:t>
            </a:r>
            <a:r>
              <a:rPr lang="pl-PL" b="1" dirty="0" smtClean="0"/>
              <a:t>cele określone w Narodowym Programie Zdrowia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Cel operacyjny : </a:t>
            </a:r>
            <a:r>
              <a:rPr lang="pl-PL" b="1" dirty="0" smtClean="0"/>
              <a:t>„Profilaktyka i Rozwiązywanie Problemów Związanych z Uzależnieniami</a:t>
            </a:r>
            <a:r>
              <a:rPr lang="pl-PL" dirty="0" smtClean="0"/>
              <a:t>”.</a:t>
            </a:r>
          </a:p>
          <a:p>
            <a:pPr algn="just"/>
            <a:r>
              <a:rPr lang="pl-PL" dirty="0" smtClean="0"/>
              <a:t>W skład w/w celu wchodzi m.in. zadanie </a:t>
            </a:r>
            <a:r>
              <a:rPr lang="pl-PL" b="1" dirty="0" smtClean="0"/>
              <a:t>„Krajowy Program Przeciwdziałania Narkomanii”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xmlns="" val="1046595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sz="3200" dirty="0" smtClean="0"/>
              <a:t>Działania z zakresu profilaktyki w ramach zadania </a:t>
            </a:r>
            <a:br>
              <a:rPr lang="pl-PL" sz="3200" dirty="0" smtClean="0"/>
            </a:br>
            <a:r>
              <a:rPr lang="pl-PL" sz="3200" dirty="0" smtClean="0"/>
              <a:t>„Krajowy Program Przeciwdziałania Narkomanii”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b="1" dirty="0" smtClean="0"/>
              <a:t>Wspieranie realizacji programów profilaktyki uniwersalnej</a:t>
            </a:r>
            <a:r>
              <a:rPr lang="pl-PL" sz="2400" dirty="0" smtClean="0"/>
              <a:t>, adresowanych do dzieci i młodzieży w wieku szkolnym, osób dorosłych, w szczególności zalecanych w ramach Systemu</a:t>
            </a:r>
          </a:p>
          <a:p>
            <a:pPr marL="0" indent="0" algn="just">
              <a:buNone/>
            </a:pPr>
            <a:r>
              <a:rPr lang="pl-PL" sz="2400" dirty="0" smtClean="0"/>
              <a:t>     Rekomendacji Programów Profilaktycznych i Promocji Zdrowia</a:t>
            </a:r>
          </a:p>
          <a:p>
            <a:pPr marL="0" indent="0" algn="just">
              <a:buNone/>
            </a:pPr>
            <a:r>
              <a:rPr lang="pl-PL" sz="2400" dirty="0"/>
              <a:t> </a:t>
            </a:r>
            <a:r>
              <a:rPr lang="pl-PL" sz="2400" dirty="0" smtClean="0"/>
              <a:t>    Psychicznego</a:t>
            </a:r>
          </a:p>
          <a:p>
            <a:pPr algn="just"/>
            <a:r>
              <a:rPr lang="pl-PL" sz="2400" b="1" dirty="0" smtClean="0"/>
              <a:t>Wspieranie programów rozwijających kompetencje wychowawcze rodziców i wychowawców</a:t>
            </a:r>
            <a:r>
              <a:rPr lang="pl-PL" sz="2400" dirty="0" smtClean="0"/>
              <a:t>, sprzyjające kształtowaniu postaw i zachowań prozdrowotnych dzieci i młodzieży</a:t>
            </a:r>
          </a:p>
          <a:p>
            <a:pPr algn="just"/>
            <a:r>
              <a:rPr lang="pl-PL" sz="2400" dirty="0" smtClean="0"/>
              <a:t>Wspieranie realizacji programów </a:t>
            </a:r>
            <a:r>
              <a:rPr lang="pl-PL" sz="2400" b="1" dirty="0" smtClean="0"/>
              <a:t>w miejscach o zwiększonym ryzyku</a:t>
            </a:r>
            <a:r>
              <a:rPr lang="pl-PL" sz="2400" dirty="0" smtClean="0"/>
              <a:t> używania substancji psychoaktywnych (kluby, imprezy)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881426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sz="3200" dirty="0"/>
              <a:t>Działania z zakresu profilaktyki w ramach zadania </a:t>
            </a:r>
            <a:br>
              <a:rPr lang="pl-PL" sz="3200" dirty="0"/>
            </a:br>
            <a:r>
              <a:rPr lang="pl-PL" sz="3200" dirty="0"/>
              <a:t>„Krajowy Program Przeciwdziałania Narkomanii”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800" dirty="0" smtClean="0"/>
              <a:t>Wspieranie realizacji </a:t>
            </a:r>
            <a:r>
              <a:rPr lang="pl-PL" sz="2800" b="1" dirty="0" smtClean="0"/>
              <a:t>programów wczesnej interwencji i profilaktyki selektywnej</a:t>
            </a:r>
            <a:r>
              <a:rPr lang="pl-PL" sz="2800" dirty="0" smtClean="0"/>
              <a:t>, adresowanych do środowisk zagrożonych, w szczególności dzieci i młodzieży ze środowisk zmarginalizowanych</a:t>
            </a:r>
          </a:p>
          <a:p>
            <a:pPr algn="just"/>
            <a:r>
              <a:rPr lang="pl-PL" sz="2800" dirty="0" smtClean="0"/>
              <a:t>Wspieranie realizacji programów </a:t>
            </a:r>
            <a:r>
              <a:rPr lang="pl-PL" sz="2800" b="1" dirty="0" smtClean="0"/>
              <a:t>profilaktyki wskazującej</a:t>
            </a:r>
            <a:r>
              <a:rPr lang="pl-PL" sz="2800" dirty="0" smtClean="0"/>
              <a:t> adresowanych do grup wysoce narażonych na czynniki ryzyka (osoby używające substancji psychoaktywnych)</a:t>
            </a:r>
          </a:p>
          <a:p>
            <a:pPr marL="0" indent="0" algn="just">
              <a:buNone/>
            </a:pPr>
            <a:r>
              <a:rPr lang="pl-PL" sz="2800" dirty="0"/>
              <a:t> </a:t>
            </a:r>
            <a:r>
              <a:rPr lang="pl-PL" sz="2800" dirty="0" smtClean="0"/>
              <a:t>   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xmlns="" val="549098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54562"/>
          </a:xfrm>
        </p:spPr>
        <p:txBody>
          <a:bodyPr>
            <a:normAutofit/>
          </a:bodyPr>
          <a:lstStyle/>
          <a:p>
            <a:r>
              <a:rPr lang="pl-PL" b="1" dirty="0" smtClean="0"/>
              <a:t>Zalecane są profilaktyczne programy </a:t>
            </a:r>
            <a:r>
              <a:rPr lang="pl-PL" b="1" dirty="0" smtClean="0">
                <a:solidFill>
                  <a:srgbClr val="FF0000"/>
                </a:solidFill>
              </a:rPr>
              <a:t>rekomendowane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3200" dirty="0" smtClean="0"/>
              <a:t>Narodowy Program Zdrowia - podsumowanie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Bardzo duży nacisk położony jest na podnoszenie jakości realizowanych działań profilaktycznych, a szczególnie </a:t>
            </a:r>
            <a:r>
              <a:rPr lang="pl-PL" b="1" dirty="0" smtClean="0"/>
              <a:t>na konieczność upowszechniania  i wdrażania oraz poszerzania oferty realizacji </a:t>
            </a:r>
            <a:r>
              <a:rPr lang="pl-PL" b="1" dirty="0" smtClean="0">
                <a:solidFill>
                  <a:srgbClr val="FF0000"/>
                </a:solidFill>
              </a:rPr>
              <a:t>rekomendowanych</a:t>
            </a:r>
            <a:r>
              <a:rPr lang="pl-PL" b="1" dirty="0" smtClean="0"/>
              <a:t> programów profilaktycznych (sprawdzone, poddane ewaluacji i zweryfikowane naukowo programy).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10175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l-PL" sz="4000" dirty="0" smtClean="0"/>
              <a:t>Informacje o programach rekomendowanych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Ośrodek Rozwoju Edukacji w Warszawie – zakładka : Wydział Wychowania i Profilaktyki</a:t>
            </a:r>
            <a:endParaRPr lang="pl-PL" dirty="0"/>
          </a:p>
          <a:p>
            <a:pPr marL="0" indent="0">
              <a:buNone/>
            </a:pPr>
            <a:r>
              <a:rPr lang="pl-PL" dirty="0" smtClean="0">
                <a:hlinkClick r:id="rId2"/>
              </a:rPr>
              <a:t>http</a:t>
            </a:r>
            <a:r>
              <a:rPr lang="pl-PL" dirty="0">
                <a:hlinkClick r:id="rId2"/>
              </a:rPr>
              <a:t>://</a:t>
            </a:r>
            <a:r>
              <a:rPr lang="pl-PL" dirty="0" smtClean="0">
                <a:hlinkClick r:id="rId2"/>
              </a:rPr>
              <a:t>www.ore.edu.pl/wydzialy/wychowania-i-profilaktyki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Krajowe Biuro ds. Przeciwdziałania Narkomanii – zakładka : profilaktyka/programy</a:t>
            </a:r>
          </a:p>
          <a:p>
            <a:pPr marL="0" indent="0">
              <a:buNone/>
            </a:pPr>
            <a:r>
              <a:rPr lang="pl-PL" dirty="0">
                <a:hlinkClick r:id="rId3"/>
              </a:rPr>
              <a:t>http://</a:t>
            </a:r>
            <a:r>
              <a:rPr lang="pl-PL" dirty="0" smtClean="0">
                <a:hlinkClick r:id="rId3"/>
              </a:rPr>
              <a:t>www.kbpn.gov.pl/programy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29446993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1815</Words>
  <Application>Microsoft Office PowerPoint</Application>
  <PresentationFormat>Pokaz na ekranie (4:3)</PresentationFormat>
  <Paragraphs>102</Paragraphs>
  <Slides>29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0" baseType="lpstr">
      <vt:lpstr>Motyw pakietu Office</vt:lpstr>
      <vt:lpstr>Przeciwdziałanie narkomanii wśród dzieci  i młodzieży szkolnej – regulacje prawne, przepisy szczegółowe</vt:lpstr>
      <vt:lpstr> Ustawa o zdrowiu publicznym </vt:lpstr>
      <vt:lpstr>Narodowy Program Zdrowia</vt:lpstr>
      <vt:lpstr>Narodowy Program Zdrowia</vt:lpstr>
      <vt:lpstr>Działania z zakresu profilaktyki w ramach zadania  „Krajowy Program Przeciwdziałania Narkomanii”</vt:lpstr>
      <vt:lpstr>Działania z zakresu profilaktyki w ramach zadania  „Krajowy Program Przeciwdziałania Narkomanii”</vt:lpstr>
      <vt:lpstr>Zalecane są profilaktyczne programy rekomendowane.</vt:lpstr>
      <vt:lpstr>Narodowy Program Zdrowia - podsumowanie</vt:lpstr>
      <vt:lpstr>Informacje o programach rekomendowanych</vt:lpstr>
      <vt:lpstr>Profilaktyka w edukacji - szkoły</vt:lpstr>
      <vt:lpstr>Slajd 11</vt:lpstr>
      <vt:lpstr>Slajd 12</vt:lpstr>
      <vt:lpstr>Slajd 13</vt:lpstr>
      <vt:lpstr>Slajd 14</vt:lpstr>
      <vt:lpstr>Rozporządzenie Ministra Edukacji Narodowej (wybrane fragmenty)</vt:lpstr>
      <vt:lpstr>Rozporządzenie Ministra Edukacji Narodowej– działalność profilaktyczno-informacyjna</vt:lpstr>
      <vt:lpstr>Rozporządzenie Ministra Edukacji  – profilaktyka w szkole</vt:lpstr>
      <vt:lpstr>Rozporządzenie Ministra Edukacji – obowiązki szkoły</vt:lpstr>
      <vt:lpstr>Rozporządzenie MEN cd.</vt:lpstr>
      <vt:lpstr>Działania profilaktyczne w szkołach</vt:lpstr>
      <vt:lpstr>Slajd 21</vt:lpstr>
      <vt:lpstr>Współpraca szkoły z innymi podmiotami w obszarze przeciwdziałania narkomanii</vt:lpstr>
      <vt:lpstr>Diagnoza szkoły w zakresie potrzeb działań profilaktycznych</vt:lpstr>
      <vt:lpstr>Slajd 24</vt:lpstr>
      <vt:lpstr>Program profilaktyczny szkoły               w świetle nowych przepisów</vt:lpstr>
      <vt:lpstr>Przykładowy program profilaktyki uniwersalnej dla gimnazjum - UNPLUGGED</vt:lpstr>
      <vt:lpstr>Przykładowy program profilaktyki uniwersalnej dla gimnazjum - UNPLUGGED</vt:lpstr>
      <vt:lpstr>Przykładowy program profilaktyki uniwersalnej UNPLUGGED</vt:lpstr>
      <vt:lpstr>Slajd 29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Przeciwdziałanie narkomanii wśród dzieci i młodzieży szkolnej – przepisy szczególne</dc:title>
  <dc:creator>Your User Name</dc:creator>
  <cp:lastModifiedBy>Wisenna</cp:lastModifiedBy>
  <cp:revision>41</cp:revision>
  <dcterms:created xsi:type="dcterms:W3CDTF">2016-05-27T07:22:45Z</dcterms:created>
  <dcterms:modified xsi:type="dcterms:W3CDTF">2016-06-07T21:08:25Z</dcterms:modified>
</cp:coreProperties>
</file>