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2" r:id="rId13"/>
    <p:sldId id="269" r:id="rId14"/>
    <p:sldId id="274" r:id="rId15"/>
    <p:sldId id="275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rowdeb.pl/" TargetMode="External"/><Relationship Id="rId3" Type="http://schemas.openxmlformats.org/officeDocument/2006/relationships/image" Target="../media/image5.png"/><Relationship Id="rId7" Type="http://schemas.openxmlformats.org/officeDocument/2006/relationships/hyperlink" Target="mailto:k.dudzic@stowdeb.p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.png"/><Relationship Id="rId5" Type="http://schemas.openxmlformats.org/officeDocument/2006/relationships/image" Target="../media/image7.png"/><Relationship Id="rId10" Type="http://schemas.openxmlformats.org/officeDocument/2006/relationships/image" Target="../media/image9.jpeg"/><Relationship Id="rId4" Type="http://schemas.openxmlformats.org/officeDocument/2006/relationships/image" Target="../media/image6.png"/><Relationship Id="rId9" Type="http://schemas.openxmlformats.org/officeDocument/2006/relationships/hyperlink" Target="http://www.fb.com/stowdeb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D403F3-B516-7DDD-8C34-61377C8C1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7537" y="2783945"/>
            <a:ext cx="8001000" cy="1450976"/>
          </a:xfrm>
        </p:spPr>
        <p:txBody>
          <a:bodyPr>
            <a:normAutofit/>
          </a:bodyPr>
          <a:lstStyle/>
          <a:p>
            <a:r>
              <a:rPr lang="pl-PL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Forum OWES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F4A9BFF-6399-6D57-287E-008C24F142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sz="2800" b="1" i="1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800" b="1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Gdańsk, 30-31.01.2023 r. </a:t>
            </a:r>
          </a:p>
        </p:txBody>
      </p:sp>
      <p:pic>
        <p:nvPicPr>
          <p:cNvPr id="1032" name="Picture 8" descr="Poznaj zasady promowania projektu - RPO WP 2014-2020">
            <a:extLst>
              <a:ext uri="{FF2B5EF4-FFF2-40B4-BE49-F238E27FC236}">
                <a16:creationId xmlns:a16="http://schemas.microsoft.com/office/drawing/2014/main" id="{52E66379-005B-73FD-6182-023604E63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477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717ACE-1319-C246-C1C6-0B1C49244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137" y="610657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i rodzaje PS utworzonych w ramach działalności </a:t>
            </a:r>
            <a:r>
              <a:rPr lang="pl-PL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owes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98F51A-591D-3E1A-F7F9-662BBCFF1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137" y="2309283"/>
            <a:ext cx="8534400" cy="2681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nowych PS</a:t>
            </a:r>
          </a:p>
          <a:p>
            <a:r>
              <a:rPr lang="pl-PL" sz="2400" dirty="0">
                <a:solidFill>
                  <a:schemeClr val="bg1"/>
                </a:solidFill>
              </a:rPr>
              <a:t>spółdzielnie socjalne: </a:t>
            </a:r>
            <a:r>
              <a:rPr lang="pl-P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  <a:p>
            <a:r>
              <a:rPr lang="pl-PL" sz="2400" dirty="0">
                <a:solidFill>
                  <a:schemeClr val="bg1"/>
                </a:solidFill>
              </a:rPr>
              <a:t>fundacje: </a:t>
            </a:r>
            <a:r>
              <a:rPr lang="pl-P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  <a:p>
            <a:r>
              <a:rPr lang="pl-PL" sz="2400" dirty="0">
                <a:solidFill>
                  <a:schemeClr val="bg1"/>
                </a:solidFill>
              </a:rPr>
              <a:t>stowarzyszenie: </a:t>
            </a:r>
            <a:r>
              <a:rPr lang="pl-P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r>
              <a:rPr lang="pl-PL" sz="2400" dirty="0">
                <a:solidFill>
                  <a:schemeClr val="bg1"/>
                </a:solidFill>
              </a:rPr>
              <a:t>spółki non profit: </a:t>
            </a:r>
            <a:r>
              <a:rPr lang="pl-P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pic>
        <p:nvPicPr>
          <p:cNvPr id="4" name="Picture 4" descr="OWES - Pomorska Ekonomia Społeczna">
            <a:extLst>
              <a:ext uri="{FF2B5EF4-FFF2-40B4-BE49-F238E27FC236}">
                <a16:creationId xmlns:a16="http://schemas.microsoft.com/office/drawing/2014/main" id="{D8CF8C18-ABB3-7189-BCF0-E5F7F13B5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0" y="5403976"/>
            <a:ext cx="2038350" cy="145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245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717ACE-1319-C246-C1C6-0B1C49244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137" y="610657"/>
            <a:ext cx="8534400" cy="1507067"/>
          </a:xfrm>
        </p:spPr>
        <p:txBody>
          <a:bodyPr/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WSPÓŁPRACA Z biznesem – wybrane przykłady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98F51A-591D-3E1A-F7F9-662BBCFF1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186" y="2976034"/>
            <a:ext cx="9078913" cy="2891366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Spółdzielnia Socjalna Usług Wielobranżowych z Człuchowa </a:t>
            </a:r>
            <a:r>
              <a:rPr lang="pl-PL" dirty="0">
                <a:solidFill>
                  <a:schemeClr val="bg1"/>
                </a:solidFill>
              </a:rPr>
              <a:t>– stała współpraca jako podwykonawca firmy VORTEX – pralnia ekologiczna;</a:t>
            </a:r>
          </a:p>
          <a:p>
            <a:r>
              <a:rPr lang="pl-PL" b="1" dirty="0">
                <a:solidFill>
                  <a:schemeClr val="bg1"/>
                </a:solidFill>
              </a:rPr>
              <a:t>Stowarzyszenie LOS z Kościerzyny </a:t>
            </a:r>
            <a:r>
              <a:rPr lang="pl-PL" dirty="0">
                <a:solidFill>
                  <a:schemeClr val="bg1"/>
                </a:solidFill>
              </a:rPr>
              <a:t>– firma Usługowo – Handlowa „Romeo” z Kartuz (szycie na zlecenie strojów kaszubskich, sukienek, itp.); Biuro Nieruchomości z Kościerzyny – usługi sprzątania, prace porządkowe; Miasto Kościerzyna – szycie becików (dla noworodków  mieszkańców miasta); współpraca z lokalnym tartakiem – oddelegowanie pracowników – fakturowanie usług; </a:t>
            </a:r>
          </a:p>
          <a:p>
            <a:r>
              <a:rPr lang="pl-PL" b="1" dirty="0">
                <a:solidFill>
                  <a:schemeClr val="bg1"/>
                </a:solidFill>
              </a:rPr>
              <a:t>Fundacja „</a:t>
            </a:r>
            <a:r>
              <a:rPr lang="pl-PL" b="1" dirty="0" err="1">
                <a:solidFill>
                  <a:schemeClr val="bg1"/>
                </a:solidFill>
              </a:rPr>
              <a:t>Lesinscy</a:t>
            </a:r>
            <a:r>
              <a:rPr lang="pl-PL" b="1" dirty="0">
                <a:solidFill>
                  <a:schemeClr val="bg1"/>
                </a:solidFill>
              </a:rPr>
              <a:t>” z Debrzna </a:t>
            </a:r>
            <a:r>
              <a:rPr lang="pl-PL" dirty="0">
                <a:solidFill>
                  <a:schemeClr val="bg1"/>
                </a:solidFill>
              </a:rPr>
              <a:t>– firma TOMKE Meble  (szycie maseczek dla pracowników);</a:t>
            </a:r>
          </a:p>
          <a:p>
            <a:r>
              <a:rPr lang="pl-PL" b="1" dirty="0">
                <a:solidFill>
                  <a:schemeClr val="bg1"/>
                </a:solidFill>
              </a:rPr>
              <a:t>Fundacja Rozwoju Przedsiębiorczości RAZEM z Chojnic </a:t>
            </a:r>
            <a:r>
              <a:rPr lang="pl-PL" dirty="0">
                <a:solidFill>
                  <a:schemeClr val="bg1"/>
                </a:solidFill>
              </a:rPr>
              <a:t>– firma RENTIS S.A. (partnerstwo w zakresie oferty ubezpieczeniowej);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/>
          </a:p>
        </p:txBody>
      </p:sp>
      <p:pic>
        <p:nvPicPr>
          <p:cNvPr id="4" name="Picture 4" descr="OWES - Pomorska Ekonomia Społeczna">
            <a:extLst>
              <a:ext uri="{FF2B5EF4-FFF2-40B4-BE49-F238E27FC236}">
                <a16:creationId xmlns:a16="http://schemas.microsoft.com/office/drawing/2014/main" id="{E8CF0F18-6D11-CA14-7863-5007A66F5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0" y="5403976"/>
            <a:ext cx="2038350" cy="145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922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E1929C-3742-2F82-5AF9-A23FA2B39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28600"/>
            <a:ext cx="8534400" cy="1431924"/>
          </a:xfrm>
        </p:spPr>
        <p:txBody>
          <a:bodyPr>
            <a:normAutofit fontScale="90000"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Współpraca w zakresie reintegracji SPOŁECZNO- zawodowej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9720BB-D163-A814-6752-D9139FDDB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60524"/>
            <a:ext cx="10059989" cy="3876675"/>
          </a:xfrm>
        </p:spPr>
        <p:txBody>
          <a:bodyPr>
            <a:norm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wsparcie psychologiczne </a:t>
            </a:r>
            <a:r>
              <a:rPr lang="pl-PL" sz="1600" i="1" dirty="0">
                <a:solidFill>
                  <a:schemeClr val="bg1"/>
                </a:solidFill>
              </a:rPr>
              <a:t>(konsultacje i danie potrzeb, barier oraz predyspozycji przed zatrudnieniem w PS na danym stanowisku pracy);</a:t>
            </a:r>
          </a:p>
          <a:p>
            <a:r>
              <a:rPr lang="pl-PL" sz="1600" b="1" dirty="0">
                <a:solidFill>
                  <a:schemeClr val="bg1"/>
                </a:solidFill>
              </a:rPr>
              <a:t>doradztwo zawodowe </a:t>
            </a:r>
            <a:r>
              <a:rPr lang="pl-PL" sz="1600" i="1" dirty="0">
                <a:solidFill>
                  <a:schemeClr val="bg1"/>
                </a:solidFill>
              </a:rPr>
              <a:t>(wsparcie w zakresie przygotowania zawodowego do podjęcia zatrudnienia; ocena kwalifikacji zawodowych – kierowanie na kursy/ szkolenia zawodowe); </a:t>
            </a:r>
          </a:p>
          <a:p>
            <a:endParaRPr lang="pl-PL" sz="1600" dirty="0">
              <a:solidFill>
                <a:schemeClr val="bg1"/>
              </a:solidFill>
            </a:endParaRPr>
          </a:p>
          <a:p>
            <a:r>
              <a:rPr lang="pl-PL" sz="1600" b="1" dirty="0">
                <a:solidFill>
                  <a:schemeClr val="bg1"/>
                </a:solidFill>
              </a:rPr>
              <a:t>specjalista ds. reintegracji </a:t>
            </a:r>
            <a:r>
              <a:rPr lang="pl-PL" sz="1600" dirty="0">
                <a:solidFill>
                  <a:schemeClr val="bg1"/>
                </a:solidFill>
              </a:rPr>
              <a:t>- włączenie działań </a:t>
            </a:r>
            <a:r>
              <a:rPr lang="pl-PL" sz="1600" dirty="0" err="1">
                <a:solidFill>
                  <a:schemeClr val="bg1"/>
                </a:solidFill>
              </a:rPr>
              <a:t>wolontarystycznych</a:t>
            </a:r>
            <a:r>
              <a:rPr lang="pl-PL" sz="1600" dirty="0">
                <a:solidFill>
                  <a:schemeClr val="bg1"/>
                </a:solidFill>
              </a:rPr>
              <a:t> w zakresie wspierania PS, a w szczególności pracowników z katalogu osób zagrożonych ubóstwem lub wykluczeniem społecznym; tworzenie Planów reintegracyjnych dla PS i pomoc w ich wdrażaniu, monitoring </a:t>
            </a:r>
            <a:r>
              <a:rPr lang="pl-PL" sz="1400" dirty="0">
                <a:solidFill>
                  <a:schemeClr val="bg1"/>
                </a:solidFill>
              </a:rPr>
              <a:t>poszczególnych etapów i wyników; 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wsparcie opiekuna biznesowego </a:t>
            </a:r>
            <a:r>
              <a:rPr lang="pl-PL" sz="1400" dirty="0">
                <a:solidFill>
                  <a:schemeClr val="bg1"/>
                </a:solidFill>
              </a:rPr>
              <a:t>– kwestie dot. zarzadzania zespołem, budowania relacji, delegowanie i egzekwowanie poleceń służbowych; rotacyjność pracownicza – pomoc w utrzymaniu pracowników (motywacja i cele) lub rekrutacja nowych osób; </a:t>
            </a:r>
          </a:p>
        </p:txBody>
      </p:sp>
      <p:pic>
        <p:nvPicPr>
          <p:cNvPr id="4" name="Picture 4" descr="OWES - Pomorska Ekonomia Społeczna">
            <a:extLst>
              <a:ext uri="{FF2B5EF4-FFF2-40B4-BE49-F238E27FC236}">
                <a16:creationId xmlns:a16="http://schemas.microsoft.com/office/drawing/2014/main" id="{836D5A5F-E814-C0C3-72B7-2D1D19257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0" y="5403976"/>
            <a:ext cx="2038350" cy="145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468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1000A1-EE47-DC6B-ECB8-DF4EF793A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206" y="169334"/>
            <a:ext cx="8534400" cy="1507067"/>
          </a:xfrm>
        </p:spPr>
        <p:txBody>
          <a:bodyPr/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OWES w czasie pandemii COVID-19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272AB8-8A51-B92E-046D-366E93EB7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676401"/>
            <a:ext cx="9428162" cy="4291542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Zdalne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i="1" dirty="0">
                <a:solidFill>
                  <a:schemeClr val="bg1"/>
                </a:solidFill>
              </a:rPr>
              <a:t>(mailowe, telefoniczne) </a:t>
            </a:r>
            <a: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świadczenie nieodpłatnego doradztwa dla PES z Tarczy Antykryzysowej</a:t>
            </a:r>
            <a:r>
              <a:rPr lang="pl-P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(ogólne, prawne, biznesowe) – efekt: złożenie 35 wniosków przez  15 PES;</a:t>
            </a:r>
          </a:p>
          <a:p>
            <a: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Przeprojektowanie budżetu OWES pod indywidualne potrzeby PS w czasie kryzysu spowodowanego COVID -19, tj.:</a:t>
            </a: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=&gt;</a:t>
            </a:r>
            <a:r>
              <a:rPr lang="pl-PL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wydłużenie wsparcia pomostowego (finansowego) na 10 miejsc pracy w PS</a:t>
            </a:r>
            <a:r>
              <a:rPr lang="pl-PL" dirty="0">
                <a:solidFill>
                  <a:schemeClr val="bg1"/>
                </a:solidFill>
              </a:rPr>
              <a:t>, </a:t>
            </a:r>
            <a:r>
              <a:rPr lang="pl-PL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którym odnotowano blisko 40% spadek obrotów </a:t>
            </a:r>
            <a:r>
              <a:rPr lang="pl-PL" dirty="0">
                <a:solidFill>
                  <a:schemeClr val="bg1"/>
                </a:solidFill>
              </a:rPr>
              <a:t>(3 miesiące x 1400,00 zł netto/ stanowisko),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=&gt; </a:t>
            </a:r>
            <a:r>
              <a:rPr lang="pl-PL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przyznanie wsparcia pomostowego finansowego na okres 6 m-</a:t>
            </a:r>
            <a:r>
              <a:rPr lang="pl-PL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</a:t>
            </a:r>
            <a:r>
              <a:rPr lang="pl-PL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istniejącemu PS, które utworzyło 5 nowych bez udziału dotacji z OWES </a:t>
            </a:r>
            <a:br>
              <a:rPr lang="pl-PL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>
                <a:solidFill>
                  <a:schemeClr val="bg1"/>
                </a:solidFill>
              </a:rPr>
              <a:t>	(6 m-</a:t>
            </a:r>
            <a:r>
              <a:rPr lang="pl-PL" dirty="0" err="1">
                <a:solidFill>
                  <a:schemeClr val="bg1"/>
                </a:solidFill>
              </a:rPr>
              <a:t>cy</a:t>
            </a:r>
            <a:r>
              <a:rPr lang="pl-PL" dirty="0">
                <a:solidFill>
                  <a:schemeClr val="bg1"/>
                </a:solidFill>
              </a:rPr>
              <a:t> x1600,00 zł netto/ stanowisko);</a:t>
            </a:r>
          </a:p>
          <a:p>
            <a:r>
              <a:rPr lang="pl-PL" b="1" dirty="0">
                <a:solidFill>
                  <a:schemeClr val="bg1"/>
                </a:solidFill>
              </a:rPr>
              <a:t>Wdrożenie mechanizmu zakupowego (pilotażowo)</a:t>
            </a:r>
            <a:r>
              <a:rPr lang="pl-PL" dirty="0">
                <a:solidFill>
                  <a:schemeClr val="bg1"/>
                </a:solidFill>
              </a:rPr>
              <a:t>– Spółdzielnia Socjalna „Delfin” – zakup papieru toaletowego i ręczników papierowych (wartość ok. 10.000,00 zł)</a:t>
            </a:r>
          </a:p>
          <a:p>
            <a:endParaRPr lang="pl-PL" dirty="0"/>
          </a:p>
        </p:txBody>
      </p:sp>
      <p:pic>
        <p:nvPicPr>
          <p:cNvPr id="4" name="Picture 4" descr="OWES - Pomorska Ekonomia Społeczna">
            <a:extLst>
              <a:ext uri="{FF2B5EF4-FFF2-40B4-BE49-F238E27FC236}">
                <a16:creationId xmlns:a16="http://schemas.microsoft.com/office/drawing/2014/main" id="{3C70B3B9-7AB6-0DF9-E946-A28FFFD0D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0" y="5403976"/>
            <a:ext cx="2038350" cy="145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965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E1929C-3742-2F82-5AF9-A23FA2B39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28600"/>
            <a:ext cx="8534400" cy="1431924"/>
          </a:xfrm>
        </p:spPr>
        <p:txBody>
          <a:bodyPr>
            <a:normAutofit fontScale="90000"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</a:t>
            </a:r>
            <a:r>
              <a:rPr lang="pl-P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owes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rzecz uchodźców w czasie wojny na Ukrainie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9720BB-D163-A814-6752-D9139FDDB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962150"/>
            <a:ext cx="9383713" cy="3724275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bg1"/>
                </a:solidFill>
              </a:rPr>
              <a:t>Działania animacyjne – integracja ze społecznością lokalną – współpraca z:</a:t>
            </a:r>
          </a:p>
          <a:p>
            <a:r>
              <a:rPr lang="pl-PL" dirty="0">
                <a:solidFill>
                  <a:schemeClr val="bg1"/>
                </a:solidFill>
              </a:rPr>
              <a:t>- </a:t>
            </a:r>
            <a:r>
              <a:rPr lang="pl-PL" b="1" dirty="0">
                <a:solidFill>
                  <a:schemeClr val="bg1"/>
                </a:solidFill>
              </a:rPr>
              <a:t>Miejskim Ośrodkiem Pomocy Społecznej prowadzącym Punkt Opieki Dziennej dla Osób Niesamodzielnych;  </a:t>
            </a:r>
          </a:p>
          <a:p>
            <a:r>
              <a:rPr lang="pl-PL" b="1" dirty="0">
                <a:solidFill>
                  <a:schemeClr val="bg1"/>
                </a:solidFill>
              </a:rPr>
              <a:t>Punktem Interwencji Kryzysowej w Chojnicach;</a:t>
            </a:r>
          </a:p>
          <a:p>
            <a:r>
              <a:rPr lang="pl-PL" b="1" dirty="0">
                <a:solidFill>
                  <a:schemeClr val="bg1"/>
                </a:solidFill>
              </a:rPr>
              <a:t>CIS Kościerzyna;</a:t>
            </a:r>
          </a:p>
          <a:p>
            <a:r>
              <a:rPr lang="pl-PL" b="1" dirty="0">
                <a:solidFill>
                  <a:schemeClr val="bg1"/>
                </a:solidFill>
              </a:rPr>
              <a:t>PCPR w Chojnicach; </a:t>
            </a:r>
          </a:p>
          <a:p>
            <a:r>
              <a:rPr lang="pl-PL" b="1" dirty="0">
                <a:solidFill>
                  <a:schemeClr val="bg1"/>
                </a:solidFill>
              </a:rPr>
              <a:t>Stowarzyszeniem </a:t>
            </a:r>
            <a:r>
              <a:rPr lang="pl-PL" b="1" dirty="0" err="1">
                <a:solidFill>
                  <a:schemeClr val="bg1"/>
                </a:solidFill>
              </a:rPr>
              <a:t>Pomocomocni</a:t>
            </a:r>
            <a:r>
              <a:rPr lang="pl-PL" b="1" dirty="0">
                <a:solidFill>
                  <a:schemeClr val="bg1"/>
                </a:solidFill>
              </a:rPr>
              <a:t> z Chojnic</a:t>
            </a:r>
            <a:r>
              <a:rPr lang="pl-PL" dirty="0">
                <a:solidFill>
                  <a:schemeClr val="bg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bg1"/>
                </a:solidFill>
              </a:rPr>
              <a:t>współorganizacja Dnia Dziecka;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bg1"/>
                </a:solidFill>
              </a:rPr>
              <a:t>Pomoc obywatelom Ukrainy – współorganizacja festynu integracyjnego „Bo wszystkie dzieci nasze są”.</a:t>
            </a:r>
          </a:p>
          <a:p>
            <a:pPr>
              <a:buFontTx/>
              <a:buChar char="-"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Picture 4" descr="OWES - Pomorska Ekonomia Społeczna">
            <a:extLst>
              <a:ext uri="{FF2B5EF4-FFF2-40B4-BE49-F238E27FC236}">
                <a16:creationId xmlns:a16="http://schemas.microsoft.com/office/drawing/2014/main" id="{FA358E24-998D-0EA6-381C-F31512F8E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0" y="5403976"/>
            <a:ext cx="2038350" cy="145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847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E1929C-3742-2F82-5AF9-A23FA2B39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28600"/>
            <a:ext cx="8534400" cy="1431924"/>
          </a:xfrm>
        </p:spPr>
        <p:txBody>
          <a:bodyPr>
            <a:normAutofit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Dobre praktyki i rozwiązania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9720BB-D163-A814-6752-D9139FDDB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962150"/>
            <a:ext cx="10107614" cy="3486150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W 2022 r. w ramach działalności OWES przygotowano całą procedurę dot. zlecania zadań publicznych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przez CUS w Czersku </a:t>
            </a:r>
            <a:r>
              <a:rPr lang="pl-PL" b="1" dirty="0">
                <a:solidFill>
                  <a:schemeClr val="tx1"/>
                </a:solidFill>
              </a:rPr>
              <a:t>dla Spółdzielni Socjalnej Osób Prawnych „RAZEM MOŻNA WIĘCEJ” z Czerska:</a:t>
            </a:r>
            <a:r>
              <a:rPr lang="pl-PL" b="1" dirty="0">
                <a:solidFill>
                  <a:schemeClr val="bg1"/>
                </a:solidFill>
              </a:rPr>
              <a:t> zlecono realizację usług opiekuńczych na 2022 r. i na 2023 r.</a:t>
            </a:r>
          </a:p>
          <a:p>
            <a:r>
              <a:rPr lang="pl-PL" b="1" dirty="0">
                <a:solidFill>
                  <a:schemeClr val="bg1"/>
                </a:solidFill>
              </a:rPr>
              <a:t>organizacja wizyt studyjnych dla np. JST (ROPS Katowice oraz OWES Zachodnio-pomorski)</a:t>
            </a:r>
          </a:p>
          <a:p>
            <a:r>
              <a:rPr lang="pl-PL" b="1" dirty="0">
                <a:solidFill>
                  <a:schemeClr val="bg1"/>
                </a:solidFill>
              </a:rPr>
              <a:t>Modelowa struktura włączania społeczno-zawodowego na przykładzie Centrów Integracji Społecznej (Rzeczenica i Kościerzyna)</a:t>
            </a:r>
          </a:p>
          <a:p>
            <a:endParaRPr lang="pl-PL" dirty="0"/>
          </a:p>
        </p:txBody>
      </p:sp>
      <p:pic>
        <p:nvPicPr>
          <p:cNvPr id="4" name="Picture 4" descr="OWES - Pomorska Ekonomia Społeczna">
            <a:extLst>
              <a:ext uri="{FF2B5EF4-FFF2-40B4-BE49-F238E27FC236}">
                <a16:creationId xmlns:a16="http://schemas.microsoft.com/office/drawing/2014/main" id="{5AB5F9C4-15DB-1E6B-0197-432F0A81B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0" y="5403976"/>
            <a:ext cx="2038350" cy="145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352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A2914D3-E32A-10AC-F70B-9964724CB448}"/>
              </a:ext>
            </a:extLst>
          </p:cNvPr>
          <p:cNvSpPr/>
          <p:nvPr/>
        </p:nvSpPr>
        <p:spPr>
          <a:xfrm>
            <a:off x="0" y="5715794"/>
            <a:ext cx="12192000" cy="11334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0483" name="Obraz 4" descr="CIO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4269" y="6030912"/>
            <a:ext cx="14287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Obraz 5" descr="logo stow-deb - ma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2865" y="6043215"/>
            <a:ext cx="7858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Obraz 6" descr="C:\Users\Kasia D\Desktop\LOGOTYPY\akses_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68016" y="6006305"/>
            <a:ext cx="11382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Obraz 7" descr="owes - logo poprawion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11375" y="6032499"/>
            <a:ext cx="10874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Obraz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16013" y="5399088"/>
            <a:ext cx="8497887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Symbol zastępczy zawartości 2"/>
          <p:cNvSpPr txBox="1">
            <a:spLocks noChangeArrowheads="1"/>
          </p:cNvSpPr>
          <p:nvPr/>
        </p:nvSpPr>
        <p:spPr bwMode="auto">
          <a:xfrm>
            <a:off x="427832" y="2598738"/>
            <a:ext cx="898366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endParaRPr lang="pl-PL" altLang="pl-PL" sz="2400" dirty="0">
              <a:solidFill>
                <a:srgbClr val="404040"/>
              </a:solidFill>
            </a:endParaRPr>
          </a:p>
          <a:p>
            <a:pPr eaLnBrk="1" hangingPunct="1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endParaRPr lang="pl-PL" altLang="pl-PL" dirty="0">
              <a:solidFill>
                <a:srgbClr val="404040"/>
              </a:solidFill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630238" y="3055938"/>
            <a:ext cx="8983662" cy="23431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Font typeface="Wingdings 3" charset="2"/>
              <a:buNone/>
              <a:defRPr/>
            </a:pPr>
            <a:r>
              <a:rPr lang="pl-PL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Dane kontaktowe:</a:t>
            </a:r>
            <a:endParaRPr lang="pl-PL" sz="2400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auto">
              <a:buFont typeface="Wingdings 3" charset="2"/>
              <a:buNone/>
              <a:defRPr/>
            </a:pP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Katarzyna Dudzic</a:t>
            </a:r>
          </a:p>
          <a:p>
            <a:pPr marL="0" indent="0" fontAlgn="auto">
              <a:buFont typeface="Wingdings 3" charset="2"/>
              <a:buNone/>
              <a:defRPr/>
            </a:pP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Kierownik OWES</a:t>
            </a:r>
          </a:p>
          <a:p>
            <a:pPr marL="0" indent="0" fontAlgn="auto">
              <a:buFont typeface="Wingdings 3" charset="2"/>
              <a:buNone/>
              <a:defRPr/>
            </a:pPr>
            <a:r>
              <a:rPr lang="pl-P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pl-PL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k.dudzic@stowdeb.pl</a:t>
            </a:r>
            <a:endParaRPr lang="pl-P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auto">
              <a:buFont typeface="Wingdings 3" charset="2"/>
              <a:buNone/>
              <a:defRPr/>
            </a:pPr>
            <a:r>
              <a:rPr lang="pl-P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Tel. 882-061-828</a:t>
            </a:r>
          </a:p>
          <a:p>
            <a:pPr marL="0" indent="0" fontAlgn="auto">
              <a:buFont typeface="Wingdings 3" charset="2"/>
              <a:buNone/>
              <a:defRPr/>
            </a:pPr>
            <a:endParaRPr lang="pl-PL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0" name="Prostokąt 1"/>
          <p:cNvSpPr>
            <a:spLocks noChangeArrowheads="1"/>
          </p:cNvSpPr>
          <p:nvPr/>
        </p:nvSpPr>
        <p:spPr bwMode="auto">
          <a:xfrm>
            <a:off x="6096000" y="3028553"/>
            <a:ext cx="4732337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pl-PL" altLang="pl-PL" u="sng" dirty="0">
                <a:solidFill>
                  <a:schemeClr val="bg1">
                    <a:lumMod val="85000"/>
                    <a:lumOff val="15000"/>
                  </a:schemeClr>
                </a:solidFill>
                <a:latin typeface="Cambria" pitchFamily="18" charset="0"/>
                <a:cs typeface="Times New Roman" pitchFamily="18" charset="0"/>
              </a:rPr>
              <a:t>Siedziba główna:</a:t>
            </a:r>
            <a:endParaRPr lang="pl-PL" altLang="pl-PL" sz="1600" dirty="0">
              <a:solidFill>
                <a:schemeClr val="bg1">
                  <a:lumMod val="85000"/>
                  <a:lumOff val="1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hangingPunct="1"/>
            <a:r>
              <a:rPr lang="pl-PL" altLang="pl-PL" b="1" dirty="0">
                <a:solidFill>
                  <a:schemeClr val="bg1">
                    <a:lumMod val="85000"/>
                    <a:lumOff val="15000"/>
                  </a:schemeClr>
                </a:solidFill>
                <a:latin typeface="Cambria" pitchFamily="18" charset="0"/>
                <a:cs typeface="Times New Roman" pitchFamily="18" charset="0"/>
              </a:rPr>
              <a:t>Stowarzyszenie „Na Rzecz Rozwoju Miasta i Gminy Debrzno”</a:t>
            </a:r>
            <a:endParaRPr lang="pl-PL" altLang="pl-PL" sz="1600" dirty="0">
              <a:solidFill>
                <a:schemeClr val="bg1">
                  <a:lumMod val="85000"/>
                  <a:lumOff val="1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hangingPunct="1"/>
            <a:r>
              <a:rPr lang="pl-PL" altLang="pl-PL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mbria" pitchFamily="18" charset="0"/>
                <a:cs typeface="Times New Roman" pitchFamily="18" charset="0"/>
              </a:rPr>
              <a:t>Ośrodek/ Inkubator Przedsiębiorczości</a:t>
            </a:r>
            <a:endParaRPr lang="pl-PL" altLang="pl-PL" sz="1600" dirty="0">
              <a:solidFill>
                <a:schemeClr val="bg1">
                  <a:lumMod val="85000"/>
                  <a:lumOff val="1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hangingPunct="1"/>
            <a:r>
              <a:rPr lang="pl-PL" altLang="pl-PL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mbria" pitchFamily="18" charset="0"/>
                <a:cs typeface="Times New Roman" pitchFamily="18" charset="0"/>
              </a:rPr>
              <a:t>ul. Ogrodowa 26, 77-310 Debrzno</a:t>
            </a:r>
            <a:endParaRPr lang="pl-PL" altLang="pl-PL" sz="1600" dirty="0">
              <a:solidFill>
                <a:schemeClr val="bg1">
                  <a:lumMod val="85000"/>
                  <a:lumOff val="1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1" hangingPunct="1"/>
            <a:r>
              <a:rPr lang="pl-PL" altLang="pl-PL" i="1" dirty="0">
                <a:solidFill>
                  <a:schemeClr val="bg1">
                    <a:lumMod val="85000"/>
                    <a:lumOff val="15000"/>
                  </a:schemeClr>
                </a:solidFill>
                <a:latin typeface="Cambria" pitchFamily="18" charset="0"/>
                <a:cs typeface="Times New Roman" pitchFamily="18" charset="0"/>
              </a:rPr>
              <a:t>tel.: (59) 83 35 750; 882-061-828</a:t>
            </a:r>
          </a:p>
          <a:p>
            <a:pPr algn="just" eaLnBrk="1" hangingPunct="1"/>
            <a:endParaRPr lang="pl-PL" altLang="pl-PL" dirty="0">
              <a:latin typeface="Cambria" pitchFamily="18" charset="0"/>
              <a:cs typeface="Times New Roman" pitchFamily="18" charset="0"/>
            </a:endParaRPr>
          </a:p>
          <a:p>
            <a:pPr algn="just" eaLnBrk="1" hangingPunct="1"/>
            <a:r>
              <a:rPr lang="pl-PL" altLang="pl-PL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e-mail: owesdebrzno@stowdeb.pl</a:t>
            </a:r>
            <a:endParaRPr lang="pl-PL" altLang="pl-PL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eaLnBrk="1" hangingPunct="1"/>
            <a:r>
              <a:rPr lang="pl-PL" altLang="pl-PL" sz="1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www.stowdeb.pl</a:t>
            </a:r>
            <a:r>
              <a:rPr lang="pl-PL" altLang="pl-PL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, </a:t>
            </a:r>
            <a:r>
              <a:rPr lang="pl-PL" altLang="pl-PL" sz="1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www.fb.com/stowdeb</a:t>
            </a:r>
            <a:endParaRPr lang="pl-PL" altLang="pl-PL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20491" name="Picture 2" descr="http://2017.stowdeb.pl/wp-content/uploads/2017/03/logo-owes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55531" y="1368999"/>
            <a:ext cx="6036470" cy="168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710406" y="1875611"/>
            <a:ext cx="54451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Dziękuję za uwagę!</a:t>
            </a:r>
          </a:p>
        </p:txBody>
      </p:sp>
      <p:pic>
        <p:nvPicPr>
          <p:cNvPr id="4" name="Picture 8" descr="Poznaj zasady promowania projektu - RPO WP 2014-2020">
            <a:extLst>
              <a:ext uri="{FF2B5EF4-FFF2-40B4-BE49-F238E27FC236}">
                <a16:creationId xmlns:a16="http://schemas.microsoft.com/office/drawing/2014/main" id="{2F22AEC7-0F96-9323-C37B-2228E0640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FD1F74-1036-FB08-1F28-538E3099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287" y="0"/>
            <a:ext cx="8534400" cy="1507067"/>
          </a:xfrm>
        </p:spPr>
        <p:txBody>
          <a:bodyPr/>
          <a:lstStyle/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ORGANIZACYJNA </a:t>
            </a:r>
            <a:b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owes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Debrzno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87DAC4-8899-8DE4-2BE8-BB687B3E4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036" y="1621366"/>
            <a:ext cx="9536113" cy="3615267"/>
          </a:xfrm>
        </p:spPr>
        <p:txBody>
          <a:bodyPr>
            <a:normAutofit fontScale="62500" lnSpcReduction="20000"/>
          </a:bodyPr>
          <a:lstStyle/>
          <a:p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Stowarzyszenie „Na Rzecz Rozwoju Miasta i Gminy Debrzno” </a:t>
            </a:r>
            <a:r>
              <a:rPr lang="pl-PL" sz="3200" dirty="0"/>
              <a:t>– LIDER </a:t>
            </a:r>
            <a:r>
              <a:rPr lang="pl-PL" sz="3200" u="sng" dirty="0"/>
              <a:t>(nadzór na całością projektu</a:t>
            </a:r>
            <a:r>
              <a:rPr lang="pl-PL" sz="3200" dirty="0"/>
              <a:t>; </a:t>
            </a:r>
            <a:r>
              <a:rPr lang="pl-PL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działania: </a:t>
            </a:r>
            <a:r>
              <a:rPr lang="pl-PL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animacja, wsparcie doradcze – biznesowe; dotacje inwestycyjne i wsparcie pomostowe, działania edukacyjne; </a:t>
            </a:r>
            <a:br>
              <a:rPr lang="pl-PL" sz="3200" dirty="0"/>
            </a:br>
            <a:endParaRPr lang="pl-PL" sz="3200" dirty="0"/>
          </a:p>
          <a:p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Centrum Inicjatyw Obywatelskich </a:t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Słupsku </a:t>
            </a:r>
            <a:r>
              <a:rPr lang="pl-PL" sz="3200" dirty="0"/>
              <a:t>–PARTNER (wsparcie merytoryczne i początkowo kadrowe) </a:t>
            </a:r>
            <a:r>
              <a:rPr lang="pl-PL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działania: </a:t>
            </a:r>
            <a:r>
              <a:rPr lang="pl-PL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doradztwo kluczowe, szkolenia;</a:t>
            </a:r>
          </a:p>
          <a:p>
            <a:pPr marL="0" indent="0">
              <a:buNone/>
            </a:pPr>
            <a:endParaRPr lang="pl-PL" sz="3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Partnerstwo od 2015 rok do nadal</a:t>
            </a:r>
          </a:p>
          <a:p>
            <a:r>
              <a:rPr lang="pl-PL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Akredytacja w partnerstwie – ważna do 27.01.2024 r. </a:t>
            </a:r>
            <a:br>
              <a:rPr lang="pl-PL" sz="2000" dirty="0">
                <a:solidFill>
                  <a:srgbClr val="002060"/>
                </a:solidFill>
              </a:rPr>
            </a:br>
            <a:endParaRPr lang="pl-PL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4" descr="OWES - Pomorska Ekonomia Społeczna">
            <a:extLst>
              <a:ext uri="{FF2B5EF4-FFF2-40B4-BE49-F238E27FC236}">
                <a16:creationId xmlns:a16="http://schemas.microsoft.com/office/drawing/2014/main" id="{CB6B2712-95EE-00BE-3BD3-8F4D5E299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0" y="5403976"/>
            <a:ext cx="2038350" cy="145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6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FD1F74-1036-FB08-1F28-538E3099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287" y="0"/>
            <a:ext cx="8534400" cy="1507067"/>
          </a:xfrm>
        </p:spPr>
        <p:txBody>
          <a:bodyPr/>
          <a:lstStyle/>
          <a:p>
            <a:r>
              <a:rPr lang="pl-P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 działania</a:t>
            </a:r>
            <a:b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87DAC4-8899-8DE4-2BE8-BB687B3E4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036" y="1621366"/>
            <a:ext cx="9536113" cy="3615267"/>
          </a:xfrm>
        </p:spPr>
        <p:txBody>
          <a:bodyPr>
            <a:normAutofit fontScale="85000" lnSpcReduction="20000"/>
          </a:bodyPr>
          <a:lstStyle/>
          <a:p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Subregion południowy woj. pomorskiego:</a:t>
            </a:r>
          </a:p>
          <a:p>
            <a:r>
              <a:rPr lang="pl-P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powiat człuchowski</a:t>
            </a:r>
          </a:p>
          <a:p>
            <a:r>
              <a:rPr lang="pl-P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Powiat chojnicki</a:t>
            </a:r>
          </a:p>
          <a:p>
            <a:r>
              <a:rPr lang="pl-P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Powiat kościerski</a:t>
            </a:r>
          </a:p>
          <a:p>
            <a:endParaRPr lang="pl-PL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l-PL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OWES Debrzno posiada 3 punkty terenowe po jednym w każdym mieście powiatowy i siedzibę główną w Debrznie.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4" descr="OWES - Pomorska Ekonomia Społeczna">
            <a:extLst>
              <a:ext uri="{FF2B5EF4-FFF2-40B4-BE49-F238E27FC236}">
                <a16:creationId xmlns:a16="http://schemas.microsoft.com/office/drawing/2014/main" id="{CB6B2712-95EE-00BE-3BD3-8F4D5E299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0" y="5403976"/>
            <a:ext cx="2038350" cy="145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E2A431B9-E8D1-DE17-5276-387E5BF03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174" y="159706"/>
            <a:ext cx="2907539" cy="3630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1553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8365BD-9DCE-903D-09F2-5FA947295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39232"/>
            <a:ext cx="8534400" cy="1507067"/>
          </a:xfrm>
        </p:spPr>
        <p:txBody>
          <a:bodyPr/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Całkowita WARTOŚĆ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1C10C8-BDB6-57B3-7079-0A12A9BFB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814513"/>
            <a:ext cx="10823577" cy="3228974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Łączna wartość: 9 553 144,70 zł </a:t>
            </a:r>
          </a:p>
          <a:p>
            <a:r>
              <a:rPr lang="pl-PL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dofinansowanie: 8 621 173,00 zł</a:t>
            </a:r>
          </a:p>
          <a:p>
            <a:r>
              <a:rPr lang="pl-PL" sz="2400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Wkład własny </a:t>
            </a:r>
            <a:r>
              <a:rPr lang="pl-PL" sz="2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(15%): </a:t>
            </a:r>
            <a:r>
              <a:rPr lang="pl-PL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931 197,17 zł </a:t>
            </a:r>
          </a:p>
          <a:p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OKRES REALIZACJI PROJEKTU: obecnie do 31.03.2023 r.</a:t>
            </a:r>
          </a:p>
        </p:txBody>
      </p:sp>
      <p:pic>
        <p:nvPicPr>
          <p:cNvPr id="2052" name="Picture 4" descr="OWES - Pomorska Ekonomia Społeczna">
            <a:extLst>
              <a:ext uri="{FF2B5EF4-FFF2-40B4-BE49-F238E27FC236}">
                <a16:creationId xmlns:a16="http://schemas.microsoft.com/office/drawing/2014/main" id="{881B874C-3E9E-009F-C3C4-11EBF8765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0" y="5403976"/>
            <a:ext cx="2038350" cy="145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8365BD-9DCE-903D-09F2-5FA947295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39232"/>
            <a:ext cx="8534400" cy="1507067"/>
          </a:xfrm>
        </p:spPr>
        <p:txBody>
          <a:bodyPr/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 realizacji wskaźników na 31.12.2022 r. -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produktu</a:t>
            </a:r>
          </a:p>
        </p:txBody>
      </p:sp>
      <p:pic>
        <p:nvPicPr>
          <p:cNvPr id="2052" name="Picture 4" descr="OWES - Pomorska Ekonomia Społeczna">
            <a:extLst>
              <a:ext uri="{FF2B5EF4-FFF2-40B4-BE49-F238E27FC236}">
                <a16:creationId xmlns:a16="http://schemas.microsoft.com/office/drawing/2014/main" id="{881B874C-3E9E-009F-C3C4-11EBF8765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0" y="5403976"/>
            <a:ext cx="2038350" cy="145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3D827B31-E9C9-4625-D589-39914C10F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582257"/>
              </p:ext>
            </p:extLst>
          </p:nvPr>
        </p:nvGraphicFramePr>
        <p:xfrm>
          <a:off x="755650" y="2329391"/>
          <a:ext cx="81280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8700221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43172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933458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98964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Nazwa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Wartość docelowa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Wartość na 31.12.2022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Stopień realizacji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90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Liczba 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60,53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587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Liczba os. zagrożonych ubóstwem lub wykluczeniem społ. objętych wsparciem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807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Liczba PES objętych wsparciem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127,62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733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Liczba środowisk, które w wyniku działalności OWES przystąpiły do wspólnej realizacji przedsięwzięcia mającego na celu rozwój 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822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45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8365BD-9DCE-903D-09F2-5FA947295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1" y="162982"/>
            <a:ext cx="8534400" cy="1507067"/>
          </a:xfrm>
        </p:spPr>
        <p:txBody>
          <a:bodyPr/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 realizacji wskaźników na 31.12.2022 r. -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rezultatu</a:t>
            </a:r>
          </a:p>
        </p:txBody>
      </p:sp>
      <p:pic>
        <p:nvPicPr>
          <p:cNvPr id="2052" name="Picture 4" descr="OWES - Pomorska Ekonomia Społeczna">
            <a:extLst>
              <a:ext uri="{FF2B5EF4-FFF2-40B4-BE49-F238E27FC236}">
                <a16:creationId xmlns:a16="http://schemas.microsoft.com/office/drawing/2014/main" id="{881B874C-3E9E-009F-C3C4-11EBF8765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0" y="5403976"/>
            <a:ext cx="2038350" cy="145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E38EB717-0206-71C8-F867-7BFFB78C0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972763"/>
              </p:ext>
            </p:extLst>
          </p:nvPr>
        </p:nvGraphicFramePr>
        <p:xfrm>
          <a:off x="885825" y="1574378"/>
          <a:ext cx="820737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843">
                  <a:extLst>
                    <a:ext uri="{9D8B030D-6E8A-4147-A177-3AD203B41FA5}">
                      <a16:colId xmlns:a16="http://schemas.microsoft.com/office/drawing/2014/main" val="907549727"/>
                    </a:ext>
                  </a:extLst>
                </a:gridCol>
                <a:gridCol w="2051843">
                  <a:extLst>
                    <a:ext uri="{9D8B030D-6E8A-4147-A177-3AD203B41FA5}">
                      <a16:colId xmlns:a16="http://schemas.microsoft.com/office/drawing/2014/main" val="1682724968"/>
                    </a:ext>
                  </a:extLst>
                </a:gridCol>
                <a:gridCol w="2051843">
                  <a:extLst>
                    <a:ext uri="{9D8B030D-6E8A-4147-A177-3AD203B41FA5}">
                      <a16:colId xmlns:a16="http://schemas.microsoft.com/office/drawing/2014/main" val="1230903003"/>
                    </a:ext>
                  </a:extLst>
                </a:gridCol>
                <a:gridCol w="2051843">
                  <a:extLst>
                    <a:ext uri="{9D8B030D-6E8A-4147-A177-3AD203B41FA5}">
                      <a16:colId xmlns:a16="http://schemas.microsoft.com/office/drawing/2014/main" val="758160846"/>
                    </a:ext>
                  </a:extLst>
                </a:gridCol>
              </a:tblGrid>
              <a:tr h="541602">
                <a:tc>
                  <a:txBody>
                    <a:bodyPr/>
                    <a:lstStyle/>
                    <a:p>
                      <a:r>
                        <a:rPr lang="pl-PL" dirty="0"/>
                        <a:t>Nazwa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Wartość docelowa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Wartość na 31.12.2022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Stopień realizacji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331517"/>
                  </a:ext>
                </a:extLst>
              </a:tr>
              <a:tr h="386859">
                <a:tc>
                  <a:txBody>
                    <a:bodyPr/>
                    <a:lstStyle/>
                    <a:p>
                      <a:r>
                        <a:rPr lang="pl-PL" sz="1200" dirty="0"/>
                        <a:t>Liczba miejsc pracy utworzonych w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107,35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604537"/>
                  </a:ext>
                </a:extLst>
              </a:tr>
              <a:tr h="851089">
                <a:tc>
                  <a:txBody>
                    <a:bodyPr/>
                    <a:lstStyle/>
                    <a:p>
                      <a:r>
                        <a:rPr lang="pl-PL" sz="1200" dirty="0"/>
                        <a:t>Liczba miejsc pracy utworzonych w wyniku działalności OWES dla os. wskazanych w definicji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140,16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043882"/>
                  </a:ext>
                </a:extLst>
              </a:tr>
              <a:tr h="541602">
                <a:tc>
                  <a:txBody>
                    <a:bodyPr/>
                    <a:lstStyle/>
                    <a:p>
                      <a:r>
                        <a:rPr lang="pl-PL" sz="1200" dirty="0"/>
                        <a:t>Liczba miejsc pracy w przeliczeniu na pełen etaty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61707"/>
                  </a:ext>
                </a:extLst>
              </a:tr>
              <a:tr h="851089">
                <a:tc>
                  <a:txBody>
                    <a:bodyPr/>
                    <a:lstStyle/>
                    <a:p>
                      <a:r>
                        <a:rPr lang="pl-PL" sz="1200" dirty="0"/>
                        <a:t>Liczna NGO prowadzących działalność odpłatną pożytku publicznego lub gospodarczą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54,76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352280"/>
                  </a:ext>
                </a:extLst>
              </a:tr>
              <a:tr h="851089">
                <a:tc>
                  <a:txBody>
                    <a:bodyPr/>
                    <a:lstStyle/>
                    <a:p>
                      <a:r>
                        <a:rPr lang="pl-PL" sz="1200" dirty="0"/>
                        <a:t>Liczba os. zagrożonych ubóstwem lub wykluczeniem społ. pracujących po opuszczeniu programu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120,71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21439"/>
                  </a:ext>
                </a:extLst>
              </a:tr>
              <a:tr h="309487">
                <a:tc>
                  <a:txBody>
                    <a:bodyPr/>
                    <a:lstStyle/>
                    <a:p>
                      <a:r>
                        <a:rPr lang="pl-PL" sz="1400" dirty="0"/>
                        <a:t>Wzrost obrotów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55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5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84B7A3-9A4A-E329-022F-2349F1BB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962" y="67732"/>
            <a:ext cx="8534400" cy="1507067"/>
          </a:xfrm>
        </p:spPr>
        <p:txBody>
          <a:bodyPr>
            <a:normAutofit/>
          </a:bodyPr>
          <a:lstStyle/>
          <a:p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WSPÓŁPRACA OWES DEBRZNO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32C67C-3AE8-DC31-C45E-07F966AC9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85" y="1076853"/>
            <a:ext cx="11593515" cy="4704293"/>
          </a:xfrm>
        </p:spPr>
        <p:txBody>
          <a:bodyPr>
            <a:normAutofit fontScale="70000" lnSpcReduction="20000"/>
          </a:bodyPr>
          <a:lstStyle/>
          <a:p>
            <a:r>
              <a:rPr lang="pl-P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Współpraca KRAJOWA: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bg1"/>
                </a:solidFill>
              </a:rPr>
              <a:t>reprezentacja </a:t>
            </a:r>
            <a:r>
              <a:rPr lang="pl-PL" dirty="0" err="1">
                <a:solidFill>
                  <a:schemeClr val="bg1"/>
                </a:solidFill>
              </a:rPr>
              <a:t>OWES’ów</a:t>
            </a:r>
            <a:r>
              <a:rPr lang="pl-PL" dirty="0">
                <a:solidFill>
                  <a:schemeClr val="bg1"/>
                </a:solidFill>
              </a:rPr>
              <a:t> Pomorskich w Krajowej Radzie Sieci OWES – od 2018 r. do nadal;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bg1"/>
                </a:solidFill>
              </a:rPr>
              <a:t>Ogólnopolskie Spotkania Sieciujące OWES (4);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bg1"/>
                </a:solidFill>
              </a:rPr>
              <a:t>udział w szkoleniach kadry OWES (sieciowanie branżowe – krajowe oraz makroregionalne);</a:t>
            </a:r>
          </a:p>
          <a:p>
            <a:pPr>
              <a:buFontTx/>
              <a:buChar char="-"/>
            </a:pPr>
            <a:endParaRPr lang="pl-PL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Współpraca REGIONALNA I SUBREGIONALNA - </a:t>
            </a:r>
            <a: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Kadra OWES – AKTYWNI CZŁONKOWIE: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bg1"/>
                </a:solidFill>
              </a:rPr>
              <a:t>2 przedstawicieli(członkinie) w PKRES (od 2017/2018  do nadal – druga kadencja;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bg1"/>
                </a:solidFill>
              </a:rPr>
              <a:t>2 przedstawicielki w PRDPP (od 2019 do nadal);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bg1"/>
                </a:solidFill>
              </a:rPr>
              <a:t>1 przedstawiciel w Pomorskiej Radzie Rynku Pracy;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bg1"/>
                </a:solidFill>
              </a:rPr>
              <a:t>3 przedstawicieli w PROP (od 2011/ 2019 do nadal (2 przedstawicieli))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bg1"/>
                </a:solidFill>
              </a:rPr>
              <a:t>2 przedstawicieli w Pomorskiej Radzie ds. Polityki Senioralnej (od 2021 do nadal)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bg1"/>
                </a:solidFill>
              </a:rPr>
              <a:t>3 przedstawicieli w ZM (od 2019 do nadal – 2 os.) – </a:t>
            </a:r>
            <a:r>
              <a:rPr lang="pl-PL" sz="1900" dirty="0">
                <a:solidFill>
                  <a:schemeClr val="bg1"/>
                </a:solidFill>
              </a:rPr>
              <a:t>wypracowywanie programu współpracy SWP z NGO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bg1"/>
                </a:solidFill>
              </a:rPr>
              <a:t>1 przedstawicielka Powiatowej Rad Działalności Pożytku Publicznego – Kościerzyna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bg1"/>
                </a:solidFill>
              </a:rPr>
              <a:t>1 przedstawicielka w Powiatowej Radzie Rynku Pracy – Człuchów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bg1"/>
                </a:solidFill>
              </a:rPr>
              <a:t>2 przedstawicielki w  Zespole Konsultacyjnym programu regionalnego FEP 2021-2027</a:t>
            </a:r>
          </a:p>
          <a:p>
            <a:pPr>
              <a:buFontTx/>
              <a:buChar char="-"/>
            </a:pPr>
            <a:r>
              <a:rPr lang="pl-PL" b="1" dirty="0">
                <a:solidFill>
                  <a:schemeClr val="bg1"/>
                </a:solidFill>
              </a:rPr>
              <a:t>Sieciowanie Pomorskich OWES – stały kontakt (od 09/2016 do nadal)</a:t>
            </a:r>
          </a:p>
        </p:txBody>
      </p:sp>
      <p:pic>
        <p:nvPicPr>
          <p:cNvPr id="4" name="Picture 4" descr="OWES - Pomorska Ekonomia Społeczna">
            <a:extLst>
              <a:ext uri="{FF2B5EF4-FFF2-40B4-BE49-F238E27FC236}">
                <a16:creationId xmlns:a16="http://schemas.microsoft.com/office/drawing/2014/main" id="{0BCB8FC6-5B5B-8ABA-9D8F-791409C5B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0" y="5403976"/>
            <a:ext cx="2038350" cy="145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20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84B7A3-9A4A-E329-022F-2349F1BB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961" y="67732"/>
            <a:ext cx="9898063" cy="1507067"/>
          </a:xfrm>
        </p:spPr>
        <p:txBody>
          <a:bodyPr>
            <a:normAutofit/>
          </a:bodyPr>
          <a:lstStyle/>
          <a:p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WSPÓŁPRACA OWES DEBRZNO -JST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32C67C-3AE8-DC31-C45E-07F966AC9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85" y="1076853"/>
            <a:ext cx="11593515" cy="470429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Starostwa Powiatowe: Człuchów i Chojnice </a:t>
            </a:r>
            <a:r>
              <a:rPr lang="pl-PL" i="1" dirty="0">
                <a:solidFill>
                  <a:schemeClr val="bg1"/>
                </a:solidFill>
              </a:rPr>
              <a:t>(podpisane umowy na wynajem lokali na PIK oraz umowy na nieodpłatne udostępnianie </a:t>
            </a:r>
            <a:r>
              <a:rPr lang="pl-PL" i="1" dirty="0" err="1">
                <a:solidFill>
                  <a:schemeClr val="bg1"/>
                </a:solidFill>
              </a:rPr>
              <a:t>sal</a:t>
            </a:r>
            <a:r>
              <a:rPr lang="pl-PL" i="1" dirty="0">
                <a:solidFill>
                  <a:schemeClr val="bg1"/>
                </a:solidFill>
              </a:rPr>
              <a:t> na działania OWES);</a:t>
            </a:r>
          </a:p>
          <a:p>
            <a:r>
              <a:rPr lang="pl-PL" b="1" dirty="0">
                <a:solidFill>
                  <a:schemeClr val="bg1"/>
                </a:solidFill>
              </a:rPr>
              <a:t>CIS Kościerzyna </a:t>
            </a:r>
            <a:r>
              <a:rPr lang="pl-PL" i="1" dirty="0">
                <a:solidFill>
                  <a:schemeClr val="bg1"/>
                </a:solidFill>
              </a:rPr>
              <a:t>– nieodpłatne udostępnienie lokalu na biuro terenowe od 2022 rok do nadal (umowa)</a:t>
            </a:r>
          </a:p>
          <a:p>
            <a:r>
              <a:rPr lang="pl-PL" b="1" dirty="0">
                <a:solidFill>
                  <a:schemeClr val="bg1"/>
                </a:solidFill>
              </a:rPr>
              <a:t>Powiatowe Urzędy Pracy (3) </a:t>
            </a:r>
            <a:r>
              <a:rPr lang="pl-PL" i="1" dirty="0">
                <a:solidFill>
                  <a:schemeClr val="bg1"/>
                </a:solidFill>
              </a:rPr>
              <a:t>– porozumienia o współpracy (rozwój ES w subregionie południowym)</a:t>
            </a:r>
          </a:p>
          <a:p>
            <a:r>
              <a:rPr lang="pl-PL" b="1" i="1" dirty="0">
                <a:solidFill>
                  <a:schemeClr val="bg1"/>
                </a:solidFill>
              </a:rPr>
              <a:t>Jednostki organizacje samorządów lokalnych </a:t>
            </a:r>
            <a:r>
              <a:rPr lang="pl-PL" i="1" dirty="0">
                <a:solidFill>
                  <a:schemeClr val="bg1"/>
                </a:solidFill>
              </a:rPr>
              <a:t>– instytucje pomocy społecznej (MOPS,GOPS,OPS, PCPR); Domy Kultury;</a:t>
            </a:r>
          </a:p>
          <a:p>
            <a:endParaRPr lang="pl-PL" i="1" dirty="0">
              <a:solidFill>
                <a:schemeClr val="bg1"/>
              </a:solidFill>
            </a:endParaRPr>
          </a:p>
        </p:txBody>
      </p:sp>
      <p:pic>
        <p:nvPicPr>
          <p:cNvPr id="4" name="Picture 4" descr="OWES - Pomorska Ekonomia Społeczna">
            <a:extLst>
              <a:ext uri="{FF2B5EF4-FFF2-40B4-BE49-F238E27FC236}">
                <a16:creationId xmlns:a16="http://schemas.microsoft.com/office/drawing/2014/main" id="{0BCB8FC6-5B5B-8ABA-9D8F-791409C5B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0" y="5403976"/>
            <a:ext cx="2038350" cy="145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71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84B7A3-9A4A-E329-022F-2349F1BB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161" y="-269011"/>
            <a:ext cx="10726738" cy="1507067"/>
          </a:xfrm>
        </p:spPr>
        <p:txBody>
          <a:bodyPr>
            <a:normAutofit/>
          </a:bodyPr>
          <a:lstStyle/>
          <a:p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WSPÓŁPRACA OWES DEBRZNO –JST 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32C67C-3AE8-DC31-C45E-07F966AC9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772" y="408322"/>
            <a:ext cx="11593515" cy="2094972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Lokalne Samorządy: założyciele/ współzałożyciele spółdzielni socjalnych/ PS</a:t>
            </a:r>
          </a:p>
          <a:p>
            <a:pPr marL="0" indent="0">
              <a:buNone/>
            </a:pPr>
            <a:endParaRPr lang="pl-PL" i="1" dirty="0">
              <a:solidFill>
                <a:schemeClr val="bg1"/>
              </a:solidFill>
            </a:endParaRPr>
          </a:p>
          <a:p>
            <a:endParaRPr lang="pl-PL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7E58BE99-2B2B-B449-2162-48FA1F54B1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038045"/>
              </p:ext>
            </p:extLst>
          </p:nvPr>
        </p:nvGraphicFramePr>
        <p:xfrm>
          <a:off x="1" y="1238056"/>
          <a:ext cx="12192000" cy="4881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4796">
                  <a:extLst>
                    <a:ext uri="{9D8B030D-6E8A-4147-A177-3AD203B41FA5}">
                      <a16:colId xmlns:a16="http://schemas.microsoft.com/office/drawing/2014/main" val="3012375693"/>
                    </a:ext>
                  </a:extLst>
                </a:gridCol>
                <a:gridCol w="2456434">
                  <a:extLst>
                    <a:ext uri="{9D8B030D-6E8A-4147-A177-3AD203B41FA5}">
                      <a16:colId xmlns:a16="http://schemas.microsoft.com/office/drawing/2014/main" val="60752041"/>
                    </a:ext>
                  </a:extLst>
                </a:gridCol>
                <a:gridCol w="3688369">
                  <a:extLst>
                    <a:ext uri="{9D8B030D-6E8A-4147-A177-3AD203B41FA5}">
                      <a16:colId xmlns:a16="http://schemas.microsoft.com/office/drawing/2014/main" val="1514419476"/>
                    </a:ext>
                  </a:extLst>
                </a:gridCol>
                <a:gridCol w="3072401">
                  <a:extLst>
                    <a:ext uri="{9D8B030D-6E8A-4147-A177-3AD203B41FA5}">
                      <a16:colId xmlns:a16="http://schemas.microsoft.com/office/drawing/2014/main" val="1471245110"/>
                    </a:ext>
                  </a:extLst>
                </a:gridCol>
              </a:tblGrid>
              <a:tr h="342493">
                <a:tc>
                  <a:txBody>
                    <a:bodyPr/>
                    <a:lstStyle/>
                    <a:p>
                      <a:r>
                        <a:rPr lang="pl-PL" dirty="0"/>
                        <a:t>Nazwa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Rok powstania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Założyciele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Zakres działań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18401"/>
                  </a:ext>
                </a:extLst>
              </a:tr>
              <a:tr h="684986">
                <a:tc>
                  <a:txBody>
                    <a:bodyPr/>
                    <a:lstStyle/>
                    <a:p>
                      <a:r>
                        <a:rPr lang="pl-PL" sz="1200" dirty="0"/>
                        <a:t>Spółdzielnia Socjalna „KLEMENS” - Rzeczenica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Gmina Rzeczenica i stowarzyszenie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- usługi opiekuńcze dla seniorów (Klub Senior+); pranie tapicerek, usługi sprzątania;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47468"/>
                  </a:ext>
                </a:extLst>
              </a:tr>
              <a:tr h="1233872">
                <a:tc>
                  <a:txBody>
                    <a:bodyPr/>
                    <a:lstStyle/>
                    <a:p>
                      <a:r>
                        <a:rPr lang="pl-PL" sz="1200" dirty="0"/>
                        <a:t>Spółdzielnia Socjalna „</a:t>
                      </a:r>
                      <a:r>
                        <a:rPr lang="pl-PL" sz="1200" dirty="0" err="1"/>
                        <a:t>Debrzynka</a:t>
                      </a:r>
                      <a:r>
                        <a:rPr lang="pl-PL" sz="1200" dirty="0"/>
                        <a:t>” - Debrzno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Gmina Debrzno i Powiat Człuchowski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- usługi sprzątania, drobne prace remontowo-budowalne, dowóz dzieci z </a:t>
                      </a:r>
                      <a:r>
                        <a:rPr lang="pl-PL" sz="1200" dirty="0" err="1"/>
                        <a:t>niepełs</a:t>
                      </a:r>
                      <a:r>
                        <a:rPr lang="pl-PL" sz="1200" dirty="0"/>
                        <a:t>. do szkół </a:t>
                      </a:r>
                      <a:r>
                        <a:rPr lang="pl-PL" sz="1200" dirty="0" err="1"/>
                        <a:t>specj</a:t>
                      </a:r>
                      <a:r>
                        <a:rPr lang="pl-PL" sz="1200" dirty="0"/>
                        <a:t>., zwalczanie Barszczu Sosnowskiego (</a:t>
                      </a:r>
                      <a:r>
                        <a:rPr lang="pl-PL" sz="1200" dirty="0" err="1"/>
                        <a:t>niezbesp</a:t>
                      </a:r>
                      <a:r>
                        <a:rPr lang="pl-PL" sz="1200" dirty="0"/>
                        <a:t>. roślina)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559574"/>
                  </a:ext>
                </a:extLst>
              </a:tr>
              <a:tr h="684986">
                <a:tc>
                  <a:txBody>
                    <a:bodyPr/>
                    <a:lstStyle/>
                    <a:p>
                      <a:r>
                        <a:rPr lang="pl-PL" sz="1200" dirty="0"/>
                        <a:t>Spółdzielnia Socjalna „Zielone Tulipany II” - Rzeczenica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Gmina Rzeczenica i stowarzyszenie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- porządkowanie terenu, pielęgnacja terenu zielonego, odśnieżanie, usługi sprzątania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204010"/>
                  </a:ext>
                </a:extLst>
              </a:tr>
              <a:tr h="485198">
                <a:tc>
                  <a:txBody>
                    <a:bodyPr/>
                    <a:lstStyle/>
                    <a:p>
                      <a:r>
                        <a:rPr lang="pl-PL" sz="1200" dirty="0"/>
                        <a:t>Spółdzielnia Socjalna Zielone Przechlewo - Przechlewo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Gmina Przechlewo i stowarzyszenie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- -II-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4979"/>
                  </a:ext>
                </a:extLst>
              </a:tr>
              <a:tr h="542280">
                <a:tc>
                  <a:txBody>
                    <a:bodyPr/>
                    <a:lstStyle/>
                    <a:p>
                      <a:r>
                        <a:rPr lang="pl-PL" sz="1400" dirty="0"/>
                        <a:t>Spółdzielnia Socjalna TUR - Chojnice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Miasto Chojnice i Gmina Chojnice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- -II-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009414"/>
                  </a:ext>
                </a:extLst>
              </a:tr>
              <a:tr h="884773">
                <a:tc>
                  <a:txBody>
                    <a:bodyPr/>
                    <a:lstStyle/>
                    <a:p>
                      <a:r>
                        <a:rPr lang="pl-PL" sz="1200" dirty="0"/>
                        <a:t>Spółdzielnia Socjalna Osób Prawnych Razem Można Więcej - Czersk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Gmina Czersk i Gmina Chojnice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- Usługi opiekuńcze; wypożyczalnia sprzętu rehabilitacyjnego; usługi sprzątania;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99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248655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313</TotalTime>
  <Words>1390</Words>
  <Application>Microsoft Office PowerPoint</Application>
  <PresentationFormat>Panoramiczny</PresentationFormat>
  <Paragraphs>177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Calibri</vt:lpstr>
      <vt:lpstr>Cambria</vt:lpstr>
      <vt:lpstr>Century Gothic</vt:lpstr>
      <vt:lpstr>Times New Roman</vt:lpstr>
      <vt:lpstr>Wingdings 3</vt:lpstr>
      <vt:lpstr>Wycinek</vt:lpstr>
      <vt:lpstr>Forum OWES </vt:lpstr>
      <vt:lpstr>STRUKTURA ORGANIZACYJNA  owes Debrzno</vt:lpstr>
      <vt:lpstr>Obszar działania </vt:lpstr>
      <vt:lpstr>Całkowita WARTOŚĆ PROJEKTU</vt:lpstr>
      <vt:lpstr>Stan realizacji wskaźników na 31.12.2022 r. - produktu</vt:lpstr>
      <vt:lpstr>Stan realizacji wskaźników na 31.12.2022 r. - rezultatu</vt:lpstr>
      <vt:lpstr>WSPÓŁPRACA OWES DEBRZNO</vt:lpstr>
      <vt:lpstr>WSPÓŁPRACA OWES DEBRZNO -JST</vt:lpstr>
      <vt:lpstr>WSPÓŁPRACA OWES DEBRZNO –JST  c.d.</vt:lpstr>
      <vt:lpstr>Liczba i rodzaje PS utworzonych w ramach działalności owes</vt:lpstr>
      <vt:lpstr>WSPÓŁPRACA Z biznesem – wybrane przykłady</vt:lpstr>
      <vt:lpstr>Współpraca w zakresie reintegracji SPOŁECZNO- zawodowej</vt:lpstr>
      <vt:lpstr>Działania OWES w czasie pandemii COVID-19</vt:lpstr>
      <vt:lpstr>Działania owes na rzecz uchodźców w czasie wojny na Ukrainie</vt:lpstr>
      <vt:lpstr>Dobre praktyki i rozwiązania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OWES </dc:title>
  <dc:creator>Katarzyna Dudzic</dc:creator>
  <cp:lastModifiedBy>Mielewczyk Marcin</cp:lastModifiedBy>
  <cp:revision>61</cp:revision>
  <dcterms:created xsi:type="dcterms:W3CDTF">2023-01-27T09:12:36Z</dcterms:created>
  <dcterms:modified xsi:type="dcterms:W3CDTF">2023-01-31T08:29:04Z</dcterms:modified>
</cp:coreProperties>
</file>