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8" r:id="rId6"/>
    <p:sldId id="284" r:id="rId7"/>
    <p:sldId id="262" r:id="rId8"/>
    <p:sldId id="283" r:id="rId9"/>
    <p:sldId id="265" r:id="rId10"/>
    <p:sldId id="267" r:id="rId11"/>
    <p:sldId id="275" r:id="rId12"/>
    <p:sldId id="268" r:id="rId13"/>
    <p:sldId id="277" r:id="rId14"/>
    <p:sldId id="289" r:id="rId15"/>
    <p:sldId id="280" r:id="rId16"/>
    <p:sldId id="281" r:id="rId17"/>
    <p:sldId id="286" r:id="rId18"/>
    <p:sldId id="287" r:id="rId19"/>
    <p:sldId id="293" r:id="rId20"/>
    <p:sldId id="290" r:id="rId21"/>
    <p:sldId id="294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6CA-A231-4640-B8D8-CC13495284F3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718-03E1-450C-80E3-60A669EAFB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356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6CA-A231-4640-B8D8-CC13495284F3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718-03E1-450C-80E3-60A669EAFB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3886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6CA-A231-4640-B8D8-CC13495284F3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718-03E1-450C-80E3-60A669EAFB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6CA-A231-4640-B8D8-CC13495284F3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718-03E1-450C-80E3-60A669EAFB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3142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6CA-A231-4640-B8D8-CC13495284F3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718-03E1-450C-80E3-60A669EAFB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8026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6CA-A231-4640-B8D8-CC13495284F3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718-03E1-450C-80E3-60A669EAFB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373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6CA-A231-4640-B8D8-CC13495284F3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718-03E1-450C-80E3-60A669EAFB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9054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6CA-A231-4640-B8D8-CC13495284F3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718-03E1-450C-80E3-60A669EAFB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712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6CA-A231-4640-B8D8-CC13495284F3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718-03E1-450C-80E3-60A669EAFB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7567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6CA-A231-4640-B8D8-CC13495284F3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718-03E1-450C-80E3-60A669EAFB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6324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6CA-A231-4640-B8D8-CC13495284F3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718-03E1-450C-80E3-60A669EAFB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9597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AC6CA-A231-4640-B8D8-CC13495284F3}" type="datetimeFigureOut">
              <a:rPr lang="pl-PL" smtClean="0"/>
              <a:pPr/>
              <a:t>28.01.2023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89718-03E1-450C-80E3-60A669EAFB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5587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8350" y="340812"/>
            <a:ext cx="9619735" cy="80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listownik-mono-Pomorskie-FE-UMWP-UE-EFSI-RPO2014-2020-2015-sto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307" y="5951477"/>
            <a:ext cx="6941820" cy="19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025" y="2062620"/>
            <a:ext cx="8346384" cy="259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0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63478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50557" y="306052"/>
            <a:ext cx="10515600" cy="123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 smtClean="0"/>
              <a:t>Dodatkowe działania</a:t>
            </a:r>
            <a:br>
              <a:rPr lang="pl-PL" sz="3200" b="1" dirty="0" smtClean="0"/>
            </a:br>
            <a:endParaRPr lang="pl-PL" sz="32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45912" y="1097783"/>
            <a:ext cx="9590902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u="sng" dirty="0"/>
              <a:t>Działania w trakcie pandemii</a:t>
            </a:r>
            <a:r>
              <a:rPr lang="pl-PL" u="sng" dirty="0" smtClean="0"/>
              <a:t>:</a:t>
            </a:r>
          </a:p>
          <a:p>
            <a:pPr>
              <a:lnSpc>
                <a:spcPct val="150000"/>
              </a:lnSpc>
            </a:pPr>
            <a:endParaRPr lang="pl-PL" sz="9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podmioty ekonomii społecznej/ przedsiębiorstwa społeczne były wspierane przez NOWES poprzez </a:t>
            </a:r>
            <a:r>
              <a:rPr lang="pl-PL" b="1" dirty="0"/>
              <a:t>dostarczanie </a:t>
            </a:r>
            <a:r>
              <a:rPr lang="pl-PL" b="1" dirty="0" smtClean="0"/>
              <a:t>im środków do dezynfekcji, </a:t>
            </a:r>
            <a:r>
              <a:rPr lang="pl-PL" b="1" dirty="0"/>
              <a:t>maseczek, rękawiczek </a:t>
            </a:r>
            <a:r>
              <a:rPr lang="pl-PL" b="1" dirty="0" smtClean="0"/>
              <a:t>ochronnych</a:t>
            </a:r>
          </a:p>
          <a:p>
            <a:pPr lvl="0">
              <a:lnSpc>
                <a:spcPct val="150000"/>
              </a:lnSpc>
            </a:pPr>
            <a:endParaRPr lang="pl-PL" sz="9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personel NOWES służył wsparciem w trudnym okresie pandemii, wsparcie było realizowane w formie telefonicznej oraz poprzez kontakt mailowy, w celu zapewnienia ciągłości działań </a:t>
            </a:r>
            <a:r>
              <a:rPr lang="pl-PL" dirty="0" smtClean="0"/>
              <a:t>odbywały się </a:t>
            </a:r>
            <a:r>
              <a:rPr lang="pl-PL" b="1" dirty="0" smtClean="0"/>
              <a:t>szkolenia </a:t>
            </a:r>
            <a:r>
              <a:rPr lang="pl-PL" b="1" dirty="0" err="1" smtClean="0"/>
              <a:t>on-line</a:t>
            </a:r>
            <a:endParaRPr lang="pl-PL" b="1" dirty="0" smtClean="0"/>
          </a:p>
          <a:p>
            <a:pPr lvl="0">
              <a:lnSpc>
                <a:spcPct val="150000"/>
              </a:lnSpc>
            </a:pPr>
            <a:endParaRPr lang="pl-PL" sz="9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 czasie pandemii wiele </a:t>
            </a:r>
            <a:r>
              <a:rPr lang="pl-PL" dirty="0" smtClean="0"/>
              <a:t>podmiotów mogło przetrwanie ten trudnego tylko dzięki </a:t>
            </a:r>
            <a:r>
              <a:rPr lang="pl-PL" b="1" dirty="0"/>
              <a:t>wsparciu pomostowemu</a:t>
            </a:r>
            <a:r>
              <a:rPr lang="pl-PL" dirty="0"/>
              <a:t> udzielanemu przez NOWES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635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63478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50557" y="306052"/>
            <a:ext cx="10515600" cy="123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 smtClean="0"/>
              <a:t>Dodatkowe działania</a:t>
            </a:r>
            <a:br>
              <a:rPr lang="pl-PL" sz="3200" b="1" dirty="0" smtClean="0"/>
            </a:br>
            <a:endParaRPr lang="pl-PL" sz="32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937054" y="1117740"/>
            <a:ext cx="959090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u="sng" dirty="0"/>
              <a:t>Działania na rzecz uchodźców</a:t>
            </a:r>
            <a:r>
              <a:rPr lang="pl-PL" u="sng" dirty="0" smtClean="0"/>
              <a:t>:</a:t>
            </a:r>
          </a:p>
          <a:p>
            <a:pPr>
              <a:lnSpc>
                <a:spcPct val="150000"/>
              </a:lnSpc>
            </a:pPr>
            <a:endParaRPr lang="pl-PL" sz="9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NOWES zaangażował się w </a:t>
            </a:r>
            <a:r>
              <a:rPr lang="pl-PL" b="1" dirty="0"/>
              <a:t>zbiórkę niezbędnych artykułów </a:t>
            </a:r>
            <a:r>
              <a:rPr lang="pl-PL" dirty="0"/>
              <a:t>(spożywczych, chemicznych), które zostały przekazane uchodźcom</a:t>
            </a:r>
            <a:r>
              <a:rPr lang="pl-PL" dirty="0" smtClean="0"/>
              <a:t>,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9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 smtClean="0"/>
              <a:t>pomoc </a:t>
            </a:r>
            <a:r>
              <a:rPr lang="pl-PL" b="1" dirty="0"/>
              <a:t>w zatrudnianiu uchodźców </a:t>
            </a:r>
            <a:r>
              <a:rPr lang="pl-PL" dirty="0"/>
              <a:t>we wspartych przez NOWES przedsiębiorstwach społecznych oraz lokalnych </a:t>
            </a:r>
            <a:r>
              <a:rPr lang="pl-PL" dirty="0" smtClean="0"/>
              <a:t>firmach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9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pomoc </a:t>
            </a:r>
            <a:r>
              <a:rPr lang="pl-PL" dirty="0"/>
              <a:t>uchodźcom w ramach </a:t>
            </a:r>
            <a:r>
              <a:rPr lang="pl-PL" b="1" dirty="0"/>
              <a:t>zakupów interwencyjnych</a:t>
            </a:r>
            <a:r>
              <a:rPr lang="pl-PL" dirty="0"/>
              <a:t>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 smtClean="0"/>
              <a:t>sfinansowanie </a:t>
            </a:r>
            <a:r>
              <a:rPr lang="pl-PL" dirty="0"/>
              <a:t>zakupu 30 wyprawek szkolnych dla uczniów SP Dzierzgoń za kwotę 5.400 zł - usługa zrealizowana przez przedsiębiorstwo społeczne „Dzierzgońska Spółdzielnia Animacji”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 smtClean="0"/>
              <a:t>sfinansowanie </a:t>
            </a:r>
            <a:r>
              <a:rPr lang="pl-PL" dirty="0"/>
              <a:t>usługi gastronomiczno-cateringowej dla 14 osób (3 posiłki przez 31  dni) za kwotę 7.803,32 zł  - usługa zrealizowana przez przedsiębiorstwo społeczne Stowarzyszenie „Przyjaciele Grodziska Owidz”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842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63478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50557" y="306052"/>
            <a:ext cx="10515600" cy="123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/>
              <a:t>Dobre przykłady, praktyki i rozwiązania </a:t>
            </a:r>
            <a:r>
              <a:rPr lang="pl-PL" sz="3200" b="1" dirty="0" err="1"/>
              <a:t>PESów</a:t>
            </a:r>
            <a:r>
              <a:rPr lang="pl-PL" sz="3200" b="1" dirty="0"/>
              <a:t>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pl-PL" sz="3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76184" y="1396314"/>
            <a:ext cx="7537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/>
              <a:t>Spółdzielnia Socjalna „</a:t>
            </a:r>
            <a:r>
              <a:rPr lang="pl-PL" b="1" dirty="0"/>
              <a:t>Sercem do ludzi</a:t>
            </a:r>
            <a:r>
              <a:rPr lang="pl-PL" dirty="0"/>
              <a:t>”: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/>
              <a:t>udział </a:t>
            </a:r>
            <a:r>
              <a:rPr lang="pl-PL" dirty="0"/>
              <a:t>w 762 Jarmarku św. Dominika w ramach stoisk „Pomorskiej Ekonomii Społecznej” organizowanych przez Samorząd Województwa Pomorskiego – podziękowanie Marszałka Województwa Pomorskiego za wspieranie osób potrzebujących i świadczenie usług społecznych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/>
              <a:t>zakwalifikowanie </a:t>
            </a:r>
            <a:r>
              <a:rPr lang="pl-PL" dirty="0"/>
              <a:t>do konkursu Ekonomii Społecznej im. Jacka Kuronia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/>
              <a:t>certyfikat </a:t>
            </a:r>
            <a:r>
              <a:rPr lang="pl-PL" dirty="0"/>
              <a:t>Znaku Jakości Ekonomii Społecznej i Solidarnej 2021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/>
              <a:t>aktualnie </a:t>
            </a:r>
            <a:r>
              <a:rPr lang="pl-PL" dirty="0"/>
              <a:t>zatrudniają już 11 osób, działając w dwóch gminach (Dzierzgoń </a:t>
            </a:r>
            <a:r>
              <a:rPr lang="pl-PL" dirty="0" smtClean="0"/>
              <a:t>                  i </a:t>
            </a:r>
            <a:r>
              <a:rPr lang="pl-PL" dirty="0"/>
              <a:t>Mikołajki Pomorskie)</a:t>
            </a: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976183" y="4021529"/>
            <a:ext cx="74140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/>
              <a:t>Spółdzielnia Socjalna „</a:t>
            </a:r>
            <a:r>
              <a:rPr lang="pl-PL" b="1" dirty="0"/>
              <a:t>Dzierzgoński Smaczek</a:t>
            </a:r>
            <a:r>
              <a:rPr lang="pl-PL" dirty="0"/>
              <a:t>”: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/>
              <a:t>zbudowanie </a:t>
            </a:r>
            <a:r>
              <a:rPr lang="pl-PL" dirty="0"/>
              <a:t>zespołu pozwalającego na rozwój przedsiębiorstwa poprzez zwiększenie ilości świadczonych usług gastronomicznych/ cateringowych,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/>
              <a:t>świadczenie </a:t>
            </a:r>
            <a:r>
              <a:rPr lang="pl-PL" dirty="0"/>
              <a:t>usług cateringowych dla Domu Seniora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/>
              <a:t>przygotowywanie </a:t>
            </a:r>
            <a:r>
              <a:rPr lang="pl-PL" dirty="0"/>
              <a:t>posiłków dla uczestników Centrum Wsparcia Rodziny w Dzierzgoniu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4078" y="1868517"/>
            <a:ext cx="2631805" cy="148193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1546" y="4086813"/>
            <a:ext cx="1553329" cy="15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63478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50557" y="306052"/>
            <a:ext cx="10515600" cy="123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/>
              <a:t>Dobre przykłady, praktyki i rozwiązania </a:t>
            </a:r>
            <a:r>
              <a:rPr lang="pl-PL" sz="3200" b="1" dirty="0" err="1"/>
              <a:t>PESów</a:t>
            </a:r>
            <a:r>
              <a:rPr lang="pl-PL" sz="3200" b="1" dirty="0"/>
              <a:t>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pl-PL" sz="3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76185" y="1396314"/>
            <a:ext cx="88149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/>
              <a:t>Spółdzielnia Socjalna ISKRA</a:t>
            </a:r>
            <a:r>
              <a:rPr lang="pl-PL" dirty="0"/>
              <a:t>: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/>
              <a:t>otrzymanie </a:t>
            </a:r>
            <a:r>
              <a:rPr lang="pl-PL" dirty="0"/>
              <a:t>grantu w ramach projektu „Pomorskie z Ukrainą”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/>
              <a:t>organizacja </a:t>
            </a:r>
            <a:r>
              <a:rPr lang="pl-PL" dirty="0"/>
              <a:t>wizyt studyjnych opartych na czterech panelach: Wsparcie, Rozwój, Kultura </a:t>
            </a:r>
            <a:r>
              <a:rPr lang="pl-PL" dirty="0" smtClean="0"/>
              <a:t>                   i </a:t>
            </a:r>
            <a:r>
              <a:rPr lang="pl-PL" dirty="0"/>
              <a:t>Ekologia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/>
              <a:t>partner </a:t>
            </a:r>
            <a:r>
              <a:rPr lang="pl-PL" dirty="0"/>
              <a:t>w projekcie „Siła Współpracy - rozwój usług społecznych w Mieście i Gminie Sztum” realizowanym przez Miasto i Gminę Sztum w ramach Poddziałania 6.2.2 „Rozwój usług społecznych” Programu Operacyjnego Województwa Pomorskiego na lata 2014-2020</a:t>
            </a:r>
          </a:p>
          <a:p>
            <a:pPr lvl="0"/>
            <a:endParaRPr lang="pl-PL" dirty="0"/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5034" y="3785562"/>
            <a:ext cx="2155832" cy="21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2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63478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50557" y="306052"/>
            <a:ext cx="10515600" cy="123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/>
              <a:t>Dobre przykłady, praktyki i rozwiązania </a:t>
            </a:r>
            <a:r>
              <a:rPr lang="pl-PL" sz="3200" b="1" dirty="0" err="1"/>
              <a:t>PESów</a:t>
            </a:r>
            <a:r>
              <a:rPr lang="pl-PL" sz="3200" b="1" dirty="0"/>
              <a:t>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74376" y="1601018"/>
            <a:ext cx="7183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/>
              <a:t>Fundacja Pomerania Progress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/>
              <a:t>powstała </a:t>
            </a:r>
            <a:r>
              <a:rPr lang="pl-PL" dirty="0"/>
              <a:t>jako fundacja działająca w branży budowlanej, zatrudniająca osoby niepełnosprawne oraz </a:t>
            </a:r>
            <a:r>
              <a:rPr lang="pl-PL" dirty="0" smtClean="0"/>
              <a:t>bezrobotne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/>
              <a:t>Aktualnie </a:t>
            </a:r>
            <a:r>
              <a:rPr lang="pl-PL" dirty="0"/>
              <a:t>również zajmuje się budowaniem marki regionu (są m.in. autorem Wzoru Powiśla – znaku markowego regionu) Prowadzą szereg projektów skierowanych dla różnych grup społecznych (dzieci, niepełnosprawni) </a:t>
            </a:r>
            <a:r>
              <a:rPr lang="pl-PL" dirty="0" err="1"/>
              <a:t>or</a:t>
            </a:r>
            <a:r>
              <a:rPr lang="pl-PL" dirty="0"/>
              <a:t> zajęć edukacyjnych, warsztatów </a:t>
            </a:r>
            <a:r>
              <a:rPr lang="pl-PL" dirty="0" smtClean="0"/>
              <a:t>historycznych i </a:t>
            </a:r>
            <a:r>
              <a:rPr lang="pl-PL" dirty="0"/>
              <a:t>artystycznych, których głównym celem jest odkrywanie i promowanie lokalnego dziedzictwa kulturowego</a:t>
            </a:r>
            <a:r>
              <a:rPr lang="pl-PL" dirty="0" smtClean="0"/>
              <a:t>.</a:t>
            </a:r>
            <a:endParaRPr lang="pl-PL" dirty="0"/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6666" y="1091800"/>
            <a:ext cx="3060203" cy="385072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4212" y="4372945"/>
            <a:ext cx="1536121" cy="204816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8338" y="4294061"/>
            <a:ext cx="2127046" cy="2127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9343" y="4433303"/>
            <a:ext cx="2299237" cy="192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5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63478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50557" y="306052"/>
            <a:ext cx="10515600" cy="123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/>
              <a:t>Dobre przykłady, praktyki i rozwiązania </a:t>
            </a:r>
            <a:r>
              <a:rPr lang="pl-PL" sz="3200" b="1" dirty="0" err="1"/>
              <a:t>PESów</a:t>
            </a:r>
            <a:r>
              <a:rPr lang="pl-PL" sz="3200" b="1" dirty="0"/>
              <a:t>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pl-PL" sz="3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76184" y="1396314"/>
            <a:ext cx="962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/>
              <a:t>Fundacja „AS” Centrum Rozwoju Dzieci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/>
              <a:t>to </a:t>
            </a:r>
            <a:r>
              <a:rPr lang="pl-PL" dirty="0"/>
              <a:t>podmiot leczniczy powstały dzięki dofinansowaniu ze środków NOWES. Świadczą usługi w ramach Poradni Psychologicznej dla dzieci. Realizują usługi bezpłatne w ramach NFZ, realizują projekty współfinansowane ze środków UE w ramach </a:t>
            </a:r>
            <a:r>
              <a:rPr lang="pl-PL" dirty="0" err="1"/>
              <a:t>EFS</a:t>
            </a:r>
            <a:r>
              <a:rPr lang="pl-PL" dirty="0"/>
              <a:t>.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/>
              <a:t>certyfikat </a:t>
            </a:r>
            <a:r>
              <a:rPr lang="pl-PL" dirty="0"/>
              <a:t>w kategorii Debiut Roku i Przyjazny Pracodawca konkursu Ministerstwa Pracy i Polityki Społecznej pn. Znak Jakości Ekonomii Społecznej i Solidarnej 2022.</a:t>
            </a:r>
          </a:p>
          <a:p>
            <a:pPr lvl="0"/>
            <a:endParaRPr lang="pl-PL" dirty="0"/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8607" y="3842509"/>
            <a:ext cx="5029200" cy="207247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727" y="3482671"/>
            <a:ext cx="1920967" cy="25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79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75834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50557" y="306052"/>
            <a:ext cx="10515600" cy="123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/>
              <a:t>Dobre przykłady, praktyki i rozwiązania </a:t>
            </a:r>
            <a:r>
              <a:rPr lang="pl-PL" sz="3200" b="1" dirty="0" err="1"/>
              <a:t>PESów</a:t>
            </a:r>
            <a:r>
              <a:rPr lang="pl-PL" sz="3200" b="1" dirty="0"/>
              <a:t>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pl-PL" sz="3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76184" y="1396314"/>
            <a:ext cx="9625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 err="1" smtClean="0"/>
              <a:t>SMES</a:t>
            </a:r>
            <a:r>
              <a:rPr lang="pl-PL" dirty="0" smtClean="0"/>
              <a:t> – zorganizowaliśmy 3 edycję, w których 45 osób uzyskało certyfikat Menadżera Ekonomii Społecznej</a:t>
            </a:r>
          </a:p>
          <a:p>
            <a:pPr lvl="0"/>
            <a:endParaRPr lang="pl-PL" dirty="0" smtClean="0">
              <a:solidFill>
                <a:srgbClr val="FF0000"/>
              </a:solidFill>
            </a:endParaRPr>
          </a:p>
          <a:p>
            <a:pPr lvl="0"/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76184" y="2646150"/>
            <a:ext cx="821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warsztaty w szkołach </a:t>
            </a:r>
            <a:r>
              <a:rPr lang="pl-PL" dirty="0" smtClean="0"/>
              <a:t>– w ramach zadania „Edukacja w szkołach” zorganizowaliśmy warsztaty o tematyce przedsiębiorczości w ekonomii społecznej oraz konkurs pt. „Moje przedsiębiorstwo społeczne”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976184" y="2086808"/>
            <a:ext cx="9316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szkolenia</a:t>
            </a:r>
            <a:r>
              <a:rPr lang="pl-PL" dirty="0" smtClean="0"/>
              <a:t> </a:t>
            </a:r>
            <a:r>
              <a:rPr lang="pl-PL" dirty="0" smtClean="0"/>
              <a:t>–jednodniowe, dwudniowe wyjazdowe w Hotelu Gościniec nad Wisłą</a:t>
            </a:r>
            <a:endParaRPr lang="pl-P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rgbClr val="FF0000"/>
              </a:solidFill>
            </a:endParaRPr>
          </a:p>
          <a:p>
            <a:pPr lvl="0"/>
            <a:endParaRPr lang="pl-PL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rgbClr val="FF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474" y="3738753"/>
            <a:ext cx="3179385" cy="238453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3998" y="3738753"/>
            <a:ext cx="3179386" cy="23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7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63478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50557" y="306052"/>
            <a:ext cx="10515600" cy="123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/>
              <a:t>Dobre przykłady, praktyki i rozwiązania </a:t>
            </a:r>
            <a:r>
              <a:rPr lang="pl-PL" sz="3200" b="1" dirty="0" err="1"/>
              <a:t>PESów</a:t>
            </a:r>
            <a:r>
              <a:rPr lang="pl-PL" sz="3200" b="1" dirty="0"/>
              <a:t>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pl-PL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50556" y="1635623"/>
            <a:ext cx="8615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wizyta studyjna </a:t>
            </a:r>
            <a:r>
              <a:rPr lang="pl-PL" dirty="0" smtClean="0"/>
              <a:t>w „Garncarskiej Wiosce” - przedsiębiorstwie społecznym, wiosce tematycznej działającej we wsi Kamionka k/Nidzicy, prowadzoną przez Nidzicką Fundację Rozwoju NIDA we współpracy z wójtem gminy Osiek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7150" y="3006896"/>
            <a:ext cx="2249222" cy="3181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890" y="3006896"/>
            <a:ext cx="5089954" cy="31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3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63478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50557" y="306052"/>
            <a:ext cx="10515600" cy="123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/>
              <a:t>Dobre przykłady, praktyki </a:t>
            </a:r>
            <a:r>
              <a:rPr lang="pl-PL" sz="3200" b="1" dirty="0" smtClean="0"/>
              <a:t> </a:t>
            </a:r>
            <a:br>
              <a:rPr lang="pl-PL" sz="3200" b="1" dirty="0" smtClean="0"/>
            </a:br>
            <a:r>
              <a:rPr lang="pl-PL" sz="3200" b="1" dirty="0" smtClean="0"/>
              <a:t>- konferencje</a:t>
            </a:r>
            <a:endParaRPr lang="pl-PL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50557" y="1680519"/>
            <a:ext cx="8217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Konferencja </a:t>
            </a:r>
            <a:r>
              <a:rPr lang="pl-PL" b="1" dirty="0"/>
              <a:t>promująca ideę ekonomii społecznej na przykładzie działań prowadzonych na terenie </a:t>
            </a:r>
            <a:r>
              <a:rPr lang="pl-PL" b="1" dirty="0" smtClean="0"/>
              <a:t>powiatów obszaru działania NOWES (</a:t>
            </a:r>
            <a:r>
              <a:rPr lang="pl-PL" dirty="0" smtClean="0"/>
              <a:t>29.06.2021 r.)</a:t>
            </a:r>
          </a:p>
          <a:p>
            <a:endParaRPr lang="pl-PL" dirty="0"/>
          </a:p>
          <a:p>
            <a:r>
              <a:rPr lang="pl-PL" dirty="0" smtClean="0"/>
              <a:t>– na </a:t>
            </a:r>
            <a:r>
              <a:rPr lang="pl-PL" dirty="0"/>
              <a:t>przykładzie działań </a:t>
            </a:r>
            <a:r>
              <a:rPr lang="pl-PL" dirty="0" smtClean="0"/>
              <a:t>prowadzonych na </a:t>
            </a:r>
            <a:r>
              <a:rPr lang="pl-PL" dirty="0"/>
              <a:t>terenie powiatów: kwidzyńskiego, malborskiego, starogardzkiego i sztumskiego. W wydarzeniu wzięli udział m.in. przedstawiciele samorządów i podmiotów ekonomii społecznej.</a:t>
            </a:r>
          </a:p>
          <a:p>
            <a:pPr lvl="0"/>
            <a:endParaRPr lang="pl-PL" dirty="0" smtClean="0">
              <a:solidFill>
                <a:srgbClr val="FF000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321" y="3606657"/>
            <a:ext cx="3670213" cy="244619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326" y="3575920"/>
            <a:ext cx="3645500" cy="24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5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63478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50557" y="306052"/>
            <a:ext cx="10515600" cy="123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/>
              <a:t>Dobre przykłady, praktyki </a:t>
            </a:r>
            <a:r>
              <a:rPr lang="pl-PL" sz="3200" b="1" dirty="0" smtClean="0"/>
              <a:t> </a:t>
            </a:r>
            <a:br>
              <a:rPr lang="pl-PL" sz="3200" b="1" dirty="0" smtClean="0"/>
            </a:br>
            <a:r>
              <a:rPr lang="pl-PL" sz="3200" b="1" dirty="0" smtClean="0"/>
              <a:t>- konferencje</a:t>
            </a:r>
            <a:endParaRPr lang="pl-PL" sz="3200" dirty="0"/>
          </a:p>
        </p:txBody>
      </p:sp>
      <p:sp>
        <p:nvSpPr>
          <p:cNvPr id="2" name="Prostokąt 1"/>
          <p:cNvSpPr/>
          <p:nvPr/>
        </p:nvSpPr>
        <p:spPr>
          <a:xfrm>
            <a:off x="850557" y="1705055"/>
            <a:ext cx="8604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Konferencja Promująca Ideę Ekonomii </a:t>
            </a:r>
            <a:r>
              <a:rPr lang="pl-PL" b="1" dirty="0" smtClean="0"/>
              <a:t>Społecznej </a:t>
            </a:r>
            <a:r>
              <a:rPr lang="pl-PL" dirty="0" smtClean="0"/>
              <a:t>(14.09.2022 r.) </a:t>
            </a:r>
          </a:p>
          <a:p>
            <a:endParaRPr lang="pl-PL" dirty="0" smtClean="0"/>
          </a:p>
          <a:p>
            <a:r>
              <a:rPr lang="pl-PL" dirty="0" smtClean="0"/>
              <a:t>temat</a:t>
            </a:r>
            <a:r>
              <a:rPr lang="pl-PL" dirty="0"/>
              <a:t>: usługi społeczne realizowane przez przedsiębiorstwa społeczne. Wizyta założycieli </a:t>
            </a:r>
            <a:r>
              <a:rPr lang="pl-PL" dirty="0" err="1"/>
              <a:t>CUS</a:t>
            </a:r>
            <a:r>
              <a:rPr lang="pl-PL" dirty="0"/>
              <a:t> w Czersku, przedstawicieli </a:t>
            </a:r>
            <a:r>
              <a:rPr lang="pl-PL" dirty="0" err="1"/>
              <a:t>JST</a:t>
            </a:r>
            <a:r>
              <a:rPr lang="pl-PL" dirty="0"/>
              <a:t> oraz przedsiębiorstw </a:t>
            </a:r>
            <a:r>
              <a:rPr lang="pl-PL" dirty="0" smtClean="0"/>
              <a:t>NOWES.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6863" y="3465618"/>
            <a:ext cx="3468131" cy="26010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8184" y="3502689"/>
            <a:ext cx="3461353" cy="259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0165" y="0"/>
            <a:ext cx="2331835" cy="1311657"/>
          </a:xfrm>
        </p:spPr>
      </p:pic>
      <p:sp>
        <p:nvSpPr>
          <p:cNvPr id="3" name="pole tekstowe 2"/>
          <p:cNvSpPr txBox="1"/>
          <p:nvPr/>
        </p:nvSpPr>
        <p:spPr>
          <a:xfrm>
            <a:off x="951471" y="654908"/>
            <a:ext cx="9885405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Nadwiślański Ośrodek Wsparcia Ekonomii Społecznej w Dzierzgoniu </a:t>
            </a:r>
            <a:r>
              <a:rPr lang="pl-PL" dirty="0"/>
              <a:t>funkcjonuje </a:t>
            </a:r>
            <a:r>
              <a:rPr lang="pl-PL" dirty="0" smtClean="0"/>
              <a:t>uzyskując akredytację od marca </a:t>
            </a:r>
            <a:r>
              <a:rPr lang="pl-PL" dirty="0"/>
              <a:t>2019 roku. </a:t>
            </a:r>
            <a:endParaRPr lang="pl-PL" dirty="0" smtClean="0"/>
          </a:p>
          <a:p>
            <a:pPr>
              <a:lnSpc>
                <a:spcPct val="150000"/>
              </a:lnSpc>
            </a:pPr>
            <a:endParaRPr lang="pl-PL" dirty="0"/>
          </a:p>
          <a:p>
            <a:pPr>
              <a:lnSpc>
                <a:spcPct val="150000"/>
              </a:lnSpc>
            </a:pPr>
            <a:r>
              <a:rPr lang="pl-PL" dirty="0" smtClean="0"/>
              <a:t>Swoim </a:t>
            </a:r>
            <a:r>
              <a:rPr lang="pl-PL" dirty="0"/>
              <a:t>działaniem obejmuje </a:t>
            </a:r>
            <a:r>
              <a:rPr lang="pl-PL" b="1" dirty="0"/>
              <a:t>subregion nadwiślański</a:t>
            </a:r>
            <a:r>
              <a:rPr lang="pl-PL" dirty="0"/>
              <a:t>, tj. obszar powiatów: </a:t>
            </a:r>
            <a:endParaRPr lang="pl-PL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kwidzyńskiego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malborskiego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starogardzkiego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Sztumskiego</a:t>
            </a:r>
          </a:p>
          <a:p>
            <a:pPr lvl="1">
              <a:lnSpc>
                <a:spcPct val="150000"/>
              </a:lnSpc>
            </a:pPr>
            <a:endParaRPr lang="pl-PL" sz="600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Projekt realizowany przez </a:t>
            </a:r>
            <a:r>
              <a:rPr lang="pl-PL" b="1" dirty="0" smtClean="0"/>
              <a:t>Partnerstwo</a:t>
            </a:r>
            <a:r>
              <a:rPr lang="pl-PL" dirty="0" smtClean="0"/>
              <a:t>, w skład którego wchodzi: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dirty="0" smtClean="0"/>
              <a:t>Regionalne Towarzystwo Inwestycyjne S.A. z Dzierzgonia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dirty="0" smtClean="0"/>
              <a:t>Stowarzyszenie Wspierania Przedsiębiorczości z Malborka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dirty="0" smtClean="0"/>
              <a:t>Stowarzyszenie na Rzecz Oparcia Społecznego i Rozwoju PERSPEKTYWA z Kończewic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Obraz 5" descr="C:\Users\Emil\Desktop\logo owes i partner\logo rti\Logo RTI całe [Przekonwertowany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443" y="5663516"/>
            <a:ext cx="1261005" cy="64835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 descr="C:\Users\Emil\Desktop\logo owes i partner\swp-z-napisem1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1514" y="5713005"/>
            <a:ext cx="1468178" cy="54937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7022" y="1831247"/>
            <a:ext cx="3088137" cy="2004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perspektywa\Desktop\STOWARZYSZENIE PERSPEKTYWA\PROMOCJA\perspektywa kolor rgb tiff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6079" y="5507333"/>
            <a:ext cx="1829943" cy="941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18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63478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50557" y="306052"/>
            <a:ext cx="10515600" cy="123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/>
              <a:t>Dobre przykłady, praktyki </a:t>
            </a:r>
            <a:r>
              <a:rPr lang="pl-PL" sz="3200" b="1" dirty="0" smtClean="0"/>
              <a:t> </a:t>
            </a:r>
            <a:br>
              <a:rPr lang="pl-PL" sz="3200" b="1" dirty="0" smtClean="0"/>
            </a:br>
            <a:r>
              <a:rPr lang="pl-PL" sz="3200" b="1" dirty="0" smtClean="0"/>
              <a:t>- konferencje</a:t>
            </a:r>
            <a:endParaRPr lang="pl-PL" sz="3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3520" y="1818335"/>
            <a:ext cx="3517556" cy="2638167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850557" y="2188374"/>
            <a:ext cx="60729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Nadwiślańskie Forum Ekonomii Społecznej </a:t>
            </a:r>
            <a:r>
              <a:rPr lang="pl-PL" dirty="0" smtClean="0"/>
              <a:t>(10.01.2023 r.)</a:t>
            </a: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Nowa </a:t>
            </a:r>
            <a:r>
              <a:rPr lang="pl-PL" dirty="0"/>
              <a:t>ustawa o ekonomii społecznej, </a:t>
            </a:r>
            <a:br>
              <a:rPr lang="pl-PL" dirty="0"/>
            </a:br>
            <a:r>
              <a:rPr lang="pl-PL" dirty="0"/>
              <a:t>przybliżenie obowiązującej dokumentacji oraz wręczenie nagród w konkursie „Moje przedsiębiorstwo społeczne” organizowanego w ramach zadania Edukacja w szkołach</a:t>
            </a:r>
          </a:p>
        </p:txBody>
      </p:sp>
    </p:spTree>
    <p:extLst>
      <p:ext uri="{BB962C8B-B14F-4D97-AF65-F5344CB8AC3E}">
        <p14:creationId xmlns:p14="http://schemas.microsoft.com/office/powerpoint/2010/main" xmlns="" val="2362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63478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3810943" y="884245"/>
            <a:ext cx="3511378" cy="123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3200" b="1" dirty="0" smtClean="0"/>
              <a:t>Zespół NOWES 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059" y="1378354"/>
            <a:ext cx="2610055" cy="1957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4471" y="2606731"/>
            <a:ext cx="2302213" cy="3069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059" y="3690369"/>
            <a:ext cx="2572481" cy="1929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7958" y="582686"/>
            <a:ext cx="1858757" cy="2486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8467" y="3335896"/>
            <a:ext cx="3142810" cy="2357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27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0557" y="306052"/>
            <a:ext cx="10515600" cy="12385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200" b="1" dirty="0" smtClean="0"/>
              <a:t>Stan realizacji wskaźników i rezultaty funkcjonowania </a:t>
            </a:r>
            <a:br>
              <a:rPr lang="pl-PL" sz="3200" b="1" dirty="0" smtClean="0"/>
            </a:br>
            <a:endParaRPr lang="pl-PL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61769" y="1260389"/>
            <a:ext cx="1029523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od </a:t>
            </a:r>
            <a:r>
              <a:rPr lang="pl-PL" dirty="0"/>
              <a:t>początku realizacji projektu do końca 2022 roku ze wsparcia </a:t>
            </a:r>
            <a:r>
              <a:rPr lang="pl-PL" dirty="0" smtClean="0"/>
              <a:t>NOWES skorzystały </a:t>
            </a:r>
            <a:r>
              <a:rPr lang="pl-PL" b="1" dirty="0" smtClean="0"/>
              <a:t>122 </a:t>
            </a:r>
            <a:r>
              <a:rPr lang="pl-PL" b="1" dirty="0"/>
              <a:t>podmioty ekonomii </a:t>
            </a:r>
            <a:r>
              <a:rPr lang="pl-PL" b="1" dirty="0" smtClean="0"/>
              <a:t>społecznej</a:t>
            </a:r>
            <a:endParaRPr lang="pl-PL" b="1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dzięki </a:t>
            </a:r>
            <a:r>
              <a:rPr lang="pl-PL" dirty="0"/>
              <a:t>wsparciu NOWES dotychczas powstało </a:t>
            </a:r>
            <a:r>
              <a:rPr lang="pl-PL" b="1" dirty="0"/>
              <a:t>30 podmiotów ekonomii społecznej</a:t>
            </a:r>
            <a:r>
              <a:rPr lang="pl-PL" dirty="0"/>
              <a:t>, w tym </a:t>
            </a:r>
            <a:r>
              <a:rPr lang="pl-PL" b="1" dirty="0"/>
              <a:t>23 przedsiębiorstwa społeczne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 smtClean="0"/>
              <a:t>wsparciem </a:t>
            </a:r>
            <a:r>
              <a:rPr lang="pl-PL" b="1" dirty="0"/>
              <a:t>finansowym </a:t>
            </a:r>
            <a:r>
              <a:rPr lang="pl-PL" dirty="0"/>
              <a:t>objęto </a:t>
            </a:r>
            <a:r>
              <a:rPr lang="pl-PL" b="1" dirty="0"/>
              <a:t>25 </a:t>
            </a:r>
            <a:r>
              <a:rPr lang="pl-PL" b="1" dirty="0" err="1" smtClean="0"/>
              <a:t>PES</a:t>
            </a:r>
            <a:r>
              <a:rPr lang="pl-PL" b="1" dirty="0" smtClean="0"/>
              <a:t>/PS</a:t>
            </a:r>
            <a:r>
              <a:rPr lang="pl-PL" dirty="0" smtClean="0"/>
              <a:t>, </a:t>
            </a:r>
            <a:r>
              <a:rPr lang="pl-PL" dirty="0"/>
              <a:t>w których utworzono łącznie </a:t>
            </a:r>
            <a:r>
              <a:rPr lang="pl-PL" b="1" dirty="0"/>
              <a:t>107 miejsc </a:t>
            </a:r>
            <a:r>
              <a:rPr lang="pl-PL" b="1" dirty="0" smtClean="0"/>
              <a:t>pracy</a:t>
            </a:r>
            <a:r>
              <a:rPr lang="pl-PL" dirty="0" smtClean="0"/>
              <a:t>, łączna </a:t>
            </a:r>
            <a:r>
              <a:rPr lang="pl-PL" dirty="0"/>
              <a:t>suma przyznanych dotacji na stworzenie miejsc pracy wyniosła </a:t>
            </a:r>
            <a:r>
              <a:rPr lang="pl-PL" b="1" dirty="0" smtClean="0"/>
              <a:t>2.502.891,00 zł</a:t>
            </a:r>
            <a:endParaRPr lang="pl-PL" b="1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 smtClean="0"/>
              <a:t>podstawowym </a:t>
            </a:r>
            <a:r>
              <a:rPr lang="pl-PL" b="1" dirty="0"/>
              <a:t>wsparciem pomostowym </a:t>
            </a:r>
            <a:r>
              <a:rPr lang="pl-PL" dirty="0"/>
              <a:t>objęto </a:t>
            </a:r>
            <a:r>
              <a:rPr lang="pl-PL" b="1" dirty="0"/>
              <a:t>24 podmioty</a:t>
            </a:r>
            <a:r>
              <a:rPr lang="pl-PL" dirty="0"/>
              <a:t>, łączna kwota przyznanego wsparcia pomostowego to </a:t>
            </a:r>
            <a:r>
              <a:rPr lang="pl-PL" b="1" dirty="0" smtClean="0"/>
              <a:t>850.906,86 zł</a:t>
            </a:r>
            <a:endParaRPr lang="pl-PL" b="1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 smtClean="0"/>
              <a:t>przedłużonym </a:t>
            </a:r>
            <a:r>
              <a:rPr lang="pl-PL" b="1" dirty="0"/>
              <a:t>wsparciem pomostowym </a:t>
            </a:r>
            <a:r>
              <a:rPr lang="pl-PL" dirty="0"/>
              <a:t>objęto </a:t>
            </a:r>
            <a:r>
              <a:rPr lang="pl-PL" b="1" dirty="0"/>
              <a:t>20 przedsiębiorstw społecznych</a:t>
            </a:r>
            <a:r>
              <a:rPr lang="pl-PL" dirty="0" smtClean="0"/>
              <a:t>, łączna </a:t>
            </a:r>
            <a:r>
              <a:rPr lang="pl-PL" dirty="0"/>
              <a:t>kwota przyznanego przedłużonego wsparcia pomostowego to </a:t>
            </a:r>
            <a:r>
              <a:rPr lang="pl-PL" b="1" dirty="0" smtClean="0"/>
              <a:t>726.946,86 zł</a:t>
            </a:r>
            <a:endParaRPr lang="pl-PL" b="1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do </a:t>
            </a:r>
            <a:r>
              <a:rPr lang="pl-PL" dirty="0"/>
              <a:t>końca 2022 r. wsparciem NOWES objęto </a:t>
            </a:r>
            <a:r>
              <a:rPr lang="pl-PL" b="1" dirty="0"/>
              <a:t>237 osób </a:t>
            </a:r>
            <a:r>
              <a:rPr lang="pl-PL" dirty="0"/>
              <a:t>zagrożonych ubóstwem lub wykluczeniem społecznym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xmlns="" val="19565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63478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850557" y="306052"/>
            <a:ext cx="10515600" cy="123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 smtClean="0"/>
              <a:t>Stan realizacji wskaźników i rezultaty funkcjonowania </a:t>
            </a:r>
            <a:br>
              <a:rPr lang="pl-PL" sz="3200" b="1" dirty="0" smtClean="0"/>
            </a:br>
            <a:r>
              <a:rPr lang="pl-PL" sz="3200" b="1" dirty="0" smtClean="0"/>
              <a:t>- wskaźniki</a:t>
            </a:r>
            <a:endParaRPr lang="pl-PL" sz="32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6688001"/>
              </p:ext>
            </p:extLst>
          </p:nvPr>
        </p:nvGraphicFramePr>
        <p:xfrm>
          <a:off x="940879" y="1544595"/>
          <a:ext cx="9231085" cy="4970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5271"/>
                <a:gridCol w="1699618"/>
                <a:gridCol w="1420861"/>
                <a:gridCol w="1595335"/>
              </a:tblGrid>
              <a:tr h="292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</a:rPr>
                        <a:t>WSKAŹNIKI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(stan na dzień 30.11.2022 r.)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effectLst/>
                        </a:rPr>
                        <a:t>Wartość docelowa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effectLst/>
                        </a:rPr>
                        <a:t>Wartość osiągnięta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effectLst/>
                        </a:rPr>
                        <a:t>Stopień realizacji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/>
                </a:tc>
              </a:tr>
              <a:tr h="522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effectLst/>
                        </a:rPr>
                        <a:t>Liczb grup inicjatywnych, które wypracowały założenia co do utworzenia </a:t>
                      </a:r>
                      <a:r>
                        <a:rPr lang="pl-PL" sz="1200" b="0" dirty="0" err="1">
                          <a:effectLst/>
                        </a:rPr>
                        <a:t>PES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47,6%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</a:tr>
              <a:tr h="531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effectLst/>
                        </a:rPr>
                        <a:t>Liczba osób zagrożonych ubóstwem lub wykluczeniem społecznym objętych wsparciem w programie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209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232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111%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</a:tr>
              <a:tr h="449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effectLst/>
                        </a:rPr>
                        <a:t>Liczba podmiotów ekonomii społecznej objętych wsparciem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194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60,82%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</a:tr>
              <a:tr h="489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effectLst/>
                        </a:rPr>
                        <a:t>Liczba środowisk, które przystąpiły do wspólnej realizacji przedsięwzięcia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9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6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66,67%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effectLst/>
                        </a:rPr>
                        <a:t>Liczba miejsc pracy utworzonych w przedsiębiorstwach społecznych   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108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85,71%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effectLst/>
                        </a:rPr>
                        <a:t>Liczba miejsc pracy utworzonych dla osób wskazanych w definicji przedsiębiorstwa społecznego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108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102,86%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</a:tr>
              <a:tr h="512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effectLst/>
                        </a:rPr>
                        <a:t>Liczba miejsc pracy w przeliczeniu na pełne etaty  utworzonych we wspartych przedsiębiorstwach społecznych 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131,75%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</a:tr>
              <a:tr h="659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>
                          <a:effectLst/>
                        </a:rPr>
                        <a:t>Liczba organizacji pozarządowych prowadzących działalność odpłatną pożytku publicznego lub działalność gospodarczą  utworzona w wyniku działalności OWES</a:t>
                      </a:r>
                      <a:endParaRPr lang="pl-P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34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64,71%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</a:tr>
              <a:tr h="500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effectLst/>
                        </a:rPr>
                        <a:t>Liczba osób zagrożonych ubóstwem lub wykluczeniem społecznym pracujących po opuszczeniu programu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168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25%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4" marR="5266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21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WSPÓŁPRACA</a:t>
            </a:r>
            <a:endParaRPr lang="pl-PL" sz="32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22961" y="1609345"/>
            <a:ext cx="4974336" cy="384047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REGIONALNA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1993392"/>
            <a:ext cx="5157787" cy="4141407"/>
          </a:xfrm>
        </p:spPr>
        <p:txBody>
          <a:bodyPr>
            <a:normAutofit fontScale="77500" lnSpcReduction="20000"/>
          </a:bodyPr>
          <a:lstStyle/>
          <a:p>
            <a:r>
              <a:rPr lang="pl-PL" sz="2000" dirty="0" smtClean="0"/>
              <a:t>Współpraca z ROPS (upowszechnianie ES)</a:t>
            </a:r>
          </a:p>
          <a:p>
            <a:r>
              <a:rPr lang="pl-PL" sz="2000" dirty="0" smtClean="0"/>
              <a:t>Współpraca pomiędzy OWES w woj. pomorskim (wymiana doświadczeń administracyjno-organizacyjnej ,pomoc w tworzeniu PS- przypadki wsparcia pozabiznesowego np. BŻ Tczew)</a:t>
            </a:r>
          </a:p>
          <a:p>
            <a:r>
              <a:rPr lang="pl-PL" sz="2000" dirty="0" smtClean="0"/>
              <a:t>współpraca z :</a:t>
            </a:r>
          </a:p>
          <a:p>
            <a:pPr>
              <a:buNone/>
            </a:pPr>
            <a:r>
              <a:rPr lang="pl-PL" sz="2000" dirty="0" smtClean="0"/>
              <a:t>-PUP cykliczne spotkanie przedstawicieli PUP raz na kwartał, pierwsze spotkanie odbyło się w grudniu 2022 r., uczestnikami byli dyrektorzy PUP Malbork, Nowy Dwór Gdański, Kwidzyn, Sztum, przedstawiciele NOWES, ROPS w Gdańsku. Temat spotkania ekonomia społeczna i publiczne służby zatrudnienia w Polsce – zasady, perspektywy i kierunki współpracy z uwzględnieniem ustawy o ekonomii społecznej. </a:t>
            </a:r>
          </a:p>
          <a:p>
            <a:pPr algn="ctr">
              <a:buFontTx/>
              <a:buChar char="-"/>
            </a:pPr>
            <a:r>
              <a:rPr lang="pl-PL" sz="2000" dirty="0" smtClean="0"/>
              <a:t>PCPR (spotkania z młodzieżą wychodzącą z pieczy – </a:t>
            </a:r>
            <a:r>
              <a:rPr lang="pl-PL" sz="2000" dirty="0" err="1" smtClean="0"/>
              <a:t>wspotkania</a:t>
            </a:r>
            <a:r>
              <a:rPr lang="pl-PL" sz="2000" dirty="0" smtClean="0"/>
              <a:t> w kierunku zatrudnienia w PS(odbyło się 2 poważne spotkania zatrudnieniowe w pieczy zastępczej, </a:t>
            </a:r>
            <a:r>
              <a:rPr lang="pl-PL" sz="1800" dirty="0" smtClean="0"/>
              <a:t>wsparcie doradców NOWES w poszukiwaniu pracy (pisanie CV, listów motywacyjnych, pośrednictwo pracy w PES/PS</a:t>
            </a:r>
            <a:r>
              <a:rPr lang="pl-PL" sz="2000" dirty="0" smtClean="0"/>
              <a:t>) </a:t>
            </a:r>
          </a:p>
          <a:p>
            <a:pPr>
              <a:buFontTx/>
              <a:buChar char="-"/>
            </a:pPr>
            <a:r>
              <a:rPr lang="pl-PL" sz="2000" dirty="0" smtClean="0"/>
              <a:t>CUS (Czersk) współpraca podczas konferencji biznesowej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499617"/>
            <a:ext cx="5221224" cy="347471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SUBREGIONALNA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1810512"/>
            <a:ext cx="5183188" cy="2980943"/>
          </a:xfrm>
        </p:spPr>
        <p:txBody>
          <a:bodyPr>
            <a:normAutofit fontScale="625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pl-PL" dirty="0" smtClean="0"/>
              <a:t>Współpraca z OWES mazurski </a:t>
            </a:r>
          </a:p>
          <a:p>
            <a:pPr marL="228600" lvl="1">
              <a:spcBef>
                <a:spcPts val="1000"/>
              </a:spcBef>
              <a:buNone/>
            </a:pPr>
            <a:r>
              <a:rPr lang="pl-PL" dirty="0" smtClean="0"/>
              <a:t>-pomoc w tworzeniu PES- przypadki wsparcia pozabiznesowego IDEA 356- współpraca z biznesem, </a:t>
            </a:r>
          </a:p>
          <a:p>
            <a:pPr marL="228600" lvl="1">
              <a:spcBef>
                <a:spcPts val="1000"/>
              </a:spcBef>
              <a:buNone/>
            </a:pPr>
            <a:r>
              <a:rPr lang="pl-PL" dirty="0" smtClean="0"/>
              <a:t>-wizyta studyjna zorganizowana przez Stowarzyszenie ESWIP z Elbląga, które prowadzi </a:t>
            </a:r>
            <a:r>
              <a:rPr lang="pl-PL" b="1" dirty="0" smtClean="0"/>
              <a:t>OWIES</a:t>
            </a:r>
            <a:r>
              <a:rPr lang="pl-PL" dirty="0" smtClean="0"/>
              <a:t> (Temat spotkania to „Przedsiębiorstwa Społeczne w obszarze usług społecznych". Osoby obecne na nim to przedstawiciele JST z regionu)</a:t>
            </a:r>
          </a:p>
          <a:p>
            <a:r>
              <a:rPr lang="pl-PL" sz="2400" dirty="0" smtClean="0"/>
              <a:t>Współpraca z OWES wielkopolski (upowszechnianie ES,  wymiana wiedzy), prelekcje Forum)</a:t>
            </a:r>
          </a:p>
          <a:p>
            <a:r>
              <a:rPr lang="pl-PL" sz="2400" dirty="0" smtClean="0"/>
              <a:t>Współpraca z Obszar Lublin; Szkolenia OIC (doszkalanie kadry)</a:t>
            </a:r>
          </a:p>
          <a:p>
            <a:r>
              <a:rPr lang="pl-PL" sz="2400" dirty="0" smtClean="0"/>
              <a:t>OPUS Łódź współpraca wymiany wiedzy</a:t>
            </a:r>
          </a:p>
          <a:p>
            <a:endParaRPr lang="pl-PL" sz="2400" dirty="0" smtClean="0"/>
          </a:p>
          <a:p>
            <a:pPr marL="228600" lvl="1">
              <a:spcBef>
                <a:spcPts val="1000"/>
              </a:spcBef>
              <a:buNone/>
            </a:pPr>
            <a:endParaRPr lang="pl-PL" dirty="0" smtClean="0"/>
          </a:p>
          <a:p>
            <a:pPr marL="228600" lvl="1">
              <a:spcBef>
                <a:spcPts val="1000"/>
              </a:spcBef>
            </a:pPr>
            <a:endParaRPr lang="pl-PL" dirty="0" smtClean="0"/>
          </a:p>
          <a:p>
            <a:endParaRPr lang="pl-PL" dirty="0"/>
          </a:p>
        </p:txBody>
      </p:sp>
      <p:pic>
        <p:nvPicPr>
          <p:cNvPr id="2050" name="Picture 2" descr="C:\Users\perspektywa\Desktop\OWES\Promocja\LOGOTYPY\logo ow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794" y="5301047"/>
            <a:ext cx="3236122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63478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850557" y="306052"/>
            <a:ext cx="10515600" cy="12385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200" b="1" dirty="0" smtClean="0"/>
              <a:t>Współpraca z PES z woj. pomorskiego</a:t>
            </a:r>
            <a:br>
              <a:rPr lang="pl-PL" sz="3200" b="1" dirty="0" smtClean="0"/>
            </a:br>
            <a:endParaRPr lang="pl-PL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976184" y="1717589"/>
            <a:ext cx="7191632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700" dirty="0" smtClean="0"/>
          </a:p>
          <a:p>
            <a:r>
              <a:rPr lang="pl-PL" b="1" dirty="0" smtClean="0"/>
              <a:t>UP </a:t>
            </a:r>
            <a:r>
              <a:rPr lang="pl-PL" b="1" dirty="0"/>
              <a:t>Foundation </a:t>
            </a:r>
            <a:r>
              <a:rPr lang="pl-PL" dirty="0"/>
              <a:t>w partnerstwie z </a:t>
            </a:r>
            <a:r>
              <a:rPr lang="pl-PL" b="1" dirty="0"/>
              <a:t>ROPS, Pracodawcy Pomorza,  </a:t>
            </a:r>
            <a:r>
              <a:rPr lang="pl-PL" b="1" dirty="0" smtClean="0"/>
              <a:t>Regionalną Izbą Gospodarczą Pomorza, Forum Pracodawcy Pomorza </a:t>
            </a:r>
            <a:r>
              <a:rPr lang="pl-PL" dirty="0" smtClean="0"/>
              <a:t>pod patronatem Marszałka Województwa Pomorskiego:</a:t>
            </a:r>
          </a:p>
          <a:p>
            <a:r>
              <a:rPr lang="pl-PL" dirty="0" smtClean="0"/>
              <a:t>	</a:t>
            </a:r>
          </a:p>
          <a:p>
            <a:pPr marL="285750" indent="-285750">
              <a:buFontTx/>
              <a:buChar char="-"/>
            </a:pPr>
            <a:r>
              <a:rPr lang="pl-PL" b="1" dirty="0" smtClean="0"/>
              <a:t>„Odpowiedzialne Liderstwo w czasach kryzysu”</a:t>
            </a:r>
          </a:p>
          <a:p>
            <a:r>
              <a:rPr lang="pl-PL" dirty="0" smtClean="0"/>
              <a:t>Wydarzenie było połączone z wernisażem wystawy zdjęć Bohaterek codzienności. Uczestnictwo Spółdzielni Socjalnej Sercem do Ludzi oraz prelekcja Małgorzaty Święckiej Koordynator NOWES, forum Międzysektorowe Inicjowania Rozwoju „Partnerstwa na Rzecz Zrównoważonego Rozwoju Społeczności)</a:t>
            </a:r>
          </a:p>
          <a:p>
            <a:r>
              <a:rPr lang="pl-PL" dirty="0" smtClean="0"/>
              <a:t>Spółdzielnia Socjalna ISKRA- klauzule społeczne i zamówienia publiczne</a:t>
            </a:r>
          </a:p>
          <a:p>
            <a:r>
              <a:rPr lang="pl-PL" b="1" dirty="0" smtClean="0"/>
              <a:t>Bank Żywności</a:t>
            </a:r>
          </a:p>
          <a:p>
            <a:r>
              <a:rPr lang="pl-PL" b="1" dirty="0" smtClean="0"/>
              <a:t>Kooperatywy spożywcze- Targi spożywczo- </a:t>
            </a:r>
            <a:r>
              <a:rPr lang="pl-PL" b="1" dirty="0" err="1" smtClean="0"/>
              <a:t>rzemieśnicze</a:t>
            </a:r>
            <a:r>
              <a:rPr lang="pl-PL" b="1" dirty="0" smtClean="0"/>
              <a:t> Lokalny Market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r>
              <a:rPr lang="pl-PL" sz="1400" dirty="0" smtClean="0"/>
              <a:t/>
            </a:r>
            <a:br>
              <a:rPr lang="pl-PL" sz="1400" dirty="0" smtClean="0"/>
            </a:br>
            <a:endParaRPr lang="pl-PL" sz="1400" dirty="0" smtClean="0"/>
          </a:p>
          <a:p>
            <a:r>
              <a:rPr lang="pl-PL" sz="1600" dirty="0"/>
              <a:t>	</a:t>
            </a:r>
            <a:endParaRPr lang="pl-PL" dirty="0"/>
          </a:p>
          <a:p>
            <a:pPr>
              <a:lnSpc>
                <a:spcPct val="150000"/>
              </a:lnSpc>
            </a:pPr>
            <a:endParaRPr lang="pl-PL" sz="1600" dirty="0"/>
          </a:p>
          <a:p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2038825"/>
            <a:ext cx="2096251" cy="27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6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63478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50557" y="306052"/>
            <a:ext cx="10515600" cy="123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 smtClean="0"/>
              <a:t>Reintegracja społeczno- zawodowa</a:t>
            </a:r>
            <a:endParaRPr lang="pl-PL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50557" y="2583422"/>
            <a:ext cx="4853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Spotkania biznesowo- reintegracyjne</a:t>
            </a:r>
          </a:p>
          <a:p>
            <a:r>
              <a:rPr lang="pl-PL" dirty="0" smtClean="0"/>
              <a:t>Przechodzenie uczestników o formę wyżej w procesie rewalidacyjno- terapeutycznym, ku aktywizacji społeczno- zawodowej</a:t>
            </a:r>
          </a:p>
          <a:p>
            <a:r>
              <a:rPr lang="pl-PL" dirty="0" smtClean="0"/>
              <a:t>-wsparcie doradców NOWES w poszukiwaniu pracy (pisanie CV, listów motywacyjnych, pośrednictwo pracy w PES/PS)</a:t>
            </a:r>
          </a:p>
          <a:p>
            <a:endParaRPr lang="pl-PL" dirty="0" smtClean="0"/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854563" y="2587445"/>
            <a:ext cx="4102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zainicjowanie </a:t>
            </a:r>
            <a:r>
              <a:rPr lang="pl-PL" dirty="0"/>
              <a:t>współpracy z </a:t>
            </a:r>
            <a:r>
              <a:rPr lang="pl-PL" dirty="0" smtClean="0"/>
              <a:t>przedstawicielami  CIS, KIS z </a:t>
            </a:r>
            <a:r>
              <a:rPr lang="pl-PL" dirty="0"/>
              <a:t>terenu </a:t>
            </a:r>
            <a:r>
              <a:rPr lang="pl-PL" dirty="0" smtClean="0"/>
              <a:t>NOWES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Podopiecznymi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-zarządem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wsparcie doradców NOWES w </a:t>
            </a:r>
            <a:r>
              <a:rPr lang="pl-PL" dirty="0"/>
              <a:t>poszukiwaniu pracy (pisanie CV, listów motywacyjnych, pośrednictwo pracy w </a:t>
            </a:r>
            <a:r>
              <a:rPr lang="pl-PL" dirty="0" err="1" smtClean="0"/>
              <a:t>PES</a:t>
            </a:r>
            <a:r>
              <a:rPr lang="pl-PL" dirty="0" smtClean="0"/>
              <a:t>/PS)</a:t>
            </a:r>
            <a:endParaRPr lang="pl-PL" dirty="0"/>
          </a:p>
          <a:p>
            <a:endParaRPr lang="pl-PL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440079" y="1786475"/>
            <a:ext cx="2933911" cy="6010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,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7576351" y="1766819"/>
            <a:ext cx="2630329" cy="6226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1830859" y="1763854"/>
            <a:ext cx="260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WTZ, ZAZ, ŚDS przy udziale OPS/CUS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8424868" y="1624381"/>
            <a:ext cx="197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CIS, KIS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703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63478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50557" y="306052"/>
            <a:ext cx="10515600" cy="123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 smtClean="0"/>
              <a:t>Współpraca</a:t>
            </a:r>
            <a:br>
              <a:rPr lang="pl-PL" sz="3200" b="1" dirty="0" smtClean="0"/>
            </a:br>
            <a:r>
              <a:rPr lang="pl-PL" sz="3200" b="1" dirty="0" smtClean="0"/>
              <a:t>- z </a:t>
            </a:r>
            <a:r>
              <a:rPr lang="pl-PL" sz="3200" b="1" dirty="0" err="1" smtClean="0"/>
              <a:t>JST</a:t>
            </a:r>
            <a:endParaRPr lang="pl-PL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50557" y="1913621"/>
            <a:ext cx="97093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 smtClean="0"/>
              <a:t>Gmina Dzierzgoń</a:t>
            </a:r>
            <a:r>
              <a:rPr lang="pl-PL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wsparcie powstania czterech spółdzielni na terenie Gminy Dzierzgoń</a:t>
            </a:r>
          </a:p>
          <a:p>
            <a:pPr marL="285750" indent="-285750">
              <a:buFontTx/>
              <a:buChar char="-"/>
            </a:pPr>
            <a:endParaRPr lang="pl-PL" sz="600" dirty="0"/>
          </a:p>
          <a:p>
            <a:pPr lvl="1"/>
            <a:r>
              <a:rPr lang="pl-PL" b="1" dirty="0"/>
              <a:t>Sercem do Ludzi ,</a:t>
            </a:r>
            <a:r>
              <a:rPr lang="pl-PL" b="1" dirty="0" smtClean="0"/>
              <a:t>Dzierzgońska </a:t>
            </a:r>
            <a:r>
              <a:rPr lang="pl-PL" b="1" dirty="0"/>
              <a:t>Spółdzielnia Animacji</a:t>
            </a:r>
            <a:r>
              <a:rPr lang="pl-PL" dirty="0"/>
              <a:t>, </a:t>
            </a:r>
            <a:r>
              <a:rPr lang="pl-PL" b="1" dirty="0" smtClean="0"/>
              <a:t>Spółdzielnia Socjalna </a:t>
            </a:r>
            <a:r>
              <a:rPr lang="pl-PL" b="1" dirty="0"/>
              <a:t>Dzierzgoń na Start</a:t>
            </a:r>
            <a:r>
              <a:rPr lang="pl-PL" dirty="0"/>
              <a:t>, </a:t>
            </a:r>
            <a:r>
              <a:rPr lang="pl-PL" b="1" dirty="0" smtClean="0"/>
              <a:t>Spółdzielnia Socjalna Dzierzgoński </a:t>
            </a:r>
            <a:r>
              <a:rPr lang="pl-PL" b="1" dirty="0"/>
              <a:t>Smaczek</a:t>
            </a:r>
            <a:r>
              <a:rPr lang="pl-PL" dirty="0"/>
              <a:t> – gmina wraz z </a:t>
            </a:r>
            <a:r>
              <a:rPr lang="pl-PL" b="1" dirty="0" smtClean="0"/>
              <a:t>Nadwiślańską Fundacją Rozwoju </a:t>
            </a:r>
            <a:r>
              <a:rPr lang="pl-PL" dirty="0" smtClean="0"/>
              <a:t>utworzyły </a:t>
            </a:r>
            <a:r>
              <a:rPr lang="pl-PL" dirty="0"/>
              <a:t>spółdzielnie socjalne osób </a:t>
            </a:r>
            <a:r>
              <a:rPr lang="pl-PL" dirty="0" smtClean="0"/>
              <a:t>prawnych, które działają </a:t>
            </a:r>
            <a:r>
              <a:rPr lang="pl-PL" dirty="0"/>
              <a:t>one w obszarze kultury, sportu i gastronomii w gminie </a:t>
            </a:r>
            <a:r>
              <a:rPr lang="pl-PL" dirty="0" smtClean="0"/>
              <a:t>Dzierzgoń i sąsiadujących gminach.</a:t>
            </a:r>
            <a:endParaRPr lang="pl-PL" dirty="0"/>
          </a:p>
          <a:p>
            <a:endParaRPr lang="pl-PL" dirty="0" smtClean="0"/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850557" y="4111094"/>
            <a:ext cx="9709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smtClean="0"/>
              <a:t>Porozumienia o współpracy z licznymi JST, w tym wsparcie bezpośrednie w kierunku budowania wsi tematycznej w atrakcyjnym, mało zaludnionym Osieku w Borach Tucholskich, całkowicie pozbawione bez opieki infrastrukturalnej jezioro.</a:t>
            </a:r>
          </a:p>
          <a:p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 smtClean="0"/>
              <a:t>Porozumienia ze Starostwami w zakresie szerzenia </a:t>
            </a:r>
            <a:r>
              <a:rPr lang="pl-PL" b="1" dirty="0" smtClean="0"/>
              <a:t>ES</a:t>
            </a:r>
            <a:r>
              <a:rPr lang="pl-PL" dirty="0" smtClean="0"/>
              <a:t> </a:t>
            </a:r>
            <a:r>
              <a:rPr lang="pl-PL" dirty="0" smtClean="0"/>
              <a:t>(w tym PUP, DPS - plany restrukturyzacji zlecania usług podmiotom ekonomii społecznej)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08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298" y="4863478"/>
            <a:ext cx="3435982" cy="1932740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090" y="5397026"/>
            <a:ext cx="2331835" cy="131165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850557" y="306052"/>
            <a:ext cx="10515600" cy="123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b="1" dirty="0" smtClean="0"/>
              <a:t>Współpraca</a:t>
            </a:r>
            <a:br>
              <a:rPr lang="pl-PL" sz="3200" b="1" dirty="0" smtClean="0"/>
            </a:br>
            <a:r>
              <a:rPr lang="pl-PL" sz="3200" b="1" dirty="0" smtClean="0"/>
              <a:t>- z biznesem</a:t>
            </a:r>
            <a:endParaRPr lang="pl-PL" sz="3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50558" y="1715913"/>
            <a:ext cx="51053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Międzysektorowe </a:t>
            </a:r>
            <a:r>
              <a:rPr lang="pl-PL" b="1" dirty="0"/>
              <a:t>Forum </a:t>
            </a:r>
            <a:r>
              <a:rPr lang="pl-PL" b="1" dirty="0" smtClean="0"/>
              <a:t>Biznesowo - </a:t>
            </a:r>
            <a:r>
              <a:rPr lang="pl-PL" b="1" dirty="0"/>
              <a:t>Społeczne </a:t>
            </a:r>
            <a:r>
              <a:rPr lang="pl-PL" b="1" dirty="0" smtClean="0"/>
              <a:t>                   </a:t>
            </a:r>
            <a:r>
              <a:rPr lang="pl-PL" dirty="0" smtClean="0"/>
              <a:t>w </a:t>
            </a:r>
            <a:r>
              <a:rPr lang="pl-PL" dirty="0"/>
              <a:t>Kwidzyńskim Parku </a:t>
            </a:r>
            <a:r>
              <a:rPr lang="pl-PL" dirty="0" smtClean="0"/>
              <a:t>Przemysłowo - </a:t>
            </a:r>
            <a:r>
              <a:rPr lang="pl-PL" dirty="0"/>
              <a:t>Technologicznym przy organizacji Nadwiślańskiego Ośrodka Wsparcia Ekonomii Społecznej w Dzierzgoniu oraz Fundacji „</a:t>
            </a:r>
            <a:r>
              <a:rPr lang="pl-PL" dirty="0" err="1"/>
              <a:t>M.A.P.A</a:t>
            </a:r>
            <a:r>
              <a:rPr lang="pl-PL" dirty="0"/>
              <a:t>. Obywatelska</a:t>
            </a:r>
            <a:r>
              <a:rPr lang="pl-PL" dirty="0" smtClean="0"/>
              <a:t>” (28.10.2021 r.). Całe </a:t>
            </a:r>
            <a:r>
              <a:rPr lang="pl-PL" dirty="0"/>
              <a:t>wydarzenie miało na celu zainspirowanie się dobrymi rozwiązaniami współpracy pomiędzy różnymi sektorami. Zaproszeni gości to przedstawiciele samorządów, biznesu oraz organizacji pozarządowych.</a:t>
            </a:r>
          </a:p>
          <a:p>
            <a:endParaRPr lang="pl-PL" dirty="0" smtClean="0"/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565" y="2064476"/>
            <a:ext cx="4599814" cy="3065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288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1498</Words>
  <Application>Microsoft Office PowerPoint</Application>
  <PresentationFormat>Niestandardowy</PresentationFormat>
  <Paragraphs>179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Slajd 1</vt:lpstr>
      <vt:lpstr>Slajd 2</vt:lpstr>
      <vt:lpstr>Stan realizacji wskaźników i rezultaty funkcjonowania  </vt:lpstr>
      <vt:lpstr>Slajd 4</vt:lpstr>
      <vt:lpstr> WSPÓŁPRACA</vt:lpstr>
      <vt:lpstr>Współpraca z PES z woj. pomorskiego 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Patrycja Bloch-Majewska</dc:creator>
  <cp:lastModifiedBy>perspektywa</cp:lastModifiedBy>
  <cp:revision>54</cp:revision>
  <dcterms:created xsi:type="dcterms:W3CDTF">2023-01-26T11:41:07Z</dcterms:created>
  <dcterms:modified xsi:type="dcterms:W3CDTF">2023-01-27T23:48:53Z</dcterms:modified>
</cp:coreProperties>
</file>