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70" r:id="rId3"/>
    <p:sldId id="269" r:id="rId4"/>
    <p:sldId id="279" r:id="rId5"/>
    <p:sldId id="328" r:id="rId6"/>
    <p:sldId id="329" r:id="rId7"/>
    <p:sldId id="330" r:id="rId8"/>
    <p:sldId id="332" r:id="rId9"/>
    <p:sldId id="333" r:id="rId10"/>
    <p:sldId id="331" r:id="rId11"/>
    <p:sldId id="286" r:id="rId12"/>
    <p:sldId id="278" r:id="rId13"/>
    <p:sldId id="268" r:id="rId14"/>
    <p:sldId id="325" r:id="rId15"/>
    <p:sldId id="326" r:id="rId16"/>
    <p:sldId id="283" r:id="rId17"/>
    <p:sldId id="259" r:id="rId18"/>
    <p:sldId id="281" r:id="rId19"/>
    <p:sldId id="288" r:id="rId20"/>
    <p:sldId id="287" r:id="rId21"/>
    <p:sldId id="290" r:id="rId22"/>
    <p:sldId id="292" r:id="rId23"/>
    <p:sldId id="284" r:id="rId24"/>
    <p:sldId id="260" r:id="rId25"/>
    <p:sldId id="303" r:id="rId26"/>
    <p:sldId id="302" r:id="rId27"/>
    <p:sldId id="301" r:id="rId28"/>
    <p:sldId id="300" r:id="rId29"/>
    <p:sldId id="299" r:id="rId30"/>
    <p:sldId id="298" r:id="rId31"/>
    <p:sldId id="297" r:id="rId32"/>
    <p:sldId id="296" r:id="rId33"/>
    <p:sldId id="295" r:id="rId34"/>
    <p:sldId id="294" r:id="rId35"/>
    <p:sldId id="293" r:id="rId36"/>
    <p:sldId id="280" r:id="rId37"/>
    <p:sldId id="285" r:id="rId38"/>
    <p:sldId id="271" r:id="rId39"/>
    <p:sldId id="277" r:id="rId40"/>
    <p:sldId id="309" r:id="rId41"/>
    <p:sldId id="308" r:id="rId42"/>
    <p:sldId id="307" r:id="rId43"/>
    <p:sldId id="306" r:id="rId44"/>
    <p:sldId id="305" r:id="rId45"/>
    <p:sldId id="310" r:id="rId46"/>
    <p:sldId id="315" r:id="rId47"/>
    <p:sldId id="314" r:id="rId48"/>
    <p:sldId id="313" r:id="rId49"/>
    <p:sldId id="312" r:id="rId50"/>
    <p:sldId id="318" r:id="rId51"/>
    <p:sldId id="317" r:id="rId52"/>
    <p:sldId id="319" r:id="rId53"/>
    <p:sldId id="320" r:id="rId54"/>
    <p:sldId id="322" r:id="rId55"/>
    <p:sldId id="321" r:id="rId56"/>
    <p:sldId id="324" r:id="rId57"/>
    <p:sldId id="323" r:id="rId58"/>
    <p:sldId id="257" r:id="rId5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5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69C59-EFD4-4F3F-A9C7-507BBFD7946D}" type="datetimeFigureOut">
              <a:rPr lang="pl-PL" smtClean="0"/>
              <a:t>25.11.2024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5F30E-04D3-40BF-A723-F83CBCA4A5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86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B10986-877F-4650-8FB7-415AD183E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2DB445E-CBC4-4FB5-8F50-3B896FF79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10" name="Symbol zastępczy stopki 9">
            <a:extLst>
              <a:ext uri="{FF2B5EF4-FFF2-40B4-BE49-F238E27FC236}">
                <a16:creationId xmlns:a16="http://schemas.microsoft.com/office/drawing/2014/main" id="{735E1575-3D0D-4507-885D-DFB8B8AF6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52205" y="5551714"/>
            <a:ext cx="6426925" cy="1169761"/>
          </a:xfrm>
        </p:spPr>
        <p:txBody>
          <a:bodyPr/>
          <a:lstStyle>
            <a:lvl1pPr>
              <a:defRPr sz="2400"/>
            </a:lvl1pPr>
          </a:lstStyle>
          <a:p>
            <a:r>
              <a:rPr lang="pl-PL" dirty="0"/>
              <a:t>www.eart-spolka.pl</a:t>
            </a:r>
          </a:p>
        </p:txBody>
      </p:sp>
    </p:spTree>
    <p:extLst>
      <p:ext uri="{BB962C8B-B14F-4D97-AF65-F5344CB8AC3E}">
        <p14:creationId xmlns:p14="http://schemas.microsoft.com/office/powerpoint/2010/main" val="3235941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2F9B9D-07C7-4925-8969-26734F78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EBDDC5-3958-45C2-84CB-836404A46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622B17-746E-414C-8FFE-6197503B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2480D9-48F0-4285-ABCC-094E6052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EB2DBA-FEE1-4C75-AF03-17B9268E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4813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CA5D958-9281-43BB-981E-D43F7529E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959363C-DA28-43C6-8B5D-C3C1F268B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2C7BDC-BE32-4FB5-A3EA-607906DF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457AAE-A4A2-4163-B120-711142F1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BED722-638B-434B-B572-03F84D79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2580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28DCD5-10B6-424E-B7A3-FD2D27F6F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20D17A12-4004-491B-8D3B-E4541640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10" name="Symbol zastępczy stopki 9">
            <a:extLst>
              <a:ext uri="{FF2B5EF4-FFF2-40B4-BE49-F238E27FC236}">
                <a16:creationId xmlns:a16="http://schemas.microsoft.com/office/drawing/2014/main" id="{6E5115A8-1175-47B3-A1B4-B5C21635A2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pl-PL" dirty="0"/>
              <a:t>www.eart-spolka.pl</a:t>
            </a:r>
          </a:p>
        </p:txBody>
      </p:sp>
    </p:spTree>
    <p:extLst>
      <p:ext uri="{BB962C8B-B14F-4D97-AF65-F5344CB8AC3E}">
        <p14:creationId xmlns:p14="http://schemas.microsoft.com/office/powerpoint/2010/main" val="3987811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603A46-34CF-402A-B2C0-267BFA95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23386D-8EE9-4534-BF6A-AF2088A8B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E3B302-F5E7-4E0B-A54C-0441887597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B95BC0-492A-41D5-A73A-D1FB95E9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www.eart-spolka.pl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02D792-48AE-46B9-B846-7BD26494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447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FA477-2A1B-475F-AE10-28403256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DF03A7-04E1-4FE9-B5D4-6EC5BB150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127004-F929-4E04-AAD5-444D805F9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6C0541-10D8-4295-9864-00FC0121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E636FA-D6C3-4D51-8648-030BAC60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0D305A-C1B3-4FF1-A9A4-F15B7B7D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2007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45EFD5-3568-4636-B233-C5BAF7790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87383"/>
            <a:ext cx="9069388" cy="140330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E02414-62E1-4F7D-A72A-E8392EBB3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315E851-F898-4E3F-AF5A-2031FBB17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01401C3-715E-49F5-9424-8D9C9A3B5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5AEDF5E-8A6D-4E84-8504-17A5AA2FE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4F11938-3647-4C42-B080-784BE5AC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5B5FFBE-8743-4F5A-8ADD-5B7FF380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596FFEF-86F0-4F96-BA40-0784411B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581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9D94A-E2CA-403E-BE81-676BB898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8478234-50C6-4201-AFE9-7B884AE7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11FAEF2-85AE-488C-830F-00D0770A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D0EBA48-FDB7-4519-8638-7389469B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729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9A619C9-D5FB-4BC1-B73C-E5B965E0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786FA9E-5A88-4CD1-BA25-5F88BC53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E9B058-0F2B-4F60-B25C-48AC8CD8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927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53C431-CB85-4FF9-9CFD-CCBACA04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E50684-5559-4DB3-B333-DC55BB32E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4D891DB-F2E8-477C-842B-C96975FD1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453FB97-9826-4C46-9619-F5B12C53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C733376-DE90-4AEA-A9B1-1AD5E549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EAAC19-4F14-4AE7-8FF0-218F94C84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297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E4208E-E2CE-4E33-93EA-CC5EDCF3B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A256D07-8799-4E2C-B650-4066B141E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950646-23B5-443A-A168-D653F66C7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33BC7CD-D52A-4FF1-966F-F351CEBD3A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73739A-17FF-417C-83D8-6E1E90031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www.eart-spolka.pl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191193-76F6-4A96-B46D-CA4E8D51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BC533-2767-4B4F-AC57-514F057E9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3974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chemeClr val="accent5">
                <a:lumMod val="40000"/>
                <a:lumOff val="60000"/>
              </a:schemeClr>
            </a:gs>
            <a:gs pos="5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997A584-4631-4B1A-B18B-6A87EF953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508" y="365125"/>
            <a:ext cx="8754291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5DED7F-7C0C-4212-9B64-7D2E60B48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F324A7A-1D26-416C-AD8B-21AC181093F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23" y="225337"/>
            <a:ext cx="1991877" cy="911400"/>
          </a:xfrm>
          <a:prstGeom prst="rect">
            <a:avLst/>
          </a:prstGeom>
        </p:spPr>
      </p:pic>
      <p:sp>
        <p:nvSpPr>
          <p:cNvPr id="9" name="Symbol zastępczy stopki 8">
            <a:extLst>
              <a:ext uri="{FF2B5EF4-FFF2-40B4-BE49-F238E27FC236}">
                <a16:creationId xmlns:a16="http://schemas.microsoft.com/office/drawing/2014/main" id="{621236B4-9E06-47F1-B26E-40C756D00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/>
              <a:t>www.eart-spolka.pl</a:t>
            </a:r>
          </a:p>
        </p:txBody>
      </p:sp>
    </p:spTree>
    <p:extLst>
      <p:ext uri="{BB962C8B-B14F-4D97-AF65-F5344CB8AC3E}">
        <p14:creationId xmlns:p14="http://schemas.microsoft.com/office/powerpoint/2010/main" val="366768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1A760-464F-4577-8079-88B94A258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7810"/>
            <a:ext cx="9144000" cy="902380"/>
          </a:xfrm>
        </p:spPr>
        <p:txBody>
          <a:bodyPr>
            <a:noAutofit/>
          </a:bodyPr>
          <a:lstStyle/>
          <a:p>
            <a:r>
              <a:rPr lang="pl-PL" sz="4000" dirty="0">
                <a:effectLst/>
                <a:cs typeface="Calibri" panose="020F0502020204030204" pitchFamily="34" charset="0"/>
              </a:rPr>
              <a:t>Obowiązki prawne organizacji pozarządowych realizujących zadanie publiczne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140B09-C11F-4AD5-A534-48C90463A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8900" y="4640392"/>
            <a:ext cx="9144000" cy="1655762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Georgia" panose="02040502050405020303" pitchFamily="18" charset="0"/>
              </a:rPr>
              <a:t>Andrzej Rybus-Tołłoczko </a:t>
            </a:r>
            <a:endParaRPr lang="pl-PL" dirty="0"/>
          </a:p>
          <a:p>
            <a:r>
              <a:rPr lang="pl-PL" sz="2200" dirty="0">
                <a:effectLst/>
                <a:latin typeface="Georgia" panose="02040502050405020303" pitchFamily="18" charset="0"/>
              </a:rPr>
              <a:t>Forum pełnomocników Gdańsk</a:t>
            </a:r>
          </a:p>
          <a:p>
            <a:r>
              <a:rPr lang="pl-PL" sz="2200" dirty="0">
                <a:latin typeface="Georgia" panose="02040502050405020303" pitchFamily="18" charset="0"/>
              </a:rPr>
              <a:t>26.11.2024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EB30F2B3-2D78-73FD-3514-5044C20C5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23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69BCE8D-0FB9-A2F0-0898-3618A688E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4CDC80-9EF1-A106-E0DE-A1C24DC24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5338"/>
            <a:ext cx="9144000" cy="1166844"/>
          </a:xfrm>
        </p:spPr>
        <p:txBody>
          <a:bodyPr>
            <a:norm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Stosowanie „ustawy Kamilka” w zgodzie z RODO – Kluczowe kroki</a:t>
            </a:r>
            <a:endParaRPr lang="pl-PL" sz="44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138202C-49A6-9892-F5C5-F5805541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4419"/>
            <a:ext cx="9144000" cy="2492298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5000"/>
              </a:lnSpc>
              <a:spcBef>
                <a:spcPts val="1000"/>
              </a:spcBef>
            </a:pPr>
            <a:r>
              <a:rPr lang="pl-PL" sz="8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Ochrona danych osobowych dzieci zgodnie z RODO</a:t>
            </a:r>
            <a:endParaRPr lang="pl-PL" sz="8000" b="1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Dzieci jako szczególna kategoria</a:t>
            </a: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Zgodnie z motywem 38 RODO, dzieci wymagają wyjątkowej ochrony danych osobowych ze względu na ich ograniczoną świadomość ryzyka i konsekwencji przetwarzania danych.</a:t>
            </a: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Minimalizacja danych</a:t>
            </a: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Administratorzy przetwarzający dane dzieci powinni zbierać wyłącznie informacje niezbędne do realizacji przepisów prawa (art. 5 ust. 1 lit. c RODO).</a:t>
            </a: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Anonimizacja</a:t>
            </a:r>
            <a:r>
              <a:rPr lang="pl-PL" sz="8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pl-PL" sz="80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pseudonimizacja</a:t>
            </a: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Gdzie tylko możliwe, dane dzieci należy </a:t>
            </a:r>
            <a:r>
              <a:rPr lang="pl-PL" sz="8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anonimizować</a:t>
            </a: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lub </a:t>
            </a:r>
            <a:r>
              <a:rPr lang="pl-PL" sz="8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pseudonimizować</a:t>
            </a: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celu minimalizacji ryzyka identyfikacji.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8C291F5-AFA3-B861-6BA2-2D278D34E4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91AC2F0-7208-4126-C8D8-1A73B187EB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650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BB59D9B-D644-817F-FCB3-5933C27E1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11377-1A3C-A3E0-9A9A-1E2E07AB6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13881"/>
            <a:ext cx="9144000" cy="630237"/>
          </a:xfrm>
        </p:spPr>
        <p:txBody>
          <a:bodyPr>
            <a:noAutofit/>
          </a:bodyPr>
          <a:lstStyle/>
          <a:p>
            <a:r>
              <a:rPr lang="pl-PL" sz="4000" dirty="0">
                <a:effectLst/>
                <a:cs typeface="Calibri" panose="020F0502020204030204" pitchFamily="34" charset="0"/>
              </a:rPr>
              <a:t>Sygnaliści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2441477-20BA-52D1-818F-073822AA6D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B8A7140E-DBBC-6270-3E55-4CC9C9B212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593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AD76DD3-1153-A32C-28EA-6F5279ED6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F19685C2-5837-2E4F-3414-6CF41C59B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6274"/>
            <a:ext cx="9144000" cy="3354355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pl-PL" sz="7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podlega ochronie określonej w przepisach od chwili dokonania zgłoszenia lub ujawnienia publicznego; </a:t>
            </a:r>
            <a:endParaRPr lang="pl-PL" sz="7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pl-PL" sz="7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dane osobowe sygnalisty, pozwalające na ustalenie jego tożsamości, nie podlegają ujawnieniu nieupoważnionym osobom, chyba że za wyraźną zgodą sygnalisty. </a:t>
            </a:r>
            <a:r>
              <a:rPr lang="pl-PL" sz="7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Zgoda musi spełniać wymagania RODO;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pl-PL" sz="7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sygnalista musi w takim przypadku zostać poinformowany co się wydarzy, gdy jego tożsamość zostanie ujawniona; 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pl-PL" sz="7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powyższe kwestie nie mają zastosowania w przypadku, gdy ujawnienie jest koniecznym i proporcjonalnym obowiązkiem wynikającym z przepisów prawa w związku z postępowaniami wyjaśniającymi prowadzonymi przez organy publiczne lub postępowaniami przygotowawczymi lub sądowymi prowadzonymi przez sądy;</a:t>
            </a:r>
            <a:endParaRPr lang="pl-PL" sz="7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pl-PL" sz="7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ustawa o ochronie sygnalistów nie wymaga podania danych do kontaktu przez sygnalistę. 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B8DDBF9-BA9E-D476-A639-65A2881C5D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4B26A28E-EE2B-5662-9FB0-5B260D2AD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8EB9449D-6F14-1ED8-506C-2903EBE27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5815"/>
            <a:ext cx="9144000" cy="636134"/>
          </a:xfrm>
        </p:spPr>
        <p:txBody>
          <a:bodyPr>
            <a:noAutofit/>
          </a:bodyPr>
          <a:lstStyle/>
          <a:p>
            <a:r>
              <a:rPr lang="pl-PL" sz="4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Sygnalista</a:t>
            </a:r>
            <a:endParaRPr lang="pl-PL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579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9425DF2-29AC-837B-87F3-68E8449526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3961BE-4D29-7D4B-8A70-5B639252D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659168"/>
            <a:ext cx="9144000" cy="2387600"/>
          </a:xfrm>
        </p:spPr>
        <p:txBody>
          <a:bodyPr>
            <a:norm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Obowiązek informacyjny </a:t>
            </a:r>
            <a:br>
              <a:rPr lang="pl-PL" sz="3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>
              <a:latin typeface="Georgia" panose="02040502050405020303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17757DE-2B93-942E-DF17-EE8CE52FD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98377"/>
            <a:ext cx="9144000" cy="4131192"/>
          </a:xfrm>
        </p:spPr>
        <p:txBody>
          <a:bodyPr>
            <a:normAutofit fontScale="25000" lnSpcReduction="20000"/>
          </a:bodyPr>
          <a:lstStyle/>
          <a:p>
            <a:r>
              <a:rPr lang="pl-PL" dirty="0"/>
              <a:t> </a:t>
            </a:r>
          </a:p>
          <a:p>
            <a:endParaRPr lang="pl-PL" sz="8000" dirty="0">
              <a:latin typeface="Georgia" panose="02040502050405020303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obowiązek informacyjny musi zostać spełniony nie tylko wobec sygnalistów ale i  osób, których dotyczy zgłoszenie, świadków, etc.; 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należy stosować warstwowe podejście do wykonania obowiązku informacyjnego, odsyłając np. do procedury zgłoszeń wewnętrznych (klauzula informacyjna może się pojawić jednocześnie także na stronie www w miejscu, gdzie będzie informacja o kanałach przyjmowania zgłoszeń, w formularzu);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obowiązek informacyjny można spełnić także np. przy pierwszym kontakcie z osobą, która potencjalnie może być sygnalistą, np. na etapie rekrutacji, zatrudniania, ofertowania, zawierania umów cywilnych czy innych stosunków z osobami, które będą wykonywały pracę na rzecz podmiotu;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A89117E-BD66-CA34-91DF-A15772D8BE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B612DDC5-3F3C-41AA-50F6-37A53BA4BE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33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908883C-FFA9-9690-11DF-0041577B9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C1AAD6-3EED-DE16-9390-A23E76AC4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659168"/>
            <a:ext cx="9144000" cy="2387600"/>
          </a:xfrm>
        </p:spPr>
        <p:txBody>
          <a:bodyPr>
            <a:norm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Obowiązek informacyjny cd.</a:t>
            </a:r>
            <a:br>
              <a:rPr lang="pl-PL" sz="3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600" dirty="0">
              <a:latin typeface="Georgia" panose="02040502050405020303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A2BE54-470C-07DD-337F-98DF56839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98377"/>
            <a:ext cx="9144000" cy="4131192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  <a:p>
            <a:endParaRPr lang="pl-PL" sz="8000" dirty="0">
              <a:latin typeface="Georgia" panose="02040502050405020303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klauzule informacyjne muszą być dostosowane w szczególności w zakresie informowania o obowiązku lub też dobrowolności podania danych przez sygnalistę;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należy jasno określi cel i podstawy prawne (</a:t>
            </a:r>
            <a:r>
              <a:rPr lang="pl-PL" sz="8000" i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informacje ze szkolenia</a:t>
            </a: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6 ust. 1 lit. a RODO – wyrażenie zgody na upublicznienie danych,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6 ust. 1 lit. c RODO – weryfikacja i przyjęcie zgłoszenia,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6 ust. 1 lit. f RODO – roszczenia,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9 ust. 2 lit. g RODO – gdy przetwarzamy dane szczególnej kategorii, chodzi tu o podmioty publiczne,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8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10 RODO – należy rozważyć czy nie trzeba dodać.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01AF310-00CC-9EC5-20E7-56BA9B043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C2A38971-2270-80EF-4866-C0E8C6C55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23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185FC62-AD75-7E33-75F5-DCEF1B58C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F8BE7F-BD05-21B6-49AB-39BC90C66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09878"/>
            <a:ext cx="9144000" cy="2387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l-PL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 przetwarzania danych osobowych sygnalisty i osób, </a:t>
            </a:r>
            <a:br>
              <a:rPr lang="pl-PL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których dane zostają pozyskane należy pamiętać:</a:t>
            </a:r>
            <a:r>
              <a:rPr lang="pl-PL" sz="2800" dirty="0">
                <a:effectLst/>
                <a:latin typeface="Georgia" panose="02040502050405020303" pitchFamily="18" charset="0"/>
              </a:rPr>
              <a:t> </a:t>
            </a:r>
            <a:endParaRPr lang="pl-PL" sz="2800" dirty="0">
              <a:latin typeface="Georgia" panose="02040502050405020303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E8CECF8-1ECB-4261-4CFB-ECB78F8D7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3023" y="2223052"/>
            <a:ext cx="9144000" cy="4131192"/>
          </a:xfrm>
        </p:spPr>
        <p:txBody>
          <a:bodyPr>
            <a:normAutofit fontScale="25000" lnSpcReduction="20000"/>
          </a:bodyPr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należy ustalić kto będzie przyjmował zgłoszenia i prowadził działania następcze;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dane mogą przetwarzać wyłącznie osoby upoważnione, które podpisały klauzulę poufności;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upoważnienie powinno zawierać informacje, kto upoważnia, kogo, do czego – jakich konkretnie czynności;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upoważnienie podmiotu zewnętrznego do przewarzania danych wymaga zawarcia umowy powierzenia;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 przetwarzaniu danych nie należy ograniczać się wyłącznie do ustawy o sygnalistach;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każdy przypadek należy oceniać indywidualnie – które informacje przekazać, a które nie;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istnieje możliwości zgłoszeń anonimowych;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dopuszczalne są zgłoszenia telefoniczne – należy powiadomić zgłaszającego, że rozmowa jest nagrywana;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należy pamiętać o zasadzie minimalizacji danych; 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5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należy pamiętać, iż kluczowym elementem ochrony sygnalisty jest obowiązek zapewnienia poufności jego tożsamości; 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9491776-94EE-EC99-B5DF-1FEE7D69F5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F33FE38-C726-CD87-BC9E-A320C831A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1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C0850DD-56F8-A9A7-BC56-398B24DE6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CE5B8C-D530-A25E-ED0C-8BEC0F96B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13881"/>
            <a:ext cx="9144000" cy="630237"/>
          </a:xfrm>
        </p:spPr>
        <p:txBody>
          <a:bodyPr>
            <a:noAutofit/>
          </a:bodyPr>
          <a:lstStyle/>
          <a:p>
            <a:r>
              <a:rPr lang="pl-PL" sz="4000" dirty="0">
                <a:effectLst/>
                <a:cs typeface="Calibri" panose="020F0502020204030204" pitchFamily="34" charset="0"/>
              </a:rPr>
              <a:t>Dostępność w zadaniach publicznych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27BB86F-139F-8564-1960-FE13AA0F05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7B90E312-9165-72E7-7BE9-4EC7ED63A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836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36DEB15-E904-9AEB-0BE6-EA74AE27C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3A941B2-F7FF-EFED-36E3-6E88678268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CEB4EF5C-70D7-C407-3099-8308FBB99B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4" name="Tytuł 1">
            <a:extLst>
              <a:ext uri="{FF2B5EF4-FFF2-40B4-BE49-F238E27FC236}">
                <a16:creationId xmlns:a16="http://schemas.microsoft.com/office/drawing/2014/main" id="{5723E795-991C-A59B-92C8-DE0A1F17B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83882"/>
            <a:ext cx="9144000" cy="1689101"/>
          </a:xfrm>
        </p:spPr>
        <p:txBody>
          <a:bodyPr>
            <a:noAutofit/>
          </a:bodyPr>
          <a:lstStyle/>
          <a:p>
            <a:r>
              <a:rPr lang="pl-PL" sz="3900" dirty="0"/>
              <a:t>Obowiązek</a:t>
            </a:r>
            <a:r>
              <a:rPr lang="pl-PL" sz="4800" dirty="0"/>
              <a:t> zapewnienia dostępności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0E116C56-6FFB-E9B2-69B2-4C3019B0838A}"/>
              </a:ext>
            </a:extLst>
          </p:cNvPr>
          <p:cNvSpPr txBox="1">
            <a:spLocks/>
          </p:cNvSpPr>
          <p:nvPr/>
        </p:nvSpPr>
        <p:spPr>
          <a:xfrm>
            <a:off x="1295400" y="3251200"/>
            <a:ext cx="9629677" cy="3818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Art. 4 ust. 1 Ustawy o zapewnianiu dostępności osobom ze szczególnymi potrzebami (UZD)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1. Podmiot publiczny </a:t>
            </a:r>
            <a:r>
              <a:rPr lang="pl-PL" sz="2800" b="1" dirty="0"/>
              <a:t>zapewnia dostępność</a:t>
            </a:r>
            <a:r>
              <a:rPr lang="pl-PL" sz="2800" dirty="0"/>
              <a:t> osobom ze szczególnymi potrzebami przez stosowanie </a:t>
            </a:r>
            <a:r>
              <a:rPr lang="pl-PL" sz="2800" b="1" dirty="0"/>
              <a:t>uniwersalnego projektowania </a:t>
            </a:r>
            <a:r>
              <a:rPr lang="pl-PL" sz="2800" dirty="0"/>
              <a:t>lub </a:t>
            </a:r>
            <a:r>
              <a:rPr lang="pl-PL" sz="2800" b="1" dirty="0"/>
              <a:t>racjonalnych usprawnień</a:t>
            </a:r>
            <a:r>
              <a:rPr lang="pl-PL" sz="2800" dirty="0"/>
              <a:t>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835395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97C1B59-5BF9-C4FC-EE4F-DDA41A6BF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545BB83-8D4D-69AA-67F0-C41FCCE365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BEED1F61-735C-0DFD-77B2-E2DE24EA75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EEAE8AE6-FD16-F3BB-0986-048BE3E072DF}"/>
              </a:ext>
            </a:extLst>
          </p:cNvPr>
          <p:cNvSpPr txBox="1">
            <a:spLocks/>
          </p:cNvSpPr>
          <p:nvPr/>
        </p:nvSpPr>
        <p:spPr>
          <a:xfrm>
            <a:off x="1408125" y="1068032"/>
            <a:ext cx="9375750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dirty="0"/>
              <a:t>Obowiązek zapewnienia dostępności cd.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02D7CFBE-0E18-9EDA-4413-9DF6297C7837}"/>
              </a:ext>
            </a:extLst>
          </p:cNvPr>
          <p:cNvSpPr txBox="1">
            <a:spLocks/>
          </p:cNvSpPr>
          <p:nvPr/>
        </p:nvSpPr>
        <p:spPr>
          <a:xfrm>
            <a:off x="1266921" y="2729837"/>
            <a:ext cx="9658157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Art. 4 ust. 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2. Podmiot publiczny </a:t>
            </a:r>
            <a:r>
              <a:rPr lang="pl-PL" sz="2800" b="1" dirty="0"/>
              <a:t>w ramach zapewniania dostępności </a:t>
            </a:r>
            <a:r>
              <a:rPr lang="pl-PL" sz="2800" dirty="0"/>
              <a:t>osobom ze szczególnymi potrzebami podejmuje także działania mające na celu:</a:t>
            </a:r>
          </a:p>
          <a:p>
            <a:pPr lvl="1" algn="l"/>
            <a:r>
              <a:rPr lang="pl-PL" sz="2800" dirty="0"/>
              <a:t>1) uwzględnianie ich potrzeb </a:t>
            </a:r>
            <a:r>
              <a:rPr lang="pl-PL" sz="2800" b="1" dirty="0"/>
              <a:t>w planowanej i prowadzonej przez ten podmiot działalności</a:t>
            </a:r>
            <a:r>
              <a:rPr lang="pl-PL" sz="2800" dirty="0"/>
              <a:t>;</a:t>
            </a:r>
          </a:p>
          <a:p>
            <a:pPr lvl="1" algn="l"/>
            <a:r>
              <a:rPr lang="pl-PL" sz="2800" dirty="0"/>
              <a:t>2) </a:t>
            </a:r>
            <a:r>
              <a:rPr lang="pl-PL" sz="2800" b="1" dirty="0"/>
              <a:t>usuwanie barier</a:t>
            </a:r>
            <a:r>
              <a:rPr lang="pl-PL" sz="2800" dirty="0"/>
              <a:t>, a także </a:t>
            </a:r>
            <a:r>
              <a:rPr lang="pl-PL" sz="2800" b="1" dirty="0"/>
              <a:t>zapobieganie ich powstawaniu</a:t>
            </a:r>
            <a:r>
              <a:rPr lang="pl-P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8960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9D16B70-A99A-6EF9-6219-3D66C9C7D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1452D48-CA05-F23D-2432-3F54D06ED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4970DD90-8064-402E-712E-39D03A146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92969E1-D814-5BF9-1CD4-E17811C39EF4}"/>
              </a:ext>
            </a:extLst>
          </p:cNvPr>
          <p:cNvSpPr txBox="1">
            <a:spLocks/>
          </p:cNvSpPr>
          <p:nvPr/>
        </p:nvSpPr>
        <p:spPr>
          <a:xfrm>
            <a:off x="1408124" y="1068032"/>
            <a:ext cx="9375750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dirty="0"/>
              <a:t>Zapewnienie dostępności w dysponowaniu środkami publicznymi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D5E6CD-52CF-EFFC-F3E6-67AC8628F143}"/>
              </a:ext>
            </a:extLst>
          </p:cNvPr>
          <p:cNvSpPr txBox="1">
            <a:spLocks/>
          </p:cNvSpPr>
          <p:nvPr/>
        </p:nvSpPr>
        <p:spPr>
          <a:xfrm>
            <a:off x="1266920" y="2729837"/>
            <a:ext cx="9658157" cy="47140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Art. 4 ust. 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[…] podmiot publiczny jest obowiązany do określenia w treści umowy warunków służących zapewnieniu dostępności osobom ze szczególnymi potrzebami w zakresie tych tych zadań publicznych lub zamówień publicznych […]</a:t>
            </a:r>
          </a:p>
        </p:txBody>
      </p:sp>
    </p:spTree>
    <p:extLst>
      <p:ext uri="{BB962C8B-B14F-4D97-AF65-F5344CB8AC3E}">
        <p14:creationId xmlns:p14="http://schemas.microsoft.com/office/powerpoint/2010/main" val="285903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9FDAE71-502E-3811-77E3-86076D753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5A1942-694C-EE81-15E0-E4913EBF6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05490"/>
            <a:ext cx="9144000" cy="647020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„Ustawa Kamilka”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A0EACE5-8AE1-1759-468A-52DBCF06E5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2AA3359D-F954-B29C-99CF-BF19FFD3E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729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09CD88C-E437-F717-BEED-8D807B362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93ED4A9-4D0F-0167-B6C4-B09263C6CF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182EF31A-D73E-630B-FFE3-74EBB0F61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9" name="Tytuł 1">
            <a:extLst>
              <a:ext uri="{FF2B5EF4-FFF2-40B4-BE49-F238E27FC236}">
                <a16:creationId xmlns:a16="http://schemas.microsoft.com/office/drawing/2014/main" id="{AFF1D3DF-55F4-568B-E06E-64275099F2EA}"/>
              </a:ext>
            </a:extLst>
          </p:cNvPr>
          <p:cNvSpPr txBox="1">
            <a:spLocks/>
          </p:cNvSpPr>
          <p:nvPr/>
        </p:nvSpPr>
        <p:spPr>
          <a:xfrm>
            <a:off x="1408124" y="701463"/>
            <a:ext cx="9375750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Zapewnienie dostępności w zamówieniach publicznych (PZP)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7488826C-3E56-E933-EBFD-14E461232F67}"/>
              </a:ext>
            </a:extLst>
          </p:cNvPr>
          <p:cNvSpPr txBox="1">
            <a:spLocks/>
          </p:cNvSpPr>
          <p:nvPr/>
        </p:nvSpPr>
        <p:spPr>
          <a:xfrm>
            <a:off x="1266921" y="2275764"/>
            <a:ext cx="9658157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Art. 100 ust. 1 Ustawy Prawo zamówień publicznych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1. W przypadku zamówień przeznaczonych do użytku osób fizycznych, w tym pracowników zamawiającego, opis przedmiotu zamówienia sporządza się, z uwzględnieniem wymagań w zakresie dostępności dla osób niepełnosprawnych oraz projektowania z przeznaczeniem dla wszystkich użytkowników, chyba że nie jest to uzasadnione charakterem przedmiotu zamówienia.</a:t>
            </a:r>
          </a:p>
        </p:txBody>
      </p:sp>
    </p:spTree>
    <p:extLst>
      <p:ext uri="{BB962C8B-B14F-4D97-AF65-F5344CB8AC3E}">
        <p14:creationId xmlns:p14="http://schemas.microsoft.com/office/powerpoint/2010/main" val="144053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AF2814C-0C4E-0275-96C8-4E5390D86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DC1823F-8C8F-7D7A-A496-482ADEB4C8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33C4528C-7173-BCA0-9CFA-8B8CA6F22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3D7A3626-0DED-AD03-C013-F56B31435DF7}"/>
              </a:ext>
            </a:extLst>
          </p:cNvPr>
          <p:cNvSpPr txBox="1">
            <a:spLocks/>
          </p:cNvSpPr>
          <p:nvPr/>
        </p:nvSpPr>
        <p:spPr>
          <a:xfrm>
            <a:off x="1266920" y="732290"/>
            <a:ext cx="9658156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dirty="0"/>
              <a:t>Konstytucja</a:t>
            </a:r>
            <a:br>
              <a:rPr lang="pl-PL" sz="3900" dirty="0"/>
            </a:br>
            <a:r>
              <a:rPr lang="pl-PL" sz="3900" dirty="0"/>
              <a:t>Równość i zakaz dyskryminacji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7E9D66-AE61-7EA8-4A53-7071DAADF6DA}"/>
              </a:ext>
            </a:extLst>
          </p:cNvPr>
          <p:cNvSpPr txBox="1">
            <a:spLocks/>
          </p:cNvSpPr>
          <p:nvPr/>
        </p:nvSpPr>
        <p:spPr>
          <a:xfrm>
            <a:off x="1266920" y="2204682"/>
            <a:ext cx="9658157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b="1" dirty="0"/>
              <a:t>Art. 32.</a:t>
            </a:r>
            <a:r>
              <a:rPr lang="pl-PL" sz="2800" dirty="0"/>
              <a:t> 1. Wszyscy są wobec prawa równi. Wszyscy mają prawo do równego traktowania przez władze publiczne.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dirty="0"/>
              <a:t>2. Nikt nie może być dyskryminowany w życiu politycznym, społecznym lub gospodarczym z jakiejkolwiek przyczyny.</a:t>
            </a:r>
          </a:p>
        </p:txBody>
      </p:sp>
    </p:spTree>
    <p:extLst>
      <p:ext uri="{BB962C8B-B14F-4D97-AF65-F5344CB8AC3E}">
        <p14:creationId xmlns:p14="http://schemas.microsoft.com/office/powerpoint/2010/main" val="908294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9615710-25B4-BFAD-A8BD-A059505CA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EA04185D-5BC6-E742-F62D-4A9B88D2D9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21B55752-5F16-AC0A-DCF0-AF68282D3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63A8894-8B38-81A2-A0D7-103A0CEFCB67}"/>
              </a:ext>
            </a:extLst>
          </p:cNvPr>
          <p:cNvSpPr txBox="1">
            <a:spLocks/>
          </p:cNvSpPr>
          <p:nvPr/>
        </p:nvSpPr>
        <p:spPr>
          <a:xfrm>
            <a:off x="1408124" y="774449"/>
            <a:ext cx="9375750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Konsekwencje braku dostępności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1A1324-040A-0F76-FD4B-8D81DE18A6EC}"/>
              </a:ext>
            </a:extLst>
          </p:cNvPr>
          <p:cNvSpPr txBox="1">
            <a:spLocks/>
          </p:cNvSpPr>
          <p:nvPr/>
        </p:nvSpPr>
        <p:spPr>
          <a:xfrm>
            <a:off x="1266921" y="2516656"/>
            <a:ext cx="9658157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800" dirty="0"/>
              <a:t>Postępowanie skargowe</a:t>
            </a:r>
          </a:p>
          <a:p>
            <a:pPr marL="800100" lvl="1" indent="-342900" algn="l">
              <a:buFont typeface="Wingdings" pitchFamily="2" charset="2"/>
              <a:buChar char="Ø"/>
            </a:pPr>
            <a:r>
              <a:rPr lang="pl-PL" sz="2800" dirty="0"/>
              <a:t>Sankcje, grzywny</a:t>
            </a:r>
          </a:p>
          <a:p>
            <a:pPr marL="800100" lvl="1" indent="-342900" algn="l">
              <a:buFont typeface="Wingdings" pitchFamily="2" charset="2"/>
              <a:buChar char="Ø"/>
            </a:pPr>
            <a:r>
              <a:rPr lang="pl-PL" sz="2800" dirty="0"/>
              <a:t>Ujma na reputacja, obniżenie prestiżu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800" dirty="0"/>
              <a:t>Brak dostępności – dyskryminacja klientów/</a:t>
            </a:r>
            <a:r>
              <a:rPr lang="pl-PL" sz="2800" dirty="0" err="1"/>
              <a:t>ek</a:t>
            </a:r>
            <a:r>
              <a:rPr lang="pl-PL" sz="2800" dirty="0"/>
              <a:t>, pracowników/c itp.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800" dirty="0"/>
              <a:t>Konieczność dodatkowych nakładów w przyszłości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800" dirty="0"/>
              <a:t>Konieczność zwrotu środków europejskich</a:t>
            </a:r>
          </a:p>
        </p:txBody>
      </p:sp>
    </p:spTree>
    <p:extLst>
      <p:ext uri="{BB962C8B-B14F-4D97-AF65-F5344CB8AC3E}">
        <p14:creationId xmlns:p14="http://schemas.microsoft.com/office/powerpoint/2010/main" val="295855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3F200A9-1D06-E643-6276-FB17A7876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D7397-9AE4-451F-DC91-1FCA79183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630237"/>
          </a:xfrm>
        </p:spPr>
        <p:txBody>
          <a:bodyPr>
            <a:noAutofit/>
          </a:bodyPr>
          <a:lstStyle/>
          <a:p>
            <a:r>
              <a:rPr lang="pl-PL" sz="4000" dirty="0">
                <a:effectLst/>
                <a:cs typeface="Calibri" panose="020F0502020204030204" pitchFamily="34" charset="0"/>
              </a:rPr>
              <a:t>Zamówienia publiczne oraz zlecanie i powierzanie zadań – część wspólna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E0971E9-160C-C6A9-9DBB-C95BEBF67B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F4A21AFD-A309-1CE4-0755-221058770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43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95A7956-FA8B-0B4F-F195-C43D6CC4E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8C105DC-5B9B-75C4-573C-E9BD3ADE50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72522F79-4CA4-B239-3C11-0DADF325D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9" name="Tytuł 1">
            <a:extLst>
              <a:ext uri="{FF2B5EF4-FFF2-40B4-BE49-F238E27FC236}">
                <a16:creationId xmlns:a16="http://schemas.microsoft.com/office/drawing/2014/main" id="{9E8E17B2-4244-6058-965B-98557195616B}"/>
              </a:ext>
            </a:extLst>
          </p:cNvPr>
          <p:cNvSpPr txBox="1">
            <a:spLocks/>
          </p:cNvSpPr>
          <p:nvPr/>
        </p:nvSpPr>
        <p:spPr>
          <a:xfrm>
            <a:off x="1434495" y="839789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dirty="0"/>
              <a:t>„Tryby umowne” wymagające dostępności Treść art. 4 ust. 3 UZD</a:t>
            </a:r>
            <a:endParaRPr lang="pl-PL" sz="3900" b="1" dirty="0">
              <a:solidFill>
                <a:srgbClr val="333333"/>
              </a:solidFill>
            </a:endParaRP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F334B110-5B7F-683B-70F2-AD9565914D57}"/>
              </a:ext>
            </a:extLst>
          </p:cNvPr>
          <p:cNvSpPr txBox="1">
            <a:spLocks/>
          </p:cNvSpPr>
          <p:nvPr/>
        </p:nvSpPr>
        <p:spPr>
          <a:xfrm>
            <a:off x="1434496" y="2556184"/>
            <a:ext cx="9323008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333333"/>
                </a:solidFill>
              </a:rPr>
              <a:t>Zamówienia publiczne </a:t>
            </a:r>
            <a:r>
              <a:rPr lang="pl-PL" sz="2000" dirty="0">
                <a:solidFill>
                  <a:srgbClr val="333333"/>
                </a:solidFill>
              </a:rPr>
              <a:t>– Ustawa z dnia 11 września 2019 r. - Prawo zamówień publicznych (</a:t>
            </a:r>
            <a:r>
              <a:rPr lang="pl-PL" sz="2000" dirty="0" err="1">
                <a:solidFill>
                  <a:srgbClr val="333333"/>
                </a:solidFill>
              </a:rPr>
              <a:t>t.j</a:t>
            </a:r>
            <a:r>
              <a:rPr lang="pl-PL" sz="2000" dirty="0">
                <a:solidFill>
                  <a:srgbClr val="333333"/>
                </a:solidFill>
              </a:rPr>
              <a:t>. Dz. U. z 2021 r. poz. 1129 z</a:t>
            </a:r>
            <a:r>
              <a:rPr lang="pl-PL" sz="2000" dirty="0"/>
              <a:t> </a:t>
            </a:r>
            <a:r>
              <a:rPr lang="pl-PL" sz="2000" dirty="0">
                <a:solidFill>
                  <a:srgbClr val="333333"/>
                </a:solidFill>
              </a:rPr>
              <a:t>późn. zm.)</a:t>
            </a:r>
            <a:endParaRPr lang="pl-PL" sz="2000" dirty="0"/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333333"/>
                </a:solidFill>
              </a:rPr>
              <a:t>Zlecanie realizacji zadań publicznych </a:t>
            </a:r>
            <a:r>
              <a:rPr lang="pl-PL" sz="2000" dirty="0">
                <a:solidFill>
                  <a:srgbClr val="333333"/>
                </a:solidFill>
              </a:rPr>
              <a:t>(</a:t>
            </a:r>
            <a:r>
              <a:rPr lang="pl-PL" sz="2000" b="1" dirty="0">
                <a:solidFill>
                  <a:srgbClr val="333333"/>
                </a:solidFill>
              </a:rPr>
              <a:t>powierzenie lub wspieranie wykonania</a:t>
            </a:r>
            <a:r>
              <a:rPr lang="pl-PL" sz="2000" dirty="0">
                <a:solidFill>
                  <a:srgbClr val="333333"/>
                </a:solidFill>
              </a:rPr>
              <a:t>) – Ustawa z dnia 24 kwietnia 2003 r. o</a:t>
            </a:r>
            <a:r>
              <a:rPr lang="pl-PL" sz="2000" dirty="0"/>
              <a:t> </a:t>
            </a:r>
            <a:r>
              <a:rPr lang="pl-PL" sz="2000" dirty="0">
                <a:solidFill>
                  <a:srgbClr val="333333"/>
                </a:solidFill>
              </a:rPr>
              <a:t>działalności pożytku publicznego i o wolontariacie (</a:t>
            </a:r>
            <a:r>
              <a:rPr lang="pl-PL" sz="2000" dirty="0" err="1">
                <a:solidFill>
                  <a:srgbClr val="333333"/>
                </a:solidFill>
              </a:rPr>
              <a:t>t.j</a:t>
            </a:r>
            <a:r>
              <a:rPr lang="pl-PL" sz="2000" dirty="0">
                <a:solidFill>
                  <a:srgbClr val="333333"/>
                </a:solidFill>
              </a:rPr>
              <a:t>. Dz. U. z</a:t>
            </a:r>
            <a:r>
              <a:rPr lang="pl-PL" sz="2000" dirty="0"/>
              <a:t> </a:t>
            </a:r>
            <a:r>
              <a:rPr lang="pl-PL" sz="2000" dirty="0">
                <a:solidFill>
                  <a:srgbClr val="333333"/>
                </a:solidFill>
              </a:rPr>
              <a:t>2020 r. poz. 1057 z późn. zm.)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333333"/>
                </a:solidFill>
              </a:rPr>
              <a:t>Zlecanie lub powierzanie realizacji zadań publicznych</a:t>
            </a:r>
            <a:r>
              <a:rPr lang="pl-PL" sz="2000" dirty="0">
                <a:solidFill>
                  <a:srgbClr val="333333"/>
                </a:solidFill>
              </a:rPr>
              <a:t> na</a:t>
            </a:r>
            <a:r>
              <a:rPr lang="pl-PL" sz="2000" dirty="0"/>
              <a:t> </a:t>
            </a:r>
            <a:r>
              <a:rPr lang="pl-PL" sz="2000" dirty="0">
                <a:solidFill>
                  <a:srgbClr val="333333"/>
                </a:solidFill>
              </a:rPr>
              <a:t>podstawie przepisów innych</a:t>
            </a:r>
          </a:p>
        </p:txBody>
      </p:sp>
    </p:spTree>
    <p:extLst>
      <p:ext uri="{BB962C8B-B14F-4D97-AF65-F5344CB8AC3E}">
        <p14:creationId xmlns:p14="http://schemas.microsoft.com/office/powerpoint/2010/main" val="2954845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6D3F575-69B2-D98A-0AD1-9D76F4024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8401910-36B7-9F95-B6C7-420057D222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EE9D324F-9B08-2879-4FE1-92F99E47A1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8FF05D6-E529-7345-8696-9D992306BAE6}"/>
              </a:ext>
            </a:extLst>
          </p:cNvPr>
          <p:cNvSpPr txBox="1">
            <a:spLocks/>
          </p:cNvSpPr>
          <p:nvPr/>
        </p:nvSpPr>
        <p:spPr>
          <a:xfrm>
            <a:off x="1434495" y="1163384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dirty="0"/>
              <a:t>„Tryby umowne” wymagające dostępności Treść art. 4 ust. 3 UZD</a:t>
            </a:r>
            <a:endParaRPr lang="pl-PL" sz="3900" b="1" dirty="0">
              <a:solidFill>
                <a:srgbClr val="333333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019EB7-0C84-EFA7-2C78-35A030BDD297}"/>
              </a:ext>
            </a:extLst>
          </p:cNvPr>
          <p:cNvSpPr txBox="1">
            <a:spLocks/>
          </p:cNvSpPr>
          <p:nvPr/>
        </p:nvSpPr>
        <p:spPr>
          <a:xfrm>
            <a:off x="1434496" y="2693504"/>
            <a:ext cx="9323008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</a:rPr>
              <a:t>W intencji Ministerstwa Funduszy i Polityki Regionalnej </a:t>
            </a:r>
            <a:br>
              <a:rPr lang="pl-PL" sz="2000" dirty="0">
                <a:solidFill>
                  <a:srgbClr val="333333"/>
                </a:solidFill>
              </a:rPr>
            </a:br>
            <a:r>
              <a:rPr lang="pl-PL" sz="2000" dirty="0">
                <a:solidFill>
                  <a:srgbClr val="333333"/>
                </a:solidFill>
              </a:rPr>
              <a:t>– </a:t>
            </a:r>
            <a:r>
              <a:rPr lang="pl-PL" sz="2000" b="1" dirty="0">
                <a:solidFill>
                  <a:srgbClr val="333333"/>
                </a:solidFill>
              </a:rPr>
              <a:t>każda forma dysponowania środkami publicznymi</a:t>
            </a:r>
            <a:endParaRPr lang="pl-PL" sz="2000" dirty="0">
              <a:solidFill>
                <a:srgbClr val="333333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+mj-lt"/>
                <a:ea typeface="Verdana" panose="020B0604030504040204" pitchFamily="34" charset="0"/>
              </a:rPr>
              <a:t>„Skoro ww. przepis w żaden sposób nie doprecyzowuje (…), będzie on miał zastosowanie tam, gdzie realizacja zadań publicznych, jako takich, finansowanych z udziałem środków publicznych będzie, na</a:t>
            </a:r>
            <a:r>
              <a:rPr lang="pl-PL" sz="2000" dirty="0">
                <a:latin typeface="+mj-lt"/>
                <a:ea typeface="Verdana" panose="020B0604030504040204" pitchFamily="34" charset="0"/>
              </a:rPr>
              <a:t> </a:t>
            </a:r>
            <a:r>
              <a:rPr lang="pl-PL" altLang="pl-PL" sz="2000" dirty="0">
                <a:latin typeface="+mj-lt"/>
                <a:ea typeface="Verdana" panose="020B0604030504040204" pitchFamily="34" charset="0"/>
              </a:rPr>
              <a:t>podstawie umowy, zlecana lub</a:t>
            </a:r>
            <a:r>
              <a:rPr lang="pl-PL" sz="2000" dirty="0"/>
              <a:t> </a:t>
            </a:r>
            <a:r>
              <a:rPr lang="pl-PL" altLang="pl-PL" sz="2000" dirty="0">
                <a:latin typeface="+mj-lt"/>
                <a:ea typeface="Verdana" panose="020B0604030504040204" pitchFamily="34" charset="0"/>
              </a:rPr>
              <a:t>powierzana</a:t>
            </a:r>
            <a:r>
              <a:rPr lang="pl-PL" sz="2000" dirty="0">
                <a:solidFill>
                  <a:srgbClr val="333333"/>
                </a:solidFill>
                <a:latin typeface="+mj-lt"/>
                <a:ea typeface="Verdana" panose="020B0604030504040204" pitchFamily="34" charset="0"/>
              </a:rPr>
              <a:t>” (pytanie dotyczyło zlecania lub powierzania realizacji zadań publicznych)”</a:t>
            </a:r>
          </a:p>
        </p:txBody>
      </p:sp>
    </p:spTree>
    <p:extLst>
      <p:ext uri="{BB962C8B-B14F-4D97-AF65-F5344CB8AC3E}">
        <p14:creationId xmlns:p14="http://schemas.microsoft.com/office/powerpoint/2010/main" val="528570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1A40898-674D-3943-6F3D-F6019CB6C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F239F952-F9F0-D69E-C334-3109C34CA2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8358D764-F656-EEF5-2CE3-3B500E2E4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D655E103-42C7-5EDA-7305-881E98D77634}"/>
              </a:ext>
            </a:extLst>
          </p:cNvPr>
          <p:cNvSpPr txBox="1">
            <a:spLocks/>
          </p:cNvSpPr>
          <p:nvPr/>
        </p:nvSpPr>
        <p:spPr>
          <a:xfrm>
            <a:off x="1434495" y="1119469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dirty="0"/>
              <a:t>Zlecanie realizacji zadań publicznych</a:t>
            </a:r>
            <a:br>
              <a:rPr lang="pl-PL" sz="3900" dirty="0"/>
            </a:br>
            <a:r>
              <a:rPr lang="pl-PL" sz="3900" dirty="0"/>
              <a:t>Podstawowe akty prawne</a:t>
            </a:r>
            <a:endParaRPr lang="pl-PL" sz="3900" b="1" dirty="0">
              <a:solidFill>
                <a:srgbClr val="333333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A8A408-0604-6BC8-6915-25C1F307F4EE}"/>
              </a:ext>
            </a:extLst>
          </p:cNvPr>
          <p:cNvSpPr txBox="1">
            <a:spLocks/>
          </p:cNvSpPr>
          <p:nvPr/>
        </p:nvSpPr>
        <p:spPr>
          <a:xfrm>
            <a:off x="1618342" y="2931770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Ustawa z dnia 27 sierpnia 2009 r. o finansach publicznych (</a:t>
            </a:r>
            <a:r>
              <a:rPr lang="pl-PL" sz="2800" dirty="0" err="1"/>
              <a:t>t.j</a:t>
            </a:r>
            <a:r>
              <a:rPr lang="pl-PL" sz="2800" dirty="0"/>
              <a:t>. Dz. U. z 2021 r. poz. 305 z późn. zm.).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/>
              <a:t>Ustawa z dnia 24 kwietnia 2003 r. o działalności pożytku publicznego i o wolontariacie (</a:t>
            </a:r>
            <a:r>
              <a:rPr lang="pl-PL" sz="2800" dirty="0" err="1"/>
              <a:t>t.j</a:t>
            </a:r>
            <a:r>
              <a:rPr lang="pl-PL" sz="2800" dirty="0"/>
              <a:t>. Dz. U. z 2020 r. poz. 1057 z późn. zm.).</a:t>
            </a:r>
            <a:endParaRPr lang="pl-PL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08440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205CDFF-F0A8-0B64-7331-38A82C1C2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AD22C89-D501-1D30-A10A-D84CB4865E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DBC87C2-1092-9BFB-4B0F-C57C7C0F4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3B12CF76-1A73-7DE9-BC02-5AD8A33B9BDF}"/>
              </a:ext>
            </a:extLst>
          </p:cNvPr>
          <p:cNvSpPr txBox="1">
            <a:spLocks/>
          </p:cNvSpPr>
          <p:nvPr/>
        </p:nvSpPr>
        <p:spPr>
          <a:xfrm>
            <a:off x="1434495" y="839789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/>
              <a:t>Zlecanie (lub powierzanie) realizacji zadań publicznych</a:t>
            </a:r>
            <a:br>
              <a:rPr lang="pl-PL" sz="3200" dirty="0"/>
            </a:br>
            <a:r>
              <a:rPr lang="pl-PL" sz="3200" dirty="0"/>
              <a:t>Inne akty prawne, które operują tymi „trybami”</a:t>
            </a:r>
            <a:endParaRPr lang="pl-PL" sz="3200" b="1" dirty="0">
              <a:solidFill>
                <a:srgbClr val="333333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A82E87-0965-7998-3DF6-23F7F61C21CD}"/>
              </a:ext>
            </a:extLst>
          </p:cNvPr>
          <p:cNvSpPr txBox="1">
            <a:spLocks/>
          </p:cNvSpPr>
          <p:nvPr/>
        </p:nvSpPr>
        <p:spPr>
          <a:xfrm>
            <a:off x="1618342" y="2528889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000" dirty="0"/>
              <a:t>Ustawa z dnia 20 kwietnia 2004 r. o promocji zatrudnienia i instytucjach rynku pracy (</a:t>
            </a:r>
            <a:r>
              <a:rPr lang="pl-PL" sz="2000" dirty="0" err="1"/>
              <a:t>t.j</a:t>
            </a:r>
            <a:r>
              <a:rPr lang="pl-PL" sz="2000" dirty="0"/>
              <a:t>. Dz. U. z 2021 r. poz. 1100 z późn. zm.)</a:t>
            </a:r>
          </a:p>
          <a:p>
            <a:pPr marL="342900" indent="-342900" algn="l" defTabSz="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pl-PL" sz="2000" dirty="0"/>
              <a:t>Ustawa z dnia 29 lipca 2005 r. o przeciwdziałaniu narkomanii (</a:t>
            </a:r>
            <a:r>
              <a:rPr lang="pl-PL" sz="2000" dirty="0" err="1"/>
              <a:t>t.j</a:t>
            </a:r>
            <a:r>
              <a:rPr lang="pl-PL" sz="2000" dirty="0"/>
              <a:t>. Dz. U. z 2020 r. poz. 2050 z późn. zm.)</a:t>
            </a:r>
          </a:p>
          <a:p>
            <a:pPr marL="342900" indent="-342900" algn="l" defTabSz="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pl-PL" sz="2000" dirty="0"/>
              <a:t>Ustawa z dnia 29 lipca 2005 r. o przeciwdziałaniu przemocy w rodzinie (</a:t>
            </a:r>
            <a:r>
              <a:rPr lang="pl-PL" sz="2000" dirty="0" err="1"/>
              <a:t>t.j</a:t>
            </a:r>
            <a:r>
              <a:rPr lang="pl-PL" sz="2000" dirty="0"/>
              <a:t>. Dz. U. z 2021 r. poz. 1249)</a:t>
            </a:r>
          </a:p>
          <a:p>
            <a:pPr marL="342900" indent="-342900" defTabSz="457200">
              <a:lnSpc>
                <a:spcPct val="15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</a:pPr>
            <a:endParaRPr lang="pl-PL" dirty="0"/>
          </a:p>
          <a:p>
            <a:pPr marL="342900" indent="-342900" defTabSz="457200">
              <a:lnSpc>
                <a:spcPct val="15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</a:pPr>
            <a:endParaRPr lang="pl-PL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04577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A3F2558-20CB-64F8-14D2-4E9883906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A186EF8-FAC0-6CD7-F654-6DD0D412CC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1FBEDEC-339B-7D29-85A9-A91A2D1243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3">
            <a:extLst>
              <a:ext uri="{FF2B5EF4-FFF2-40B4-BE49-F238E27FC236}">
                <a16:creationId xmlns:a16="http://schemas.microsoft.com/office/drawing/2014/main" id="{BE093427-C673-8A46-9503-3CD53B267D64}"/>
              </a:ext>
            </a:extLst>
          </p:cNvPr>
          <p:cNvSpPr txBox="1">
            <a:spLocks/>
          </p:cNvSpPr>
          <p:nvPr/>
        </p:nvSpPr>
        <p:spPr>
          <a:xfrm>
            <a:off x="1565315" y="610063"/>
            <a:ext cx="9061370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Prawa czy szczególne potrzeby? </a:t>
            </a:r>
          </a:p>
        </p:txBody>
      </p:sp>
      <p:sp>
        <p:nvSpPr>
          <p:cNvPr id="3" name="Symbol zastępczy zawartości 4">
            <a:extLst>
              <a:ext uri="{FF2B5EF4-FFF2-40B4-BE49-F238E27FC236}">
                <a16:creationId xmlns:a16="http://schemas.microsoft.com/office/drawing/2014/main" id="{8089948B-D913-008E-F341-86F77DC5CE8B}"/>
              </a:ext>
            </a:extLst>
          </p:cNvPr>
          <p:cNvSpPr txBox="1">
            <a:spLocks/>
          </p:cNvSpPr>
          <p:nvPr/>
        </p:nvSpPr>
        <p:spPr>
          <a:xfrm>
            <a:off x="1797666" y="2578432"/>
            <a:ext cx="8596668" cy="4697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800" dirty="0"/>
              <a:t>Dostęp do wszystkich sfer życia (publicznego i społecznego) nie jest szczególną potrzebą (osób z niepełnosprawnościami) a realizacją przysługujących im praw </a:t>
            </a:r>
          </a:p>
        </p:txBody>
      </p:sp>
    </p:spTree>
    <p:extLst>
      <p:ext uri="{BB962C8B-B14F-4D97-AF65-F5344CB8AC3E}">
        <p14:creationId xmlns:p14="http://schemas.microsoft.com/office/powerpoint/2010/main" val="1988245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9D6E0F5-DEF6-76EA-7C7D-A85BC0201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5F1739A-E11B-B40F-707F-BE9DDBC160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3BAD3B6C-410B-2E15-0C67-DED844703D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3">
            <a:extLst>
              <a:ext uri="{FF2B5EF4-FFF2-40B4-BE49-F238E27FC236}">
                <a16:creationId xmlns:a16="http://schemas.microsoft.com/office/drawing/2014/main" id="{4AEC6E98-E1B1-F2B0-31B9-D1F26570C889}"/>
              </a:ext>
            </a:extLst>
          </p:cNvPr>
          <p:cNvSpPr txBox="1">
            <a:spLocks/>
          </p:cNvSpPr>
          <p:nvPr/>
        </p:nvSpPr>
        <p:spPr>
          <a:xfrm>
            <a:off x="1565315" y="1176330"/>
            <a:ext cx="9061370" cy="754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Prawa czy szczególne potrzeby?</a:t>
            </a:r>
          </a:p>
        </p:txBody>
      </p:sp>
      <p:sp>
        <p:nvSpPr>
          <p:cNvPr id="3" name="Symbol zastępczy zawartości 4">
            <a:extLst>
              <a:ext uri="{FF2B5EF4-FFF2-40B4-BE49-F238E27FC236}">
                <a16:creationId xmlns:a16="http://schemas.microsoft.com/office/drawing/2014/main" id="{C227DC32-0A81-7BD7-E047-868EB5D64FAD}"/>
              </a:ext>
            </a:extLst>
          </p:cNvPr>
          <p:cNvSpPr txBox="1">
            <a:spLocks/>
          </p:cNvSpPr>
          <p:nvPr/>
        </p:nvSpPr>
        <p:spPr>
          <a:xfrm>
            <a:off x="1599691" y="2292791"/>
            <a:ext cx="8992618" cy="4697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800" dirty="0"/>
              <a:t>Osoby ze szczególnymi potrzebami, w tym osoby z niepełnosprawnościami, są dyskryminowane w życiu publicznym i społecznym – pozbawiane przysługujących im praw – poprzez niezapewnienie im dostępu do wszystkich sfer życia – na zasadzie równości z innymi osobami</a:t>
            </a:r>
          </a:p>
        </p:txBody>
      </p:sp>
    </p:spTree>
    <p:extLst>
      <p:ext uri="{BB962C8B-B14F-4D97-AF65-F5344CB8AC3E}">
        <p14:creationId xmlns:p14="http://schemas.microsoft.com/office/powerpoint/2010/main" val="381738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7225ED3-5467-8DD8-194A-4278AC00F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AB835-DC35-464F-64CB-5B4CB0B3B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8093"/>
            <a:ext cx="9144000" cy="57877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Obowiązki pracodawców dotyczące weryfikacji niekaralności osób pracujących z dziećmi</a:t>
            </a:r>
            <a:endParaRPr lang="pl-PL" sz="2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ACD6BF-5C84-F1A6-0E30-A048A9F0A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  <a:p>
            <a:endParaRPr lang="pl-PL" sz="3600" dirty="0">
              <a:latin typeface="Georgia" panose="02040502050405020303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9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15 lutego 2024 r. w Polsce weszły w życie istotne zmiany prawne dotyczące weryfikacji niekaralności pracowników i osób angażowanych do działalności związanej z pracą z dziećmi. Nowe przepisy wprowadziły szczegółowe obowiązki w tym zakresie, które regulowane są przez znowelizowany rozdział 3 ustawy z dnia 13 maja 2016 r. o przeciwdziałaniu zagrożeniom przestępczością na tle seksualnym (Dz.U. z 2023 r. poz. 1304).</a:t>
            </a:r>
            <a:endParaRPr lang="pl-PL" sz="96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B69F17E-6A67-1566-D079-379168BBF1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13281E72-3541-3E80-1A06-54FEE06774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49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EB8D2BA-6A2C-85CB-FE18-02705F060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CF258FA-5B29-4E7B-6FAC-3202ABEBA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5A5572C-D176-10CD-2613-1EDDDA4F1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6BB7F1B-0715-507B-10D1-886BCC197DD6}"/>
              </a:ext>
            </a:extLst>
          </p:cNvPr>
          <p:cNvSpPr txBox="1">
            <a:spLocks/>
          </p:cNvSpPr>
          <p:nvPr/>
        </p:nvSpPr>
        <p:spPr>
          <a:xfrm>
            <a:off x="1434495" y="839789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/>
              <a:t>Aspekt prawny i godności każdej osoby przy dysponowaniu środków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B6E321-58A6-7E08-1F87-7827DDF48FA2}"/>
              </a:ext>
            </a:extLst>
          </p:cNvPr>
          <p:cNvSpPr txBox="1">
            <a:spLocks/>
          </p:cNvSpPr>
          <p:nvPr/>
        </p:nvSpPr>
        <p:spPr>
          <a:xfrm>
            <a:off x="1618342" y="2689399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b="1" dirty="0"/>
              <a:t>Prawa i wolności obywatelskie: </a:t>
            </a:r>
            <a:r>
              <a:rPr lang="pl-PL" dirty="0"/>
              <a:t>prawo do ochrony życia, prawo do sądu i rzetelnego procesu, prawo do udziału w wyborach, wolność słowa itp.</a:t>
            </a:r>
          </a:p>
          <a:p>
            <a:pPr algn="l"/>
            <a:r>
              <a:rPr lang="pl-PL" b="1" dirty="0"/>
              <a:t>Prawa społeczne: </a:t>
            </a:r>
            <a:r>
              <a:rPr lang="pl-PL" dirty="0"/>
              <a:t>prawo do edukacji, zdrowia, rewalidacji i rehabilitacji, pracy i zatrudnienia, ochrony socjalnej, uczestnictwa w życiu kulturalnym itp.</a:t>
            </a:r>
            <a:endParaRPr lang="pl-PL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468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B37ECFA-5E34-700C-DD1B-7031659DE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145A65E-84D7-1309-662E-67EF698AE1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52171FC-FE91-BC2A-B6ED-C99DE29983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8EBACD-F1ED-EE7A-738F-1FCD79401909}"/>
              </a:ext>
            </a:extLst>
          </p:cNvPr>
          <p:cNvSpPr txBox="1">
            <a:spLocks/>
          </p:cNvSpPr>
          <p:nvPr/>
        </p:nvSpPr>
        <p:spPr>
          <a:xfrm>
            <a:off x="1434494" y="856587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/>
              <a:t>Aspekt prawny i godności każdej osoby przy dysponowaniu środków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CDCAE8-0549-8AE6-0521-5C7F243909F8}"/>
              </a:ext>
            </a:extLst>
          </p:cNvPr>
          <p:cNvSpPr txBox="1">
            <a:spLocks/>
          </p:cNvSpPr>
          <p:nvPr/>
        </p:nvSpPr>
        <p:spPr>
          <a:xfrm>
            <a:off x="1618341" y="2861895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b="1" dirty="0"/>
              <a:t>Zagwarantowanie niezależności (i maksymalnego stopnia samodzielności) osobom ze szczególnymi potrzebami, w tym osobom z niepełnosprawnościami: </a:t>
            </a:r>
            <a:r>
              <a:rPr lang="pl-PL" dirty="0"/>
              <a:t>prawo dokonywania wyborów – na równi z innymi osobami itp.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b="1" dirty="0"/>
              <a:t>Dostępność: </a:t>
            </a:r>
            <a:r>
              <a:rPr lang="pl-PL" dirty="0"/>
              <a:t>projektowanie uniwersalne lub usuwanie barier</a:t>
            </a:r>
            <a:endParaRPr lang="pl-PL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80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B46F15C-EB02-8BF1-11A1-EA7F028C8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FE7E34D-05CB-3847-9A12-E1837C9BB5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19D1668-567D-CA35-ED84-4CE2AEB234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403FD54-A26E-8333-5A2D-62FB6ABB45DB}"/>
              </a:ext>
            </a:extLst>
          </p:cNvPr>
          <p:cNvSpPr txBox="1">
            <a:spLocks/>
          </p:cNvSpPr>
          <p:nvPr/>
        </p:nvSpPr>
        <p:spPr>
          <a:xfrm>
            <a:off x="2388824" y="883882"/>
            <a:ext cx="7414352" cy="12351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Dostępność a aspekty społeczne </a:t>
            </a:r>
            <a:r>
              <a:rPr lang="pl-PL" sz="4000" dirty="0">
                <a:solidFill>
                  <a:schemeClr val="bg1"/>
                </a:solidFill>
              </a:rPr>
              <a:t>(1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A212AF-4837-DAE5-7859-FCF1E1C69627}"/>
              </a:ext>
            </a:extLst>
          </p:cNvPr>
          <p:cNvSpPr txBox="1">
            <a:spLocks/>
          </p:cNvSpPr>
          <p:nvPr/>
        </p:nvSpPr>
        <p:spPr>
          <a:xfrm>
            <a:off x="1958948" y="2561037"/>
            <a:ext cx="827410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800" dirty="0"/>
              <a:t>Pomimo tego, iż </a:t>
            </a:r>
            <a:r>
              <a:rPr lang="pl-PL" sz="2800" b="1" dirty="0"/>
              <a:t>dostępność</a:t>
            </a:r>
            <a:r>
              <a:rPr lang="pl-PL" sz="2800" dirty="0"/>
              <a:t> jest zaliczana do aspektów społecznych, należy ją zapewniać </a:t>
            </a:r>
            <a:r>
              <a:rPr lang="pl-PL" sz="2800" b="1" dirty="0"/>
              <a:t>zawsze</a:t>
            </a:r>
            <a:r>
              <a:rPr lang="pl-PL" sz="2800" dirty="0"/>
              <a:t> przy dysponowaniu środkami publicznymi</a:t>
            </a:r>
          </a:p>
        </p:txBody>
      </p:sp>
    </p:spTree>
    <p:extLst>
      <p:ext uri="{BB962C8B-B14F-4D97-AF65-F5344CB8AC3E}">
        <p14:creationId xmlns:p14="http://schemas.microsoft.com/office/powerpoint/2010/main" val="2402917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7355CDB-96EC-6109-1CC6-64F46A925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3E4088A-6A68-77C9-6DDF-5B279E08C6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6BAC02D-EB05-2F06-9A6C-0E482475C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4C06CC4-8AC1-C911-9708-78DE92A6ABB9}"/>
              </a:ext>
            </a:extLst>
          </p:cNvPr>
          <p:cNvSpPr txBox="1">
            <a:spLocks/>
          </p:cNvSpPr>
          <p:nvPr/>
        </p:nvSpPr>
        <p:spPr>
          <a:xfrm>
            <a:off x="1434495" y="612541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Dostępność a aspekty 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76E135-822E-9969-9A61-2A6029540AF1}"/>
              </a:ext>
            </a:extLst>
          </p:cNvPr>
          <p:cNvSpPr txBox="1">
            <a:spLocks/>
          </p:cNvSpPr>
          <p:nvPr/>
        </p:nvSpPr>
        <p:spPr>
          <a:xfrm>
            <a:off x="1783023" y="2338466"/>
            <a:ext cx="8955314" cy="4519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pl-PL" sz="2800" dirty="0"/>
              <a:t>Art. 100 PZP </a:t>
            </a:r>
            <a:r>
              <a:rPr lang="pl-PL" sz="2800" b="1" dirty="0"/>
              <a:t>zasada generalna</a:t>
            </a:r>
            <a:r>
              <a:rPr lang="pl-PL" sz="2800" dirty="0"/>
              <a:t> – dostępność w opisie przedmiotu zamówienia</a:t>
            </a:r>
          </a:p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pl-PL" sz="2800" dirty="0"/>
              <a:t>Art. 242 PZP – dostępność w ramach formułowania </a:t>
            </a:r>
            <a:r>
              <a:rPr lang="pl-PL" sz="2800" b="1" dirty="0"/>
              <a:t>jakościowych kryteriów oceny </a:t>
            </a:r>
            <a:r>
              <a:rPr lang="pl-PL" sz="2800" dirty="0"/>
              <a:t>ofert (opcjonalnie)</a:t>
            </a:r>
          </a:p>
        </p:txBody>
      </p:sp>
    </p:spTree>
    <p:extLst>
      <p:ext uri="{BB962C8B-B14F-4D97-AF65-F5344CB8AC3E}">
        <p14:creationId xmlns:p14="http://schemas.microsoft.com/office/powerpoint/2010/main" val="30250185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C17BD23-F692-4F5E-8E1E-EF66A5EB9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484D169-A03A-EE58-981D-1BB240A2E3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8B00792-BB7C-9180-1896-E71ECA339E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69F5EFA-F76C-E745-822B-8430AE1B3D02}"/>
              </a:ext>
            </a:extLst>
          </p:cNvPr>
          <p:cNvSpPr txBox="1">
            <a:spLocks/>
          </p:cNvSpPr>
          <p:nvPr/>
        </p:nvSpPr>
        <p:spPr>
          <a:xfrm>
            <a:off x="1434495" y="568473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Dostępność a aspekty 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C8FD30-DC49-1342-6CEF-C2FE4C0EE2CF}"/>
              </a:ext>
            </a:extLst>
          </p:cNvPr>
          <p:cNvSpPr txBox="1">
            <a:spLocks/>
          </p:cNvSpPr>
          <p:nvPr/>
        </p:nvSpPr>
        <p:spPr>
          <a:xfrm>
            <a:off x="1434495" y="2257573"/>
            <a:ext cx="9498297" cy="4414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Stanowisko UZP – dostępność jako jakościowe kryterium oceny </a:t>
            </a:r>
            <a:br>
              <a:rPr lang="pl-PL" sz="2000" dirty="0">
                <a:latin typeface="+mj-lt"/>
              </a:rPr>
            </a:br>
            <a:r>
              <a:rPr lang="pl-PL" sz="2000" dirty="0">
                <a:latin typeface="+mj-lt"/>
              </a:rPr>
              <a:t>– „promowanie w ramach zamówień publicznych rozwiązań w zakresie dostępności wyższych niż minimalne”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Rozporządzenie w sprawie zakresu informacji zawartych w rocznym sprawozdaniu o udzielonych zamówieniach … (DzU z 2021 r. poz. 2463):</a:t>
            </a:r>
            <a:br>
              <a:rPr lang="pl-PL" sz="2000" dirty="0">
                <a:latin typeface="+mj-lt"/>
              </a:rPr>
            </a:br>
            <a:r>
              <a:rPr lang="pl-PL" sz="2000" dirty="0">
                <a:latin typeface="+mj-lt"/>
              </a:rPr>
              <a:t>osobno sprawozdawczość dostępności w opisie przedmiotu zamówienia</a:t>
            </a:r>
            <a:r>
              <a:rPr lang="pl-PL" sz="2000" dirty="0"/>
              <a:t> </a:t>
            </a:r>
            <a:r>
              <a:rPr lang="pl-PL" sz="2000" dirty="0">
                <a:latin typeface="+mj-lt"/>
              </a:rPr>
              <a:t>(§ 1 ust. 7 pkt i) i dostępności jako jakościowego kryterium oceny (§</a:t>
            </a:r>
            <a:r>
              <a:rPr lang="pl-PL" sz="2000" dirty="0"/>
              <a:t> </a:t>
            </a:r>
            <a:r>
              <a:rPr lang="pl-PL" sz="2000" dirty="0">
                <a:latin typeface="+mj-lt"/>
              </a:rPr>
              <a:t>1</a:t>
            </a:r>
            <a:r>
              <a:rPr lang="pl-PL" sz="2000" dirty="0"/>
              <a:t> </a:t>
            </a:r>
            <a:r>
              <a:rPr lang="pl-PL" sz="2000" dirty="0">
                <a:latin typeface="+mj-lt"/>
              </a:rPr>
              <a:t>ust .7 pkt j)</a:t>
            </a:r>
          </a:p>
        </p:txBody>
      </p:sp>
    </p:spTree>
    <p:extLst>
      <p:ext uri="{BB962C8B-B14F-4D97-AF65-F5344CB8AC3E}">
        <p14:creationId xmlns:p14="http://schemas.microsoft.com/office/powerpoint/2010/main" val="3238977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250A951-20ED-54A4-91E1-C5ACE2FAF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404FD3B-B419-D2D0-F980-C65B0A5F1A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7E4979E2-0F87-CA48-5DED-F6F823475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3AA26EF-9A2C-CF80-08E8-24C8CC5CA05A}"/>
              </a:ext>
            </a:extLst>
          </p:cNvPr>
          <p:cNvSpPr txBox="1">
            <a:spLocks/>
          </p:cNvSpPr>
          <p:nvPr/>
        </p:nvSpPr>
        <p:spPr>
          <a:xfrm>
            <a:off x="1434495" y="839789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dotyczy wszystkich zamówień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95A121-2CD2-A1E8-0342-0B9A1AB6B222}"/>
              </a:ext>
            </a:extLst>
          </p:cNvPr>
          <p:cNvSpPr txBox="1">
            <a:spLocks/>
          </p:cNvSpPr>
          <p:nvPr/>
        </p:nvSpPr>
        <p:spPr>
          <a:xfrm>
            <a:off x="1618342" y="2348706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333333"/>
                </a:solidFill>
              </a:rPr>
              <a:t>Zamówienie publiczne, o którym mowa w art. 4 ust. 3 UZD, jest pojęciem szerszym niż zamówienie publiczne realizowane na podstawie PZP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333333"/>
                </a:solidFill>
              </a:rPr>
              <a:t>Art. 4 ust. 3 UZD – </a:t>
            </a:r>
            <a:r>
              <a:rPr lang="pl-PL" sz="2800" b="1" dirty="0">
                <a:solidFill>
                  <a:srgbClr val="333333"/>
                </a:solidFill>
              </a:rPr>
              <a:t>wszystkie zamówienia </a:t>
            </a:r>
            <a:r>
              <a:rPr lang="pl-PL" sz="2800" dirty="0">
                <a:solidFill>
                  <a:srgbClr val="333333"/>
                </a:solidFill>
              </a:rPr>
              <a:t>finansowane ze środków publicznych </a:t>
            </a:r>
          </a:p>
        </p:txBody>
      </p:sp>
    </p:spTree>
    <p:extLst>
      <p:ext uri="{BB962C8B-B14F-4D97-AF65-F5344CB8AC3E}">
        <p14:creationId xmlns:p14="http://schemas.microsoft.com/office/powerpoint/2010/main" val="21060358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5CE618D-A731-A46F-16DE-FC74BC885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4D626A24-5D11-69B1-39E8-ECDEC1F22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E7A5B2B6-E443-5F5C-EFFD-77D0F4D75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9" name="Tytuł 1">
            <a:extLst>
              <a:ext uri="{FF2B5EF4-FFF2-40B4-BE49-F238E27FC236}">
                <a16:creationId xmlns:a16="http://schemas.microsoft.com/office/drawing/2014/main" id="{E109D3CF-0E33-EB0B-88CB-25C5ADD11278}"/>
              </a:ext>
            </a:extLst>
          </p:cNvPr>
          <p:cNvSpPr txBox="1">
            <a:spLocks/>
          </p:cNvSpPr>
          <p:nvPr/>
        </p:nvSpPr>
        <p:spPr>
          <a:xfrm>
            <a:off x="1266922" y="601750"/>
            <a:ext cx="9658156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Odpowiedzialność za dostępność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DC97DAEA-13F9-2525-CC97-E6235AD92784}"/>
              </a:ext>
            </a:extLst>
          </p:cNvPr>
          <p:cNvSpPr txBox="1">
            <a:spLocks/>
          </p:cNvSpPr>
          <p:nvPr/>
        </p:nvSpPr>
        <p:spPr>
          <a:xfrm>
            <a:off x="1266922" y="2263555"/>
            <a:ext cx="9658157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800" b="1" dirty="0">
                <a:solidFill>
                  <a:srgbClr val="333333"/>
                </a:solidFill>
              </a:rPr>
              <a:t>Odpowiedzialność za zapewnienia dostępności </a:t>
            </a:r>
            <a:r>
              <a:rPr lang="pl-PL" sz="2800" dirty="0">
                <a:solidFill>
                  <a:srgbClr val="333333"/>
                </a:solidFill>
              </a:rPr>
              <a:t>spoczywa zawsze na </a:t>
            </a:r>
            <a:r>
              <a:rPr lang="pl-PL" sz="2800" b="1" dirty="0">
                <a:solidFill>
                  <a:srgbClr val="333333"/>
                </a:solidFill>
              </a:rPr>
              <a:t>podmiocie publicznym</a:t>
            </a:r>
            <a:r>
              <a:rPr lang="pl-PL" sz="2800" dirty="0">
                <a:solidFill>
                  <a:srgbClr val="333333"/>
                </a:solidFill>
              </a:rPr>
              <a:t> będącym stroną umowy, zwłaszcza zlecającym (powierzającym) realizację zadania publicznego lub udzielającym zamówienia publicznego</a:t>
            </a:r>
          </a:p>
        </p:txBody>
      </p:sp>
    </p:spTree>
    <p:extLst>
      <p:ext uri="{BB962C8B-B14F-4D97-AF65-F5344CB8AC3E}">
        <p14:creationId xmlns:p14="http://schemas.microsoft.com/office/powerpoint/2010/main" val="1518718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583ABB6-41B4-F282-509D-6239CEFB2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01844D-3BE2-11FF-9729-CB39367D2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630237"/>
          </a:xfrm>
        </p:spPr>
        <p:txBody>
          <a:bodyPr>
            <a:noAutofit/>
          </a:bodyPr>
          <a:lstStyle/>
          <a:p>
            <a:r>
              <a:rPr lang="pl-PL" sz="4000" dirty="0">
                <a:effectLst/>
                <a:cs typeface="Calibri" panose="020F0502020204030204" pitchFamily="34" charset="0"/>
              </a:rPr>
              <a:t>Zapewnienie dostępności w zamówieniach publicznych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AD30C0D-62D6-0A02-E91F-36F5AD9913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765767FC-F484-F79C-1CEB-FEC2FAC4D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237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82643F1-6F94-B2E9-4AB8-04B6FDB5C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464E5F8-D05A-CD3D-8546-1C477214BE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BF65430F-F103-368F-16B5-57B545859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9" name="Tytuł 1">
            <a:extLst>
              <a:ext uri="{FF2B5EF4-FFF2-40B4-BE49-F238E27FC236}">
                <a16:creationId xmlns:a16="http://schemas.microsoft.com/office/drawing/2014/main" id="{D6393E8A-D40E-22B0-F51C-7D58280C265C}"/>
              </a:ext>
            </a:extLst>
          </p:cNvPr>
          <p:cNvSpPr txBox="1">
            <a:spLocks/>
          </p:cNvSpPr>
          <p:nvPr/>
        </p:nvSpPr>
        <p:spPr>
          <a:xfrm>
            <a:off x="1481457" y="856587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UZD </a:t>
            </a:r>
            <a:br>
              <a:rPr lang="pl-PL" sz="3600" dirty="0"/>
            </a:br>
            <a:r>
              <a:rPr lang="pl-PL" sz="3600" dirty="0"/>
              <a:t>Art. 4 ust. 2 pkt 1: uwzględnianie w działalności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BA4D9AEE-8893-FAE5-6EB4-E3D3D4B6F367}"/>
              </a:ext>
            </a:extLst>
          </p:cNvPr>
          <p:cNvSpPr txBox="1">
            <a:spLocks/>
          </p:cNvSpPr>
          <p:nvPr/>
        </p:nvSpPr>
        <p:spPr>
          <a:xfrm>
            <a:off x="1618343" y="2545687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000" dirty="0"/>
              <a:t>2. Podmiot publiczny </a:t>
            </a:r>
            <a:r>
              <a:rPr lang="pl-PL" sz="3000" b="1" dirty="0"/>
              <a:t>w ramach zapewniania dostępności</a:t>
            </a:r>
            <a:r>
              <a:rPr lang="pl-PL" sz="3000" dirty="0"/>
              <a:t> osobom ze szczególnymi potrzebami podejmuje także działania mające na celu: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000" dirty="0"/>
              <a:t>1) uwzględnianie ich potrzeb </a:t>
            </a:r>
            <a:r>
              <a:rPr lang="pl-PL" sz="3000" b="1" dirty="0"/>
              <a:t>w planowanej i prowadzonej przez ten podmiot działalności</a:t>
            </a:r>
            <a:r>
              <a:rPr lang="pl-PL" sz="3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63576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84E34DB-ED5C-94B4-0798-98B84BEA4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58E7D03-5811-0602-6DE5-C4F58B9192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908668A1-4CD3-27C3-E9CC-20DDC0282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9" name="Tytuł 1">
            <a:extLst>
              <a:ext uri="{FF2B5EF4-FFF2-40B4-BE49-F238E27FC236}">
                <a16:creationId xmlns:a16="http://schemas.microsoft.com/office/drawing/2014/main" id="{B9187239-CC4D-CCAA-6850-F167BFBBB84D}"/>
              </a:ext>
            </a:extLst>
          </p:cNvPr>
          <p:cNvSpPr txBox="1">
            <a:spLocks/>
          </p:cNvSpPr>
          <p:nvPr/>
        </p:nvSpPr>
        <p:spPr>
          <a:xfrm>
            <a:off x="1434495" y="742287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UZD</a:t>
            </a:r>
            <a:br>
              <a:rPr lang="pl-PL" sz="3600" dirty="0"/>
            </a:br>
            <a:r>
              <a:rPr lang="pl-PL" sz="3600" dirty="0"/>
              <a:t>Art. 4 ust. 3: dostępność w umowie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6D78066A-C74D-8C55-178A-EF0ED0D70041}"/>
              </a:ext>
            </a:extLst>
          </p:cNvPr>
          <p:cNvSpPr txBox="1">
            <a:spLocks/>
          </p:cNvSpPr>
          <p:nvPr/>
        </p:nvSpPr>
        <p:spPr>
          <a:xfrm>
            <a:off x="1618342" y="2160589"/>
            <a:ext cx="895531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000" dirty="0"/>
              <a:t>„3. W przypadku </a:t>
            </a:r>
            <a:r>
              <a:rPr lang="pl-PL" sz="2000" b="1" dirty="0"/>
              <a:t>zlecania lub powierzania</a:t>
            </a:r>
            <a:r>
              <a:rPr lang="pl-PL" sz="2000" dirty="0"/>
              <a:t>, na podstawie umowy, </a:t>
            </a:r>
            <a:r>
              <a:rPr lang="pl-PL" sz="2000" b="1" dirty="0"/>
              <a:t>realizacji zadań publicznych finansowanych z udziałem środków publicznych</a:t>
            </a:r>
            <a:r>
              <a:rPr lang="pl-PL" sz="2000" dirty="0"/>
              <a:t> lub udzielania </a:t>
            </a:r>
            <a:r>
              <a:rPr lang="pl-PL" sz="2000" b="1" dirty="0"/>
              <a:t>zamówień publicznych</a:t>
            </a:r>
            <a:r>
              <a:rPr lang="pl-PL" sz="2000" dirty="0"/>
              <a:t> podmiotom innym niż podmioty publiczne, podmiot publiczny jest obowiązany do </a:t>
            </a:r>
            <a:r>
              <a:rPr lang="pl-PL" sz="2000" b="1" dirty="0"/>
              <a:t>określenia w treści umowy warunków służących zapewnieniu dostępności osobom ze szczególnymi potrzebami w zakresie tych zadań publicznych lub zamówień publicznych</a:t>
            </a:r>
            <a:r>
              <a:rPr lang="pl-PL" sz="2000" dirty="0"/>
              <a:t>, z uwzględnieniem </a:t>
            </a:r>
            <a:r>
              <a:rPr lang="pl-PL" sz="2000" b="1" dirty="0"/>
              <a:t>minimalnych wymagań, o których mowa w art. 6</a:t>
            </a:r>
            <a:r>
              <a:rPr lang="pl-PL" sz="20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856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67108BB-7558-F290-4821-CBDA2E9C5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C371A1-CDD4-1C24-0073-C08FFBBC1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080" y="1450334"/>
            <a:ext cx="8831764" cy="446049"/>
          </a:xfrm>
        </p:spPr>
        <p:txBody>
          <a:bodyPr>
            <a:no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Obowiązek weryfikacji niekaralności</a:t>
            </a:r>
            <a:endParaRPr lang="pl-PL" sz="3600" dirty="0">
              <a:latin typeface="Georgia" panose="02040502050405020303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65F99C7-6180-5DFD-D078-C0388C754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905" y="2118925"/>
            <a:ext cx="9144000" cy="1655762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  <a:p>
            <a:endParaRPr lang="pl-PL" dirty="0"/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7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Pracodawcy oraz inni organizatorzy działalności obejmującej wychowanie, edukację, wypoczynek, leczenie, porady psychologiczne, rozwój duchowy, sport lub inne zainteresowania małoletnich muszą:</a:t>
            </a:r>
            <a:endParaRPr lang="pl-PL" sz="7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7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Uzyskać informacje</a:t>
            </a:r>
            <a:r>
              <a:rPr lang="pl-PL" sz="7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Rejestru Sprawców Przestępstw na Tle Seksualnym oraz z rejestru prowadzonego przez Państwową Komisję ds. przeciwdziałania wykorzystaniu seksualnemu małoletnich poniżej 15 roku życia.</a:t>
            </a:r>
            <a:endParaRPr lang="pl-PL" sz="7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7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Zgromadzić i utrwalić dokumentację</a:t>
            </a:r>
            <a:r>
              <a:rPr lang="pl-PL" sz="7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pozyskane informacje należy wydrukować i dołączyć do akt osobowych pracownika lub dokumentacji osoby dopuszczonej do działalności z dziećmi.</a:t>
            </a:r>
            <a:endParaRPr lang="pl-PL" sz="7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0DD481E-AE74-B34A-CE26-3ADB70393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C2790F22-A869-2E7B-22B4-84BDFD376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93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4E1D262-5895-AE25-788F-8034ECE22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7DA2BBE-FF09-1386-BDEA-231D3D878B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D91C8A7-DE36-BF15-D036-D1F77248D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FFB8CF7-1E99-1F25-E548-921F10F3B871}"/>
              </a:ext>
            </a:extLst>
          </p:cNvPr>
          <p:cNvSpPr txBox="1">
            <a:spLocks/>
          </p:cNvSpPr>
          <p:nvPr/>
        </p:nvSpPr>
        <p:spPr>
          <a:xfrm>
            <a:off x="1481457" y="604279"/>
            <a:ext cx="9323009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/>
              <a:t>Dostępność zamówień publicznych w UZD </a:t>
            </a:r>
            <a:br>
              <a:rPr lang="pl-PL" sz="3200" dirty="0"/>
            </a:br>
            <a:r>
              <a:rPr lang="pl-PL" sz="3200" dirty="0"/>
              <a:t>Art. 4 ust. 4: wymóg uniwersalnego projektowania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6F8DCE-EB36-59C1-8850-061C19962A8D}"/>
              </a:ext>
            </a:extLst>
          </p:cNvPr>
          <p:cNvSpPr txBox="1">
            <a:spLocks/>
          </p:cNvSpPr>
          <p:nvPr/>
        </p:nvSpPr>
        <p:spPr>
          <a:xfrm>
            <a:off x="1578218" y="2490026"/>
            <a:ext cx="9129485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r>
              <a:rPr lang="pl-PL" sz="2800" dirty="0"/>
              <a:t>„4. Zapewnienie dostępności osobom ze szczególnymi potrzebami w ramach umowy, o której mowa w ust. 3, następuje, o ile jest to możliwe, z uwzględnieniem uniwersalnego projektowania.” </a:t>
            </a:r>
          </a:p>
        </p:txBody>
      </p:sp>
    </p:spTree>
    <p:extLst>
      <p:ext uri="{BB962C8B-B14F-4D97-AF65-F5344CB8AC3E}">
        <p14:creationId xmlns:p14="http://schemas.microsoft.com/office/powerpoint/2010/main" val="23504428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A7BE921-EBE6-7F25-087E-951133E5F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501B6F7-DB2B-D220-D0B3-5AD886A1B4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C8CE9D90-A1C0-DCCB-0A8B-E82077AEA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5DDA375-D249-8ECD-8588-D77B2D15C12A}"/>
              </a:ext>
            </a:extLst>
          </p:cNvPr>
          <p:cNvSpPr txBox="1">
            <a:spLocks/>
          </p:cNvSpPr>
          <p:nvPr/>
        </p:nvSpPr>
        <p:spPr>
          <a:xfrm>
            <a:off x="1797666" y="40763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/>
              <a:t>Rozumienie dostępności w UZD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6DAE42-A406-B627-5D0F-092E208F4AC7}"/>
              </a:ext>
            </a:extLst>
          </p:cNvPr>
          <p:cNvSpPr txBox="1">
            <a:spLocks/>
          </p:cNvSpPr>
          <p:nvPr/>
        </p:nvSpPr>
        <p:spPr>
          <a:xfrm>
            <a:off x="1797666" y="2095275"/>
            <a:ext cx="9059641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000" b="1" dirty="0"/>
              <a:t>Dostępność</a:t>
            </a:r>
            <a:r>
              <a:rPr lang="pl-PL" sz="2000" dirty="0"/>
              <a:t> architektoniczna (DA), cyfrowa (DC), informacyjno‑komunikacyjna (DIK) </a:t>
            </a:r>
            <a:r>
              <a:rPr lang="pl-PL" sz="2000" b="1" dirty="0"/>
              <a:t>jest bezwzględnym wymaganiem</a:t>
            </a:r>
          </a:p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000" b="1" dirty="0"/>
              <a:t>Należy zawsze wymagać dostępności</a:t>
            </a:r>
            <a:r>
              <a:rPr lang="pl-PL" sz="2000" dirty="0"/>
              <a:t> DA, DC i DIK (jeśli to wynika z przedmiotu zamówienia)</a:t>
            </a:r>
          </a:p>
        </p:txBody>
      </p:sp>
    </p:spTree>
    <p:extLst>
      <p:ext uri="{BB962C8B-B14F-4D97-AF65-F5344CB8AC3E}">
        <p14:creationId xmlns:p14="http://schemas.microsoft.com/office/powerpoint/2010/main" val="3217054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D22C986-E4AD-9C7B-6D52-842877A1B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49C4FA0-DFFE-2A9B-8055-425149D486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E6A7E878-0FF4-BD80-EDC4-2628AB146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4" name="Tytuł 1">
            <a:extLst>
              <a:ext uri="{FF2B5EF4-FFF2-40B4-BE49-F238E27FC236}">
                <a16:creationId xmlns:a16="http://schemas.microsoft.com/office/drawing/2014/main" id="{152039F2-937F-595B-6C2C-0D626AD4E8A7}"/>
              </a:ext>
            </a:extLst>
          </p:cNvPr>
          <p:cNvSpPr txBox="1">
            <a:spLocks/>
          </p:cNvSpPr>
          <p:nvPr/>
        </p:nvSpPr>
        <p:spPr>
          <a:xfrm>
            <a:off x="1214763" y="800519"/>
            <a:ext cx="9762473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Warunki służące zapewnieniu dostępności (UZD)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A61435CE-EE95-D20D-B3BA-44E1F7A3A477}"/>
              </a:ext>
            </a:extLst>
          </p:cNvPr>
          <p:cNvSpPr txBox="1">
            <a:spLocks/>
          </p:cNvSpPr>
          <p:nvPr/>
        </p:nvSpPr>
        <p:spPr>
          <a:xfrm>
            <a:off x="1214763" y="2176708"/>
            <a:ext cx="9762475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Minimalne wymagania z art. 6 UZD (DA, DC i DIK)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Mogą być inne warunki: i) wymogi dostępu do usługi (dostępności usługi), ii) szersze wymagania niż z art. 6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Nie wystarczy przywołanie art. 6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Potrzebne: szczegółowe wymagania, przytoczenie standardów lub własnych wymagań</a:t>
            </a:r>
          </a:p>
        </p:txBody>
      </p:sp>
    </p:spTree>
    <p:extLst>
      <p:ext uri="{BB962C8B-B14F-4D97-AF65-F5344CB8AC3E}">
        <p14:creationId xmlns:p14="http://schemas.microsoft.com/office/powerpoint/2010/main" val="3125496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E79E3E3-BEB8-44D8-A384-494F1631B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C39CCEA-D98B-95B0-2831-DB78DAC9AE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14815A7E-0C40-931A-18FA-3B948D1A47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1E1FD2FC-E058-76DB-FC46-E7844B2E3D2E}"/>
              </a:ext>
            </a:extLst>
          </p:cNvPr>
          <p:cNvSpPr txBox="1">
            <a:spLocks/>
          </p:cNvSpPr>
          <p:nvPr/>
        </p:nvSpPr>
        <p:spPr>
          <a:xfrm>
            <a:off x="1797666" y="40977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Wymogi bezwzględne i opcjonalne (UZD)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DBC1F6-D355-55CD-778E-D63669FAADF4}"/>
              </a:ext>
            </a:extLst>
          </p:cNvPr>
          <p:cNvSpPr txBox="1">
            <a:spLocks/>
          </p:cNvSpPr>
          <p:nvPr/>
        </p:nvSpPr>
        <p:spPr>
          <a:xfrm>
            <a:off x="677334" y="2160589"/>
            <a:ext cx="9429964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000" b="1" dirty="0"/>
              <a:t>Bezwzględnie</a:t>
            </a:r>
            <a:r>
              <a:rPr lang="pl-PL" sz="2000" dirty="0"/>
              <a:t> wymagania dotyczące dostępności (DA, DC i DIK) zgodnie z minimalnymi wymaganiami z art. 6. Nie ma znaczenie obecność lub nie osób ze szczególnymi potrzebami.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000" b="1" dirty="0"/>
              <a:t>Względnie</a:t>
            </a:r>
            <a:r>
              <a:rPr lang="pl-PL" sz="2000" dirty="0"/>
              <a:t>:</a:t>
            </a:r>
          </a:p>
          <a:p>
            <a:pPr algn="l"/>
            <a:endParaRPr lang="pl-PL" sz="2000" dirty="0"/>
          </a:p>
          <a:p>
            <a:pPr marL="800100" lvl="1" indent="-342900" algn="l">
              <a:buFont typeface="Wingdings" pitchFamily="2" charset="2"/>
              <a:buChar char="Ø"/>
            </a:pPr>
            <a:r>
              <a:rPr lang="pl-PL" dirty="0"/>
              <a:t>Wymagania dotyczące dostępności innej niż DA, DC i DIK (transportowa, edukacyjna, usług jak catering)</a:t>
            </a:r>
          </a:p>
          <a:p>
            <a:pPr marL="800100" lvl="1" indent="-342900" algn="l">
              <a:buFont typeface="Wingdings" pitchFamily="2" charset="2"/>
              <a:buChar char="Ø"/>
            </a:pPr>
            <a:r>
              <a:rPr lang="pl-PL" dirty="0"/>
              <a:t>Szersze wymagania dotyczące dostępności (DA, DC i DIK) przekraczające minimalne wymagania z art. 6</a:t>
            </a:r>
          </a:p>
        </p:txBody>
      </p:sp>
    </p:spTree>
    <p:extLst>
      <p:ext uri="{BB962C8B-B14F-4D97-AF65-F5344CB8AC3E}">
        <p14:creationId xmlns:p14="http://schemas.microsoft.com/office/powerpoint/2010/main" val="447549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F91148C-482F-9BCF-95DC-416C6665E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622F250-54A4-8E33-CDA0-E069C45001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29EAE0E-1384-E0A4-CC6B-DFB34919D4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657161F-08A5-AA54-9B67-2D76D7458E05}"/>
              </a:ext>
            </a:extLst>
          </p:cNvPr>
          <p:cNvSpPr txBox="1">
            <a:spLocks/>
          </p:cNvSpPr>
          <p:nvPr/>
        </p:nvSpPr>
        <p:spPr>
          <a:xfrm>
            <a:off x="1797666" y="571618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Przenoszenie wszystkich wymagań art. 6 UZD w zamówieniu publicznym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DF8796-7DB1-3791-23D8-A41496D27BCF}"/>
              </a:ext>
            </a:extLst>
          </p:cNvPr>
          <p:cNvSpPr txBox="1">
            <a:spLocks/>
          </p:cNvSpPr>
          <p:nvPr/>
        </p:nvSpPr>
        <p:spPr>
          <a:xfrm>
            <a:off x="1307495" y="2121257"/>
            <a:ext cx="9577010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Dylemat, czy przenosić wszystkie wymagania w przypadku zamówienia publicznego, czy też samemu zapewnić niektóre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Podmiot publiczny może zapewnić pewne aspekty dostępności, by zwiększyć konkurencyjność, ograniczyć koszty itp.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Dotyczy następujących aspektów:</a:t>
            </a:r>
          </a:p>
          <a:p>
            <a:pPr marL="742950" lvl="1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/>
              <a:t>Zapewnienie dostępnego budynku (dostępnych pomieszczeń)</a:t>
            </a:r>
          </a:p>
          <a:p>
            <a:pPr marL="742950" lvl="1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/>
              <a:t>Zapewnienie pętli indukcyjnej</a:t>
            </a:r>
          </a:p>
          <a:p>
            <a:pPr marL="742950" lvl="1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/>
              <a:t>Zapewnienie krzesełek ewakuacyjnych</a:t>
            </a:r>
          </a:p>
          <a:p>
            <a:pPr marL="742950" lvl="1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/>
              <a:t>Zapewnienie tłumaczeń na język migowy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0673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ADC88BF-2AB1-3EE4-F9BC-554AB6CFA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1C9B105-6CE8-BDF0-8455-9B8DDDE164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995375FD-9DEF-42EB-9149-3CECB7E7C8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4F2EC84-6319-5DF1-9D06-441ADED2C9E0}"/>
              </a:ext>
            </a:extLst>
          </p:cNvPr>
          <p:cNvSpPr txBox="1">
            <a:spLocks/>
          </p:cNvSpPr>
          <p:nvPr/>
        </p:nvSpPr>
        <p:spPr>
          <a:xfrm>
            <a:off x="1797666" y="85658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Przenoszenie wszystkich wymagań art. 6 UZD w zamówieniu publicznym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9A91C1-97B9-0AC1-7146-60CEF7C9BE16}"/>
              </a:ext>
            </a:extLst>
          </p:cNvPr>
          <p:cNvSpPr txBox="1">
            <a:spLocks/>
          </p:cNvSpPr>
          <p:nvPr/>
        </p:nvSpPr>
        <p:spPr>
          <a:xfrm>
            <a:off x="1421795" y="2542303"/>
            <a:ext cx="9577010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Dylemat, czy przenosić wymagania w zakresie deklaracji dostępności  (art. 6 pkt 2) i informacji na stronie o zakresie działalności danego podmiotu w formach dostępnych (art. 6 pkt 3 lit. c)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Wątpliwe, brak orzecznictwa i interpretacji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Warto rozważyć, gdy dotyczy strony dedykowanej dla przedmiotu zamówienia (gdy wykonawca prowadzi stronę dotyczącą wyłącznie przedmiotu zamówienia) – strona wydarzenia, placówki</a:t>
            </a:r>
          </a:p>
        </p:txBody>
      </p:sp>
    </p:spTree>
    <p:extLst>
      <p:ext uri="{BB962C8B-B14F-4D97-AF65-F5344CB8AC3E}">
        <p14:creationId xmlns:p14="http://schemas.microsoft.com/office/powerpoint/2010/main" val="32427176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20CD7C2-AED4-FEA6-014D-6A389CB44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C1DE05-2882-B227-4EEB-B87CDA6FA9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7364F16C-431E-EEFB-CCCF-45AE5D5EA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A5DFFA8-5934-9A81-5B1F-E831A1DB2F09}"/>
              </a:ext>
            </a:extLst>
          </p:cNvPr>
          <p:cNvSpPr txBox="1">
            <a:spLocks/>
          </p:cNvSpPr>
          <p:nvPr/>
        </p:nvSpPr>
        <p:spPr>
          <a:xfrm>
            <a:off x="1405466" y="610063"/>
            <a:ext cx="9381067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Wymóg uniwersalnego projektowania</a:t>
            </a:r>
            <a:br>
              <a:rPr lang="pl-PL" sz="3600" dirty="0"/>
            </a:br>
            <a:r>
              <a:rPr lang="pl-PL" sz="3600" dirty="0"/>
              <a:t>Kiedy UP nie jest możliwe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E996E6-0185-14B1-0C48-964D0B101352}"/>
              </a:ext>
            </a:extLst>
          </p:cNvPr>
          <p:cNvSpPr txBox="1">
            <a:spLocks/>
          </p:cNvSpPr>
          <p:nvPr/>
        </p:nvSpPr>
        <p:spPr>
          <a:xfrm>
            <a:off x="1509484" y="2326458"/>
            <a:ext cx="9173029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Nie tylko ze względów technicznych lub prawnych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Czy jeśli jest to obiektywne (na przykład brak dostępnej infrastruktury w okolicy)?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Czy jeśli nie było takiej oferty?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Czy dopiero w drugim postępowaniu można zrezygnować z UP?</a:t>
            </a:r>
          </a:p>
        </p:txBody>
      </p:sp>
    </p:spTree>
    <p:extLst>
      <p:ext uri="{BB962C8B-B14F-4D97-AF65-F5344CB8AC3E}">
        <p14:creationId xmlns:p14="http://schemas.microsoft.com/office/powerpoint/2010/main" val="31275286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99A2368-92F2-1404-A1FC-D6C740F8B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EEF855B-AA34-7D85-3953-05B5CD353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27BAA08E-5136-5F7E-A0A4-CEA39FCF6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B124113-AAF7-24DC-8420-F1A0C381A2D7}"/>
              </a:ext>
            </a:extLst>
          </p:cNvPr>
          <p:cNvSpPr txBox="1">
            <a:spLocks/>
          </p:cNvSpPr>
          <p:nvPr/>
        </p:nvSpPr>
        <p:spPr>
          <a:xfrm>
            <a:off x="1405466" y="839789"/>
            <a:ext cx="9381067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Wymóg uniwersalnego projektowania</a:t>
            </a:r>
            <a:br>
              <a:rPr lang="pl-PL" sz="3600" dirty="0"/>
            </a:br>
            <a:r>
              <a:rPr lang="pl-PL" sz="3600" dirty="0"/>
              <a:t>Kiedy UP nie jest możliwe (UZD a PZP)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8CABB3-EAEF-2369-A80B-A304187DC8B0}"/>
              </a:ext>
            </a:extLst>
          </p:cNvPr>
          <p:cNvSpPr txBox="1">
            <a:spLocks/>
          </p:cNvSpPr>
          <p:nvPr/>
        </p:nvSpPr>
        <p:spPr>
          <a:xfrm>
            <a:off x="1509484" y="2348706"/>
            <a:ext cx="9173029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dirty="0"/>
              <a:t>Można zrezygnować z wymogu uniwersalnego projektowania dla dostępności architektonicznej, cyfrowej lub informacyjno-komunikacyjnej, jeśli:</a:t>
            </a:r>
          </a:p>
          <a:p>
            <a:pPr marL="800100" lvl="1" indent="-3429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dirty="0"/>
              <a:t>Nie jest to możliwe oraz</a:t>
            </a:r>
          </a:p>
          <a:p>
            <a:pPr marL="800100" lvl="1" indent="-3429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dirty="0"/>
              <a:t>Analiza potrzeb wskazuje, że nie jest to potrzebne (interpretacja art. 100 PZP – informacja na dalszych slajdach)</a:t>
            </a:r>
          </a:p>
        </p:txBody>
      </p:sp>
    </p:spTree>
    <p:extLst>
      <p:ext uri="{BB962C8B-B14F-4D97-AF65-F5344CB8AC3E}">
        <p14:creationId xmlns:p14="http://schemas.microsoft.com/office/powerpoint/2010/main" val="28995482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50E527B-0FB0-B877-4321-FC5ABE61F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EC54D3C-71BD-AE27-C458-AEA754F02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D829655-4843-1207-C10F-B76953098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238F9C1-9A3A-9782-ED17-0CE5C61D2D0D}"/>
              </a:ext>
            </a:extLst>
          </p:cNvPr>
          <p:cNvSpPr txBox="1">
            <a:spLocks/>
          </p:cNvSpPr>
          <p:nvPr/>
        </p:nvSpPr>
        <p:spPr>
          <a:xfrm>
            <a:off x="1781419" y="856587"/>
            <a:ext cx="8723085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Dyrektywa</a:t>
            </a:r>
            <a:endParaRPr lang="pl-PL" sz="36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17D9B4-0EC3-CE1B-35FB-DB5CAD9A6AB9}"/>
              </a:ext>
            </a:extLst>
          </p:cNvPr>
          <p:cNvSpPr txBox="1">
            <a:spLocks/>
          </p:cNvSpPr>
          <p:nvPr/>
        </p:nvSpPr>
        <p:spPr>
          <a:xfrm>
            <a:off x="1713527" y="2232060"/>
            <a:ext cx="8764946" cy="4356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„</a:t>
            </a:r>
            <a:r>
              <a:rPr lang="pl-PL" sz="1800" b="1" dirty="0"/>
              <a:t>Art. 42 – Dyrektywy Parlamentu  Europejskiego i Rady 2014/24/UE z</a:t>
            </a:r>
            <a:r>
              <a:rPr lang="pl-PL" sz="1800" dirty="0"/>
              <a:t> </a:t>
            </a:r>
            <a:r>
              <a:rPr lang="pl-PL" sz="1800" b="1" dirty="0"/>
              <a:t>dnia 26 lutego 2014 r. w sprawie zamówień publicznych, uchylająca dyrektywę 2004/18/WE</a:t>
            </a:r>
          </a:p>
          <a:p>
            <a:pPr marL="285750" indent="-285750" algn="l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Specyfikacje techniczne</a:t>
            </a:r>
          </a:p>
          <a:p>
            <a:pPr marL="285750" indent="-285750" algn="l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W przypadku </a:t>
            </a:r>
            <a:r>
              <a:rPr lang="pl-PL" sz="1800" b="1" dirty="0"/>
              <a:t>wszystkich zamówień</a:t>
            </a:r>
            <a:r>
              <a:rPr lang="pl-PL" sz="1800" dirty="0"/>
              <a:t>, które </a:t>
            </a:r>
            <a:r>
              <a:rPr lang="pl-PL" sz="1800" b="1" dirty="0"/>
              <a:t>przeznaczone są do użytku osób fizycznych</a:t>
            </a:r>
            <a:r>
              <a:rPr lang="pl-PL" sz="1800" dirty="0"/>
              <a:t> – zarówno ogółu społeczeństwa, jak i pracowników instytucji zamawiającej – przedmiotowe specyfikacje techniczne sporządza się, z wyjątkiem należycie uzasadnionych przypadków, w taki sposób, aby </a:t>
            </a:r>
            <a:r>
              <a:rPr lang="pl-PL" sz="1800" b="1" dirty="0"/>
              <a:t>uwzględnić kryteria dostępności dla osób niepełnosprawnych lub projektowanie z przeznaczeniem dla wszystkich użytkowników</a:t>
            </a:r>
            <a:r>
              <a:rPr lang="pl-PL" sz="18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99894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F032A30-9C2F-7A15-1051-9F2C79013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04F0340-4F33-39C9-F707-57F90D986C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B3FB3E9E-1835-EEF2-8E9A-75B512EAC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F41212F-5F63-9F2E-F3A2-7156925016F3}"/>
              </a:ext>
            </a:extLst>
          </p:cNvPr>
          <p:cNvSpPr txBox="1">
            <a:spLocks/>
          </p:cNvSpPr>
          <p:nvPr/>
        </p:nvSpPr>
        <p:spPr>
          <a:xfrm>
            <a:off x="1660961" y="610063"/>
            <a:ext cx="887007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Art. 100 ust.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627F9A-D73D-78D7-3F59-B362B9B8C789}"/>
              </a:ext>
            </a:extLst>
          </p:cNvPr>
          <p:cNvSpPr txBox="1">
            <a:spLocks/>
          </p:cNvSpPr>
          <p:nvPr/>
        </p:nvSpPr>
        <p:spPr>
          <a:xfrm>
            <a:off x="1222587" y="2501594"/>
            <a:ext cx="9746826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600" dirty="0"/>
              <a:t>„1. W przypadku </a:t>
            </a:r>
            <a:r>
              <a:rPr lang="pl-PL" sz="2600" b="1" dirty="0"/>
              <a:t>zamówień przeznaczonych do użytku osób fizycznych</a:t>
            </a:r>
            <a:r>
              <a:rPr lang="pl-PL" sz="2600" dirty="0"/>
              <a:t>, w tym pracowników zamawiającego, </a:t>
            </a:r>
            <a:r>
              <a:rPr lang="pl-PL" sz="2600" b="1" dirty="0"/>
              <a:t>opis przedmiotu zamówienia sporządza się, z uwzględnieniem wymagań w zakresie dostępności dla osób niepełnosprawnych oraz projektowania z przeznaczeniem dla wszystkich użytkowników</a:t>
            </a:r>
            <a:r>
              <a:rPr lang="pl-PL" sz="2600" dirty="0"/>
              <a:t>, chyba że nie jest to uzasadnione charakterem przedmiotu zamówienia.”</a:t>
            </a:r>
          </a:p>
        </p:txBody>
      </p:sp>
    </p:spTree>
    <p:extLst>
      <p:ext uri="{BB962C8B-B14F-4D97-AF65-F5344CB8AC3E}">
        <p14:creationId xmlns:p14="http://schemas.microsoft.com/office/powerpoint/2010/main" val="204316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55F3F91-4229-1300-9A56-F327CE105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B12CA-9378-CE8F-1895-198C83FA9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962" y="856587"/>
            <a:ext cx="9144000" cy="728739"/>
          </a:xfrm>
        </p:spPr>
        <p:txBody>
          <a:bodyPr>
            <a:norm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Dokumenty</a:t>
            </a:r>
            <a:r>
              <a:rPr lang="pl-PL" sz="36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wymagane</a:t>
            </a:r>
            <a:r>
              <a:rPr lang="pl-PL" sz="36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pracownika</a:t>
            </a:r>
            <a:endParaRPr lang="pl-PL" sz="44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10C27F-DB53-3B22-C271-A9923A148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0962" y="1220956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/>
            <a:endParaRPr lang="pl-PL" sz="11200" dirty="0">
              <a:latin typeface="Georgia" panose="02040502050405020303" pitchFamily="18" charset="0"/>
            </a:endParaRPr>
          </a:p>
          <a:p>
            <a:pPr algn="l"/>
            <a:endParaRPr lang="pl-PL" sz="11200" dirty="0">
              <a:latin typeface="Georgia" panose="02040502050405020303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Osoby, które mają być zatrudnione lub dopuszczone do pracy z dziećmi, zobowiązane są dostarczyć: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Informację z Krajowego Rejestru Karnego</a:t>
            </a: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dotyczącą przestępstw opisanych w rozdziałach XIX i XXV Kodeksu karnego (m.in. przestępstwa przeciwko wolności seksualnej i obyczajności), art. 189a (handel ludźmi), art. 207 (znęcanie się) oraz przepisów ustawy z dnia 29 lipca 2005 r. o przeciwdziałaniu narkomanii.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Informację z rejestru karnego państwa obywatelstwa</a:t>
            </a: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jeśli osoba nie jest obywatelem Polski.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Oświadczenie o krajach zamieszkania</a:t>
            </a: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ciągu ostatnich 20 lat oraz dokumentację z rejestrów karnych tych państw.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EC3C58B-D023-B538-46D0-F21E7D6237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2B4B0D15-66A4-4741-E27D-C5A9AB3CA7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832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BE67270-E074-5FE7-70E4-E26BBCC15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098F76B-600B-60BA-D933-9486976B5D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E3CD9C02-D044-E26B-0797-D7F158E86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E1017C1-5B10-6687-ADE5-3A2A1D3B5C2D}"/>
              </a:ext>
            </a:extLst>
          </p:cNvPr>
          <p:cNvSpPr txBox="1">
            <a:spLocks/>
          </p:cNvSpPr>
          <p:nvPr/>
        </p:nvSpPr>
        <p:spPr>
          <a:xfrm>
            <a:off x="1660961" y="839789"/>
            <a:ext cx="887007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Art. 100 ust.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42F698-1D7F-2C85-79CC-7A0809165017}"/>
              </a:ext>
            </a:extLst>
          </p:cNvPr>
          <p:cNvSpPr txBox="1">
            <a:spLocks/>
          </p:cNvSpPr>
          <p:nvPr/>
        </p:nvSpPr>
        <p:spPr>
          <a:xfrm>
            <a:off x="1381018" y="2348706"/>
            <a:ext cx="942996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dirty="0"/>
              <a:t>„2. Jeżeli wymagania, o których mowa w ust. 1, wynikają z aktu prawa Unii Europejskiej, przedmiot zamówienia, w zakresie wymagań dotyczących dostępności dla osób niepełnosprawnych oraz projektowania z przeznaczeniem dla wszystkich użytkowników, opisuje się przez odesłanie do tego aktu.”</a:t>
            </a:r>
          </a:p>
        </p:txBody>
      </p:sp>
    </p:spTree>
    <p:extLst>
      <p:ext uri="{BB962C8B-B14F-4D97-AF65-F5344CB8AC3E}">
        <p14:creationId xmlns:p14="http://schemas.microsoft.com/office/powerpoint/2010/main" val="24091926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A8E42C4-5CE2-6E77-A957-4B8170288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4E7CE6C-6276-0572-E8CC-6229FDEB4F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FADABD69-D025-B9EC-3F92-54580AC08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6897588-0461-C071-E36D-6614600EB500}"/>
              </a:ext>
            </a:extLst>
          </p:cNvPr>
          <p:cNvSpPr txBox="1">
            <a:spLocks/>
          </p:cNvSpPr>
          <p:nvPr/>
        </p:nvSpPr>
        <p:spPr>
          <a:xfrm>
            <a:off x="1660961" y="610063"/>
            <a:ext cx="887007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Art. 100 ust. 2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AEB9BB-DFE0-8FBF-A4A4-10A3F6ABE665}"/>
              </a:ext>
            </a:extLst>
          </p:cNvPr>
          <p:cNvSpPr txBox="1">
            <a:spLocks/>
          </p:cNvSpPr>
          <p:nvPr/>
        </p:nvSpPr>
        <p:spPr>
          <a:xfrm>
            <a:off x="1381018" y="1930863"/>
            <a:ext cx="9429964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1800" dirty="0"/>
              <a:t>Dyrektywa Parlamentu Europejskiego i Rady </a:t>
            </a:r>
            <a:r>
              <a:rPr lang="pl-PL" sz="18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(UE) 2019/882 z dnia 17 kwietnia 2019 roku </a:t>
            </a:r>
            <a:r>
              <a:rPr lang="pl-PL" sz="1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 sprawie wymogów dostępności produktów i usług</a:t>
            </a:r>
            <a:r>
              <a:rPr lang="pl-PL" sz="1800" b="1" dirty="0"/>
              <a:t> </a:t>
            </a:r>
            <a:r>
              <a:rPr lang="pl-PL" sz="1800" dirty="0"/>
              <a:t>(</a:t>
            </a:r>
            <a:r>
              <a:rPr lang="pl-PL" sz="18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Dz.U.UE.L.2019.151.70 z dnia 2019.06.07) – stosowana od 28.06.2025 roku</a:t>
            </a:r>
          </a:p>
          <a:p>
            <a:pPr algn="l">
              <a:lnSpc>
                <a:spcPct val="150000"/>
              </a:lnSpc>
            </a:pPr>
            <a:r>
              <a:rPr lang="pl-PL" sz="1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ROZDZIAŁ  X – Wymogi dostępności w innych aktach prawnych Unii</a:t>
            </a:r>
            <a:endParaRPr lang="pl-P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l-PL" sz="1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Artykuł  24</a:t>
            </a:r>
            <a:endParaRPr lang="pl-P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Dostępność na podstawie innych aktów prawnych Unii</a:t>
            </a:r>
            <a:endParaRPr lang="pl-P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1. W odniesieniu do produktów i usług, o których mowa w art. 2 niniejszej dyrektywy, wymogi dostępności określone w załączniku I do niej są obowiązkowymi wymogami w zakresie dostępności w rozumieniu </a:t>
            </a:r>
            <a:r>
              <a:rPr lang="pl-PL" sz="1800" dirty="0">
                <a:solidFill>
                  <a:srgbClr val="1B1B1B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art. 42 ust. 1</a:t>
            </a:r>
            <a:r>
              <a:rPr lang="pl-PL" sz="18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dyrektywy 2014/24/UE i </a:t>
            </a:r>
            <a:r>
              <a:rPr lang="pl-PL" sz="1800" dirty="0">
                <a:solidFill>
                  <a:srgbClr val="1B1B1B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art. 60 ust. 1</a:t>
            </a:r>
            <a:r>
              <a:rPr lang="pl-PL" sz="18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dyrektywy 2014/25/UE.</a:t>
            </a:r>
            <a:endParaRPr lang="pl-PL" sz="1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29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76FC844-30E7-58AA-A47D-AD6917320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CB22122-2243-D9DE-CB17-3A021C96EB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6C72E37B-FEB8-70BA-F1E7-4D1D89741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4EC14BF-AAB8-A322-93BD-B62E704970A0}"/>
              </a:ext>
            </a:extLst>
          </p:cNvPr>
          <p:cNvSpPr txBox="1">
            <a:spLocks/>
          </p:cNvSpPr>
          <p:nvPr/>
        </p:nvSpPr>
        <p:spPr>
          <a:xfrm>
            <a:off x="1707923" y="839789"/>
            <a:ext cx="887007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Art. 100 cd.</a:t>
            </a:r>
          </a:p>
        </p:txBody>
      </p:sp>
      <p:sp>
        <p:nvSpPr>
          <p:cNvPr id="3" name="Symbol zastępczy zawartości 3">
            <a:extLst>
              <a:ext uri="{FF2B5EF4-FFF2-40B4-BE49-F238E27FC236}">
                <a16:creationId xmlns:a16="http://schemas.microsoft.com/office/drawing/2014/main" id="{533C7894-BBC3-91B0-A383-D604A8F96B31}"/>
              </a:ext>
            </a:extLst>
          </p:cNvPr>
          <p:cNvSpPr txBox="1">
            <a:spLocks/>
          </p:cNvSpPr>
          <p:nvPr/>
        </p:nvSpPr>
        <p:spPr>
          <a:xfrm>
            <a:off x="1844628" y="2683103"/>
            <a:ext cx="8596668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800" dirty="0"/>
              <a:t>Obowiązek uwzględniania w opisie przedmiotu zamówienia  wymagań w zakresie dostępności dla osób niepełnosprawnych oraz projektowania z przeznaczeniem dla wszystkich użytkowników dotyczy zarówno zamawianych </a:t>
            </a:r>
            <a:r>
              <a:rPr lang="pl-PL" sz="2800" b="1" dirty="0"/>
              <a:t>dostaw</a:t>
            </a:r>
            <a:r>
              <a:rPr lang="pl-PL" sz="2800" dirty="0"/>
              <a:t>, jak i </a:t>
            </a:r>
            <a:r>
              <a:rPr lang="pl-PL" sz="2800" b="1" dirty="0"/>
              <a:t>usług</a:t>
            </a:r>
            <a:r>
              <a:rPr lang="pl-PL" sz="2800" dirty="0"/>
              <a:t> oraz </a:t>
            </a:r>
            <a:r>
              <a:rPr lang="pl-PL" sz="2800" b="1" dirty="0"/>
              <a:t>robót budowlanych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307826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48BC45C-0073-98FA-C8C4-45981A242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7CEE21C-877B-D6AC-6840-EF4692A53D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60D65CAB-D3C2-8D7A-6009-0A4362163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6E60474-2BCA-C861-CC63-EBD81D6B7E57}"/>
              </a:ext>
            </a:extLst>
          </p:cNvPr>
          <p:cNvSpPr txBox="1">
            <a:spLocks/>
          </p:cNvSpPr>
          <p:nvPr/>
        </p:nvSpPr>
        <p:spPr>
          <a:xfrm>
            <a:off x="1660961" y="839789"/>
            <a:ext cx="887007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Art. 100 cd.1</a:t>
            </a:r>
          </a:p>
        </p:txBody>
      </p:sp>
      <p:sp>
        <p:nvSpPr>
          <p:cNvPr id="3" name="Symbol zastępczy zawartości 3">
            <a:extLst>
              <a:ext uri="{FF2B5EF4-FFF2-40B4-BE49-F238E27FC236}">
                <a16:creationId xmlns:a16="http://schemas.microsoft.com/office/drawing/2014/main" id="{0767E3F3-4BBC-1A15-55C5-55148D4655D9}"/>
              </a:ext>
            </a:extLst>
          </p:cNvPr>
          <p:cNvSpPr txBox="1">
            <a:spLocks/>
          </p:cNvSpPr>
          <p:nvPr/>
        </p:nvSpPr>
        <p:spPr>
          <a:xfrm>
            <a:off x="2246257" y="2748418"/>
            <a:ext cx="7699486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800" b="1" dirty="0"/>
              <a:t>Obowiązek prawny (a nie dowolność)</a:t>
            </a:r>
            <a:r>
              <a:rPr lang="pl-PL" sz="2800" u="sng" dirty="0"/>
              <a:t> </a:t>
            </a:r>
            <a:r>
              <a:rPr lang="pl-PL" sz="2800" dirty="0"/>
              <a:t>uwzględniania w opisie przedmiotu zamówienia  wymagań w zakresie dostępności dla osób niepełnosprawnych oraz projektowania z przeznaczeniem dla wszystkich użytkowników</a:t>
            </a:r>
          </a:p>
        </p:txBody>
      </p:sp>
    </p:spTree>
    <p:extLst>
      <p:ext uri="{BB962C8B-B14F-4D97-AF65-F5344CB8AC3E}">
        <p14:creationId xmlns:p14="http://schemas.microsoft.com/office/powerpoint/2010/main" val="28274559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17015A7-D001-31C4-420B-C0D543416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10AE9BE-50D8-96DC-CB28-D1EFBE1516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FCCDD62E-AC27-D163-E000-370A604671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D25F2F7-A5B8-0B58-FCC8-20E7EC1FA3A2}"/>
              </a:ext>
            </a:extLst>
          </p:cNvPr>
          <p:cNvSpPr txBox="1">
            <a:spLocks/>
          </p:cNvSpPr>
          <p:nvPr/>
        </p:nvSpPr>
        <p:spPr>
          <a:xfrm>
            <a:off x="1632822" y="839789"/>
            <a:ext cx="887007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zamówień publicznych w PZP</a:t>
            </a:r>
            <a:br>
              <a:rPr lang="pl-PL" sz="3600" dirty="0"/>
            </a:br>
            <a:r>
              <a:rPr lang="pl-PL" sz="3600" dirty="0"/>
              <a:t>Art. 100 cd.2</a:t>
            </a:r>
          </a:p>
        </p:txBody>
      </p:sp>
      <p:sp>
        <p:nvSpPr>
          <p:cNvPr id="3" name="Symbol zastępczy zawartości 3">
            <a:extLst>
              <a:ext uri="{FF2B5EF4-FFF2-40B4-BE49-F238E27FC236}">
                <a16:creationId xmlns:a16="http://schemas.microsoft.com/office/drawing/2014/main" id="{D508DC46-D713-DE5C-8FE8-3FA616EA6654}"/>
              </a:ext>
            </a:extLst>
          </p:cNvPr>
          <p:cNvSpPr txBox="1">
            <a:spLocks/>
          </p:cNvSpPr>
          <p:nvPr/>
        </p:nvSpPr>
        <p:spPr>
          <a:xfrm>
            <a:off x="1797666" y="2348706"/>
            <a:ext cx="8596668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600" b="1" dirty="0"/>
              <a:t>Koniunkcja</a:t>
            </a:r>
            <a:r>
              <a:rPr lang="pl-PL" sz="2600" dirty="0"/>
              <a:t> – Zamawiający ma zapewnić w opisie przedmiotu zamówienia: wymagania w zakresie</a:t>
            </a:r>
            <a:r>
              <a:rPr lang="pl-PL" sz="2600" b="1" dirty="0"/>
              <a:t> </a:t>
            </a:r>
            <a:r>
              <a:rPr lang="pl-PL" sz="2600" dirty="0"/>
              <a:t>dostępności dla osób niepełnosprawnych </a:t>
            </a:r>
            <a:r>
              <a:rPr lang="pl-PL" sz="2600" b="1" dirty="0"/>
              <a:t>oraz</a:t>
            </a:r>
            <a:r>
              <a:rPr lang="pl-PL" sz="2600" dirty="0"/>
              <a:t> projektowanie z przeznaczeniem dla wszystkich użytkowników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600" b="1" dirty="0"/>
              <a:t>Dostępność zapewniana wyłącznie przez</a:t>
            </a:r>
            <a:r>
              <a:rPr lang="pl-PL" sz="2600" dirty="0"/>
              <a:t> </a:t>
            </a:r>
            <a:r>
              <a:rPr lang="pl-PL" sz="2600" b="1" dirty="0"/>
              <a:t>projektowanie uniwersalne</a:t>
            </a:r>
            <a:r>
              <a:rPr lang="pl-PL" sz="2600" dirty="0"/>
              <a:t> (projektowanie z przeznaczeniem dla wszystkich użytkowników)</a:t>
            </a:r>
          </a:p>
        </p:txBody>
      </p:sp>
    </p:spTree>
    <p:extLst>
      <p:ext uri="{BB962C8B-B14F-4D97-AF65-F5344CB8AC3E}">
        <p14:creationId xmlns:p14="http://schemas.microsoft.com/office/powerpoint/2010/main" val="26520998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6FE6199-DD72-A411-E1E9-5FC60B089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B9781E7-3F20-848A-1C4E-18BF23D8B8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17BE0B71-9BFB-E1E2-7966-AB08CD134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F114E9B-A47E-BBFD-CA32-FA0DD6E135BC}"/>
              </a:ext>
            </a:extLst>
          </p:cNvPr>
          <p:cNvSpPr txBox="1">
            <a:spLocks/>
          </p:cNvSpPr>
          <p:nvPr/>
        </p:nvSpPr>
        <p:spPr>
          <a:xfrm>
            <a:off x="1288563" y="839789"/>
            <a:ext cx="9073006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800" dirty="0"/>
              <a:t>Odbiorcy/czynie dostępności (UZD i PZP)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3127A-C4A2-045B-EA34-11D54555BD69}"/>
              </a:ext>
            </a:extLst>
          </p:cNvPr>
          <p:cNvSpPr txBox="1">
            <a:spLocks/>
          </p:cNvSpPr>
          <p:nvPr/>
        </p:nvSpPr>
        <p:spPr>
          <a:xfrm>
            <a:off x="1076579" y="2348706"/>
            <a:ext cx="10038841" cy="4697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Osoby z niepełnosprawnościami (art. 100 PZP) i ze szczególnymi potrzebami (UZD) </a:t>
            </a:r>
          </a:p>
          <a:p>
            <a:pPr marL="285750" indent="-28575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Ale:</a:t>
            </a:r>
          </a:p>
          <a:p>
            <a:pPr marL="742950" lvl="1" indent="-285750" algn="l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1600" dirty="0"/>
              <a:t>Art. 4 ust. 2 pkt 1 UZD nakazuje uwzględniać potrzeby osób ze szczególnymi potrzebami w każdej działalności (też przy planowaniu zamówień)</a:t>
            </a:r>
          </a:p>
          <a:p>
            <a:pPr marL="742950" lvl="1" indent="-285750" algn="l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1600" dirty="0"/>
              <a:t>Art. 83 PZP wymaga (dla przetargów unijnych) dokonania analizy potrzeb Zamawiającego (a zatem pod kątem potrzeb wszystkich użytkowników/czek)</a:t>
            </a:r>
          </a:p>
          <a:p>
            <a:pPr marL="742950" lvl="1" indent="-285750" algn="l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1600" dirty="0"/>
              <a:t>Świadomość społeczna potrzeb wszystkich użytkowników/czek</a:t>
            </a:r>
          </a:p>
          <a:p>
            <a:pPr marL="285750" indent="-285750" algn="l">
              <a:lnSpc>
                <a:spcPct val="17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1600" b="1" dirty="0"/>
              <a:t>Konkluzja pragmatyczna.</a:t>
            </a:r>
            <a:r>
              <a:rPr lang="pl-PL" sz="1600" dirty="0"/>
              <a:t> Należy wymagać dostępności </a:t>
            </a:r>
            <a:r>
              <a:rPr lang="pl-PL" sz="1600" b="1" dirty="0"/>
              <a:t>dla osób ze szczególnymi</a:t>
            </a:r>
            <a:r>
              <a:rPr lang="pl-PL" sz="1600" dirty="0"/>
              <a:t> </a:t>
            </a:r>
            <a:r>
              <a:rPr lang="pl-PL" sz="1600" b="1" dirty="0"/>
              <a:t>potrzebami</a:t>
            </a:r>
            <a:r>
              <a:rPr lang="pl-PL" sz="1600" dirty="0"/>
              <a:t>, w tym osób z niepełnosprawnościami.</a:t>
            </a:r>
          </a:p>
        </p:txBody>
      </p:sp>
    </p:spTree>
    <p:extLst>
      <p:ext uri="{BB962C8B-B14F-4D97-AF65-F5344CB8AC3E}">
        <p14:creationId xmlns:p14="http://schemas.microsoft.com/office/powerpoint/2010/main" val="18831996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05DB027-2770-6626-6F4E-897DFC694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40CECBCE-AED9-EB2D-E4C5-E8F62E7D80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A0CF50BF-87F5-A5D6-C2B4-E923070BA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C457A22-FCEA-6EF8-8BE7-60914467A26F}"/>
              </a:ext>
            </a:extLst>
          </p:cNvPr>
          <p:cNvSpPr txBox="1">
            <a:spLocks/>
          </p:cNvSpPr>
          <p:nvPr/>
        </p:nvSpPr>
        <p:spPr>
          <a:xfrm>
            <a:off x="1373880" y="856587"/>
            <a:ext cx="9129020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zadań i zamówień publicznych</a:t>
            </a:r>
            <a:br>
              <a:rPr lang="pl-PL" sz="3600" dirty="0"/>
            </a:br>
            <a:r>
              <a:rPr lang="pl-PL" sz="3600" dirty="0"/>
              <a:t>Rekomendacje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A3683-93D0-CD50-406E-8EF32B1E398F}"/>
              </a:ext>
            </a:extLst>
          </p:cNvPr>
          <p:cNvSpPr txBox="1">
            <a:spLocks/>
          </p:cNvSpPr>
          <p:nvPr/>
        </p:nvSpPr>
        <p:spPr>
          <a:xfrm>
            <a:off x="1568950" y="2331908"/>
            <a:ext cx="9054099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Wdrożenie w organizacji polityki zamówień publicznych uwzględniającej kwestie związane z dostępnością oraz uniwersalnym projektowaniem – jak wskazano wcześniej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 zapewnianie dostępności – jako obowiązku ustawowego – odpowiada każda komórka merytoryczna prowadząca postępowanie i udzielająca zamówienia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Informowanie kontrahentów i partnerów o polityce zamawiającego w zakresie zapewniania dostępności oraz uniwersalnego projektowania</a:t>
            </a:r>
          </a:p>
        </p:txBody>
      </p:sp>
    </p:spTree>
    <p:extLst>
      <p:ext uri="{BB962C8B-B14F-4D97-AF65-F5344CB8AC3E}">
        <p14:creationId xmlns:p14="http://schemas.microsoft.com/office/powerpoint/2010/main" val="41631769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BE13E2A-0E43-DCAA-ED88-91EBC8C77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A951254-3455-32F8-7738-B2E79350CB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247B3F44-F43C-3EA6-B432-B00A1EF23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5A06F73-ACAA-8B62-36A3-34F8B4EF08BB}"/>
              </a:ext>
            </a:extLst>
          </p:cNvPr>
          <p:cNvSpPr txBox="1">
            <a:spLocks/>
          </p:cNvSpPr>
          <p:nvPr/>
        </p:nvSpPr>
        <p:spPr>
          <a:xfrm>
            <a:off x="1344572" y="839789"/>
            <a:ext cx="915832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Dostępność zadań i zamówień publicznych</a:t>
            </a:r>
            <a:br>
              <a:rPr lang="pl-PL" sz="3600" dirty="0"/>
            </a:br>
            <a:r>
              <a:rPr lang="pl-PL" sz="3600" dirty="0"/>
              <a:t>Rekomendacje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4BF8A6-E1A7-5149-5F54-0551C4270D0C}"/>
              </a:ext>
            </a:extLst>
          </p:cNvPr>
          <p:cNvSpPr txBox="1">
            <a:spLocks/>
          </p:cNvSpPr>
          <p:nvPr/>
        </p:nvSpPr>
        <p:spPr>
          <a:xfrm>
            <a:off x="1568950" y="2348706"/>
            <a:ext cx="9054099" cy="469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Zakładka dostępność na stronie zamówień i na stronie dla organizacji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Wskazanie osób odpowiedzialnych za zapewnianie dostępności w zamówieniach, podział obowiązków między jednostki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Dopasowanie wniosku zakupowego (przykład)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Przegląd typów zleceń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Opracowanie wymogów dostępności dla typowych zleceń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Dostosowanie dokumentacji przetargowej i konkursowej</a:t>
            </a:r>
          </a:p>
        </p:txBody>
      </p:sp>
    </p:spTree>
    <p:extLst>
      <p:ext uri="{BB962C8B-B14F-4D97-AF65-F5344CB8AC3E}">
        <p14:creationId xmlns:p14="http://schemas.microsoft.com/office/powerpoint/2010/main" val="39179592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C179A16-FA7F-5352-443D-905122BAA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4A26E-E6BC-EF04-148F-BD6747A76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Dziękuję </a:t>
            </a:r>
            <a:r>
              <a:rPr lang="pl-PL" sz="4400" dirty="0">
                <a:sym typeface="Wingdings" pitchFamily="2" charset="2"/>
              </a:rPr>
              <a:t></a:t>
            </a:r>
            <a:br>
              <a:rPr lang="pl-PL" sz="4400" dirty="0"/>
            </a:br>
            <a:r>
              <a:rPr lang="pl-PL" sz="4400" dirty="0"/>
              <a:t>Andrzej Rybus-Tołłoczko</a:t>
            </a:r>
            <a:br>
              <a:rPr lang="pl-PL" sz="4400" dirty="0"/>
            </a:br>
            <a:r>
              <a:rPr lang="pl-PL" sz="4400" dirty="0"/>
              <a:t>eart@rt-net.pl</a:t>
            </a:r>
            <a:br>
              <a:rPr lang="pl-PL" sz="4400" dirty="0"/>
            </a:br>
            <a:r>
              <a:rPr lang="pl-PL" sz="4400" dirty="0"/>
              <a:t>tel. biuro +48 668 933 389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287235C-B3FF-E86C-8D4C-F9999E29D2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F26F9CEE-35F9-6103-4215-C42FBBB46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1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84A2B77-847A-314F-F06B-36101F6BA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51D061-08D1-A983-2A42-0B1068F77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1422"/>
            <a:ext cx="9144000" cy="578774"/>
          </a:xfrm>
        </p:spPr>
        <p:txBody>
          <a:bodyPr>
            <a:noAutofit/>
          </a:bodyPr>
          <a:lstStyle/>
          <a:p>
            <a: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Oświadczenia w przypadku braku rejestru karnego</a:t>
            </a: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3B700D-A2F8-A346-FA0A-935BF85F7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1961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Jeżeli w danym państwie nie prowadzi się rejestru karnego lub prawo nie przewiduje wydawania takich informacji, osoba składa: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Oświadczenie o fakcie braku takiego rejestru.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Deklarację, że nie była skazana ani nie obowiązują jej zakazy zawodowe związane z działalnością z dziećmi.</a:t>
            </a:r>
            <a:b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Oświadczenie powinna zawierać klauzulę: „</a:t>
            </a:r>
            <a:r>
              <a:rPr lang="pl-PL" sz="80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Jestem świadomy odpowiedzialności karnej za złożenie fałszywego oświadczenia”.</a:t>
            </a:r>
            <a:endParaRPr lang="pl-PL" sz="80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D4DD1BB-EEC4-9D9F-B04C-7B8A1B7E7D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E0148797-2970-8D0A-4B62-20F079ADB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6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3BF7E81-0AD1-0F0D-0828-4DE3EDABA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5D483-3645-A20E-E9ED-77C9E76DA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113"/>
            <a:ext cx="9144000" cy="465680"/>
          </a:xfrm>
        </p:spPr>
        <p:txBody>
          <a:bodyPr>
            <a:no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Wyjątki od obowiązku weryfikacji</a:t>
            </a:r>
            <a:endParaRPr lang="pl-PL" sz="3600" dirty="0">
              <a:latin typeface="Georgia" panose="02040502050405020303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18595FD-6447-6100-BEE6-7D1595E9A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2434" y="2601119"/>
            <a:ext cx="8367132" cy="1655762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112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Przepisy nie dotyczą osób, które:</a:t>
            </a:r>
            <a:endParaRPr lang="pl-PL" sz="11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112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Są członkami rodziny małoletniego.</a:t>
            </a:r>
            <a:endParaRPr lang="pl-PL" sz="11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112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Zostały osobiście wskazane przez rodzica lub przedstawiciela ustawowego dziecka.</a:t>
            </a:r>
            <a:endParaRPr lang="pl-PL" sz="11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DC508F9-0164-17DE-23F4-D3A332C5C3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4B904F9-39CA-C67F-BFF2-D1D73A95C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8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472C332-F6AB-8872-A769-282CBC4A9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B4E7BA-1454-F0F8-FF7B-165C332F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6814"/>
            <a:ext cx="9144000" cy="578774"/>
          </a:xfrm>
        </p:spPr>
        <p:txBody>
          <a:bodyPr>
            <a:noAutofit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Kontrola przestrzegania obowiązków weryfikacyjnych</a:t>
            </a:r>
            <a:endParaRPr lang="pl-PL" sz="3600" dirty="0">
              <a:latin typeface="Georgia" panose="02040502050405020303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68573C4-3427-B126-A7B6-1282A2793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10738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Zgodnie z nowymi regulacjami, kontrolę w tym zakresie sprawują: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64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Samorządy lokalne</a:t>
            </a: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(wójtowie, burmistrzowie, prezydenci miast, starostowie, marszałkowie województw).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64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Organy oświatowe</a:t>
            </a: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zgodnie z ustawą z dnia 14 grudnia 2016 r. - Prawo oświatowe.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64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Państwowa Inspekcja Pracy (PIP)</a:t>
            </a: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64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Narodowy Fundusz Zdrowia (NFZ)</a:t>
            </a: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w zakresie swoich kompetencji.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Kontrolujący mogą: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Wstępować na teren podmiotu w godzinach od 8:00 do 18:00.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Żądać informacji i dokumentów związanych z kontrolą.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6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Sporządzać protokoły i wydawać zalecenia pokontrolne.</a:t>
            </a:r>
            <a:endParaRPr lang="pl-PL" sz="6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5A12AC5-6ECC-5ED6-8724-FAB547476A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DDD4F5B9-26E7-54BD-C77E-6CE69BC9A5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93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B844EFE-915F-70A2-557B-A575864BE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F04864-2DF6-8469-BEE7-E2846DC2C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0844"/>
            <a:ext cx="9144000" cy="578774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Sankcje za naruszenia</a:t>
            </a:r>
            <a:endParaRPr lang="pl-PL" sz="44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4C57C8B-FB51-A3E6-4A24-7318D8260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4168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72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Nieprzestrzeganie obowiązków wiąże się z surowymi karami:</a:t>
            </a:r>
            <a:endParaRPr lang="pl-PL" sz="7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72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 grzywny, ograniczenia wolności lub aresztu</a:t>
            </a:r>
            <a:r>
              <a:rPr lang="pl-PL" sz="72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co najmniej 1000 zł dla pracodawców, którzy nie uzyskają wymaganych informacji lub dokumentów.</a:t>
            </a:r>
            <a:endParaRPr lang="pl-PL" sz="7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72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 pozbawienia wolności od 3 miesięcy do 5 lat</a:t>
            </a:r>
            <a:r>
              <a:rPr lang="pl-PL" sz="72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za zatrudnienie osoby skazanej za przestępstwa przeciwko dzieciom lub objętej zakazem pracy z małoletnimi.</a:t>
            </a:r>
            <a:endParaRPr lang="pl-PL" sz="7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68A6FF5-2558-6700-F59E-E8C122CE8D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3" y="12037"/>
            <a:ext cx="1689100" cy="1689100"/>
          </a:xfrm>
          <a:prstGeom prst="rect">
            <a:avLst/>
          </a:prstGeom>
        </p:spPr>
      </p:pic>
      <p:pic>
        <p:nvPicPr>
          <p:cNvPr id="13" name="Obraz 12" descr="Obraz zawierający Czcionka, symbol, logo, Grafika&#10;&#10;Opis wygenerowany automatycznie">
            <a:extLst>
              <a:ext uri="{FF2B5EF4-FFF2-40B4-BE49-F238E27FC236}">
                <a16:creationId xmlns:a16="http://schemas.microsoft.com/office/drawing/2014/main" id="{52D635F5-B86A-AC46-17A5-9E62F1AC8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39332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03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6DCE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3494</Words>
  <Application>Microsoft Office PowerPoint</Application>
  <PresentationFormat>Panoramiczny</PresentationFormat>
  <Paragraphs>229</Paragraphs>
  <Slides>58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58</vt:i4>
      </vt:variant>
    </vt:vector>
  </HeadingPairs>
  <TitlesOfParts>
    <vt:vector size="67" baseType="lpstr">
      <vt:lpstr>Arial</vt:lpstr>
      <vt:lpstr>Calibri</vt:lpstr>
      <vt:lpstr>Georgia</vt:lpstr>
      <vt:lpstr>Symbol</vt:lpstr>
      <vt:lpstr>Times New Roman</vt:lpstr>
      <vt:lpstr>Verdana</vt:lpstr>
      <vt:lpstr>Wingdings</vt:lpstr>
      <vt:lpstr>Wingdings 3</vt:lpstr>
      <vt:lpstr>Motyw pakietu Office</vt:lpstr>
      <vt:lpstr>Obowiązki prawne organizacji pozarządowych realizujących zadanie publiczne</vt:lpstr>
      <vt:lpstr>„Ustawa Kamilka”</vt:lpstr>
      <vt:lpstr>Obowiązki pracodawców dotyczące weryfikacji niekaralności osób pracujących z dziećmi</vt:lpstr>
      <vt:lpstr>Obowiązek weryfikacji niekaralności</vt:lpstr>
      <vt:lpstr>Dokumenty wymagane od pracownika</vt:lpstr>
      <vt:lpstr>Oświadczenia w przypadku braku rejestru karnego</vt:lpstr>
      <vt:lpstr>Wyjątki od obowiązku weryfikacji</vt:lpstr>
      <vt:lpstr>Kontrola przestrzegania obowiązków weryfikacyjnych</vt:lpstr>
      <vt:lpstr>Sankcje za naruszenia</vt:lpstr>
      <vt:lpstr>Stosowanie „ustawy Kamilka” w zgodzie z RODO – Kluczowe kroki</vt:lpstr>
      <vt:lpstr>Sygnaliści</vt:lpstr>
      <vt:lpstr>Sygnalista</vt:lpstr>
      <vt:lpstr>Obowiązek informacyjny  </vt:lpstr>
      <vt:lpstr>Obowiązek informacyjny cd. </vt:lpstr>
      <vt:lpstr>Przy przetwarzania danych osobowych sygnalisty i osób,  których dane zostają pozyskane należy pamiętać: </vt:lpstr>
      <vt:lpstr>Dostępność w zadaniach publicznych</vt:lpstr>
      <vt:lpstr>Obowiązek zapewnienia dostępności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Zamówienia publiczne oraz zlecanie i powierzanie zadań – część wspólna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Zapewnienie dostępności w zamówieniach publicznych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 Andrzej Rybus-Tołłoczko eart@rt-net.pl tel. biuro +48 668 933 389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Skrzypkowska</dc:creator>
  <cp:lastModifiedBy>Anna Skrzypkowska</cp:lastModifiedBy>
  <cp:revision>21</cp:revision>
  <dcterms:created xsi:type="dcterms:W3CDTF">2019-10-02T11:21:40Z</dcterms:created>
  <dcterms:modified xsi:type="dcterms:W3CDTF">2024-11-25T13:57:35Z</dcterms:modified>
</cp:coreProperties>
</file>