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5" r:id="rId5"/>
    <p:sldId id="266" r:id="rId6"/>
    <p:sldId id="267" r:id="rId7"/>
    <p:sldId id="269" r:id="rId8"/>
    <p:sldId id="270" r:id="rId9"/>
    <p:sldId id="271" r:id="rId10"/>
    <p:sldId id="272" r:id="rId1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2D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A82C-F1DE-42CA-BBCA-5A3C303D06D7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B1FA-5E09-483C-9371-3D6E5C570A4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8361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A82C-F1DE-42CA-BBCA-5A3C303D06D7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B1FA-5E09-483C-9371-3D6E5C570A4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51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A82C-F1DE-42CA-BBCA-5A3C303D06D7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B1FA-5E09-483C-9371-3D6E5C570A4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5590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A82C-F1DE-42CA-BBCA-5A3C303D06D7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B1FA-5E09-483C-9371-3D6E5C570A4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4221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A82C-F1DE-42CA-BBCA-5A3C303D06D7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B1FA-5E09-483C-9371-3D6E5C570A4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3345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A82C-F1DE-42CA-BBCA-5A3C303D06D7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B1FA-5E09-483C-9371-3D6E5C570A4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2515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A82C-F1DE-42CA-BBCA-5A3C303D06D7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B1FA-5E09-483C-9371-3D6E5C570A4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8199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A82C-F1DE-42CA-BBCA-5A3C303D06D7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B1FA-5E09-483C-9371-3D6E5C570A4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049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A82C-F1DE-42CA-BBCA-5A3C303D06D7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B1FA-5E09-483C-9371-3D6E5C570A4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4137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A82C-F1DE-42CA-BBCA-5A3C303D06D7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B1FA-5E09-483C-9371-3D6E5C570A4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369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A82C-F1DE-42CA-BBCA-5A3C303D06D7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B1FA-5E09-483C-9371-3D6E5C570A4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5172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2D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EA82C-F1DE-42CA-BBCA-5A3C303D06D7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7B1FA-5E09-483C-9371-3D6E5C570A4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2701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09116"/>
            <a:ext cx="12192000" cy="5839968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80000" y="1440000"/>
            <a:ext cx="9360000" cy="1080000"/>
          </a:xfrm>
        </p:spPr>
        <p:txBody>
          <a:bodyPr>
            <a:normAutofit fontScale="90000"/>
          </a:bodyPr>
          <a:lstStyle/>
          <a:p>
            <a:pPr algn="l"/>
            <a:r>
              <a:rPr lang="pl-PL" b="1" dirty="0">
                <a:solidFill>
                  <a:schemeClr val="bg1"/>
                </a:solidFill>
              </a:rPr>
              <a:t>Nowelizacja ustawy o pożytku publicznym i o wolontariacie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80000" y="5418000"/>
            <a:ext cx="9360000" cy="684146"/>
          </a:xfrm>
        </p:spPr>
        <p:txBody>
          <a:bodyPr/>
          <a:lstStyle/>
          <a:p>
            <a:pPr algn="r"/>
            <a:r>
              <a:rPr lang="pl-PL" dirty="0">
                <a:solidFill>
                  <a:schemeClr val="bg1"/>
                </a:solidFill>
              </a:rPr>
              <a:t>13.10.2025 r., Gdańsk, Urząd Marszałkowski Województwa Pomorskiego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195" y="-2047"/>
            <a:ext cx="3037609" cy="1005449"/>
          </a:xfrm>
          <a:prstGeom prst="rect">
            <a:avLst/>
          </a:prstGeom>
        </p:spPr>
      </p:pic>
      <p:pic>
        <p:nvPicPr>
          <p:cNvPr id="5" name="Obraz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1340" y="45013"/>
            <a:ext cx="2520918" cy="911327"/>
          </a:xfrm>
          <a:prstGeom prst="rect">
            <a:avLst/>
          </a:prstGeom>
        </p:spPr>
      </p:pic>
      <p:sp>
        <p:nvSpPr>
          <p:cNvPr id="7" name="Shape 1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0000" y="1440000"/>
            <a:ext cx="180000" cy="1080000"/>
          </a:xfrm>
          <a:prstGeom prst="rect">
            <a:avLst/>
          </a:prstGeom>
          <a:blipFill>
            <a:blip r:embed="rId5"/>
            <a:srcRect/>
            <a:stretch>
              <a:fillRect l="1" r="1"/>
            </a:stretch>
          </a:blip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199322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254" y="2730205"/>
            <a:ext cx="8617527" cy="4127795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80000" y="2573865"/>
            <a:ext cx="9360000" cy="900000"/>
          </a:xfrm>
        </p:spPr>
        <p:txBody>
          <a:bodyPr>
            <a:normAutofit fontScale="90000"/>
          </a:bodyPr>
          <a:lstStyle/>
          <a:p>
            <a:r>
              <a:rPr lang="pl-PL" b="1" dirty="0">
                <a:solidFill>
                  <a:schemeClr val="bg1"/>
                </a:solidFill>
              </a:rPr>
              <a:t>9. Programy współpracy z NGO na poziomie samorządu – zmiana statusu prawnego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80000" y="3766938"/>
            <a:ext cx="9360000" cy="1800000"/>
          </a:xfrm>
        </p:spPr>
        <p:txBody>
          <a:bodyPr/>
          <a:lstStyle/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800" b="1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Roczne i wieloletnie programy współpracy jednostek samorządu terytorialnego z organizacjami pozarządowymi nie będą już uznawane za akty prawa miejscowego.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800" b="1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Będą przyjmowane jako dokumenty planistyczne rad gmin, powiatów czy sejmików wojewódzkich.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195" y="-2047"/>
            <a:ext cx="3037609" cy="1005449"/>
          </a:xfrm>
          <a:prstGeom prst="rect">
            <a:avLst/>
          </a:prstGeom>
        </p:spPr>
      </p:pic>
      <p:pic>
        <p:nvPicPr>
          <p:cNvPr id="5" name="Obraz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1340" y="45013"/>
            <a:ext cx="2520918" cy="911327"/>
          </a:xfrm>
          <a:prstGeom prst="rect">
            <a:avLst/>
          </a:prstGeom>
        </p:spPr>
      </p:pic>
      <p:sp>
        <p:nvSpPr>
          <p:cNvPr id="7" name="Shape 1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0000" y="1440000"/>
            <a:ext cx="180000" cy="900000"/>
          </a:xfrm>
          <a:prstGeom prst="rect">
            <a:avLst/>
          </a:prstGeom>
          <a:blipFill>
            <a:blip r:embed="rId5"/>
            <a:srcRect/>
            <a:stretch>
              <a:fillRect/>
            </a:stretch>
          </a:blip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98438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254" y="2730205"/>
            <a:ext cx="8617527" cy="4127795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80000" y="2573865"/>
            <a:ext cx="9360000" cy="900000"/>
          </a:xfrm>
        </p:spPr>
        <p:txBody>
          <a:bodyPr>
            <a:normAutofit fontScale="90000"/>
          </a:bodyPr>
          <a:lstStyle/>
          <a:p>
            <a:r>
              <a:rPr lang="pl-PL" b="1" dirty="0">
                <a:solidFill>
                  <a:schemeClr val="bg1"/>
                </a:solidFill>
              </a:rPr>
              <a:t>1. Koniec z wymogiem wkładu finansowego przy wspieraniu zadań przez samorządy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80000" y="3766938"/>
            <a:ext cx="9360000" cy="1800000"/>
          </a:xfrm>
        </p:spPr>
        <p:txBody>
          <a:bodyPr/>
          <a:lstStyle/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800" b="1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JST nie będą mogły żądać wkładu finansowego od NGO, gdy zlecają zadania w formie </a:t>
            </a:r>
            <a:r>
              <a:rPr lang="pl-PL" sz="1800" b="1" i="1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wspierania</a:t>
            </a:r>
            <a:r>
              <a:rPr lang="pl-PL" sz="1800" b="1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.</a:t>
            </a:r>
            <a:endParaRPr lang="pl-PL" sz="1800" b="1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800" b="1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Dopuszczalne będą jedynie wkłady osobowe i rzeczowe.</a:t>
            </a:r>
            <a:endParaRPr lang="pl-PL" sz="1800" b="1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800" b="1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Zmiana zwiększa dostępność dla mniejszych organizacji i daje większą elastyczność oraz uporządkowanie kwestii rozliczeń i księgowości NGO.</a:t>
            </a:r>
            <a:endParaRPr lang="pl-PL" sz="1800" b="1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195" y="-2047"/>
            <a:ext cx="3037609" cy="1005449"/>
          </a:xfrm>
          <a:prstGeom prst="rect">
            <a:avLst/>
          </a:prstGeom>
        </p:spPr>
      </p:pic>
      <p:pic>
        <p:nvPicPr>
          <p:cNvPr id="5" name="Obraz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1340" y="45013"/>
            <a:ext cx="2520918" cy="911327"/>
          </a:xfrm>
          <a:prstGeom prst="rect">
            <a:avLst/>
          </a:prstGeom>
        </p:spPr>
      </p:pic>
      <p:sp>
        <p:nvSpPr>
          <p:cNvPr id="7" name="Shape 1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0000" y="1440000"/>
            <a:ext cx="180000" cy="900000"/>
          </a:xfrm>
          <a:prstGeom prst="rect">
            <a:avLst/>
          </a:prstGeom>
          <a:blipFill>
            <a:blip r:embed="rId5"/>
            <a:srcRect/>
            <a:stretch>
              <a:fillRect/>
            </a:stretch>
          </a:blip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66901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80000" y="1696501"/>
            <a:ext cx="9360000" cy="900000"/>
          </a:xfrm>
        </p:spPr>
        <p:txBody>
          <a:bodyPr>
            <a:normAutofit fontScale="90000"/>
          </a:bodyPr>
          <a:lstStyle/>
          <a:p>
            <a:r>
              <a:rPr lang="pl-PL" b="1" dirty="0">
                <a:solidFill>
                  <a:srgbClr val="052D64"/>
                </a:solidFill>
              </a:rPr>
              <a:t>2. NGO mogą realizować zadania z zakresu obrony cywilnej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80000" y="2993399"/>
            <a:ext cx="9360000" cy="1800000"/>
          </a:xfrm>
        </p:spPr>
        <p:txBody>
          <a:bodyPr/>
          <a:lstStyle/>
          <a:p>
            <a:r>
              <a:rPr lang="pl-PL" b="1" dirty="0">
                <a:solidFill>
                  <a:srgbClr val="052D64"/>
                </a:solidFill>
              </a:rPr>
              <a:t>•	Do katalogu zadań publicznych dodano nowy obszar: obrona cywilna.</a:t>
            </a:r>
          </a:p>
          <a:p>
            <a:r>
              <a:rPr lang="pl-PL" b="1" dirty="0">
                <a:solidFill>
                  <a:srgbClr val="052D64"/>
                </a:solidFill>
              </a:rPr>
              <a:t>•	To nowe pole działania dla NGO – coś w rodzaju „PKD” organizacji społecznych.</a:t>
            </a:r>
          </a:p>
          <a:p>
            <a:endParaRPr lang="pl-PL" dirty="0">
              <a:solidFill>
                <a:srgbClr val="052D64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195" y="-2047"/>
            <a:ext cx="3037609" cy="1005449"/>
          </a:xfrm>
          <a:prstGeom prst="rect">
            <a:avLst/>
          </a:prstGeom>
        </p:spPr>
      </p:pic>
      <p:pic>
        <p:nvPicPr>
          <p:cNvPr id="5" name="Obraz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1340" y="45013"/>
            <a:ext cx="2520918" cy="911327"/>
          </a:xfrm>
          <a:prstGeom prst="rect">
            <a:avLst/>
          </a:prstGeom>
        </p:spPr>
      </p:pic>
      <p:sp>
        <p:nvSpPr>
          <p:cNvPr id="7" name="Shape 1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0000" y="1440000"/>
            <a:ext cx="180000" cy="900000"/>
          </a:xfrm>
          <a:prstGeom prst="rect">
            <a:avLst/>
          </a:prstGeom>
          <a:blipFill>
            <a:blip r:embed="rId4"/>
            <a:srcRect/>
            <a:stretch>
              <a:fillRect/>
            </a:stretch>
          </a:blip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  <p:pic>
        <p:nvPicPr>
          <p:cNvPr id="9" name="Obraz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541" y="2728800"/>
            <a:ext cx="8620459" cy="4129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388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254" y="2730205"/>
            <a:ext cx="8617527" cy="4127795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80000" y="2573865"/>
            <a:ext cx="9360000" cy="900000"/>
          </a:xfrm>
        </p:spPr>
        <p:txBody>
          <a:bodyPr>
            <a:normAutofit fontScale="90000"/>
          </a:bodyPr>
          <a:lstStyle/>
          <a:p>
            <a:r>
              <a:rPr lang="pl-PL" b="1" dirty="0">
                <a:solidFill>
                  <a:schemeClr val="bg1"/>
                </a:solidFill>
              </a:rPr>
              <a:t>3. Zwiększenie progów dla tzw. małych grantów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80000" y="3766938"/>
            <a:ext cx="9360000" cy="1800000"/>
          </a:xfrm>
        </p:spPr>
        <p:txBody>
          <a:bodyPr/>
          <a:lstStyle/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800" b="1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Dotychczasowe limity 10 tys. i 20 tys. zł wzrosną odpowiednio do 20 tys. i 40 tys. zł.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800" b="1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Gminy będą mogły przeznaczyć do 30% swojego budżetu na NGO w trybie małych grantów – bez otwartego konkursu ofert.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800" b="1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Progi te nie były waloryzowane </a:t>
            </a:r>
            <a:r>
              <a:rPr lang="pl-PL" sz="1800" b="1" dirty="0">
                <a:solidFill>
                  <a:schemeClr val="bg1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nigdy (pozostają na tym samym poziomie od momentu wejścia w życie ustawy o </a:t>
            </a:r>
            <a:r>
              <a:rPr lang="pl-PL" sz="1800" b="1" dirty="0" err="1">
                <a:solidFill>
                  <a:schemeClr val="bg1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poż</a:t>
            </a:r>
            <a:r>
              <a:rPr lang="pl-PL" sz="1800" b="1" dirty="0">
                <a:solidFill>
                  <a:schemeClr val="bg1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. </a:t>
            </a:r>
            <a:r>
              <a:rPr lang="pl-PL" sz="1800" b="1" dirty="0" err="1">
                <a:solidFill>
                  <a:schemeClr val="bg1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Publ</a:t>
            </a:r>
            <a:r>
              <a:rPr lang="pl-PL" sz="1800" b="1" dirty="0">
                <a:solidFill>
                  <a:schemeClr val="bg1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. I </a:t>
            </a:r>
            <a:r>
              <a:rPr lang="pl-PL" sz="1800" b="1" dirty="0" err="1">
                <a:solidFill>
                  <a:schemeClr val="bg1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wolont</a:t>
            </a:r>
            <a:r>
              <a:rPr lang="pl-PL" sz="1800" b="1" dirty="0">
                <a:solidFill>
                  <a:schemeClr val="bg1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.)</a:t>
            </a:r>
            <a:r>
              <a:rPr lang="pl-PL" sz="1800" b="1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.</a:t>
            </a:r>
          </a:p>
          <a:p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195" y="-2047"/>
            <a:ext cx="3037609" cy="1005449"/>
          </a:xfrm>
          <a:prstGeom prst="rect">
            <a:avLst/>
          </a:prstGeom>
        </p:spPr>
      </p:pic>
      <p:pic>
        <p:nvPicPr>
          <p:cNvPr id="5" name="Obraz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1340" y="45013"/>
            <a:ext cx="2520918" cy="911327"/>
          </a:xfrm>
          <a:prstGeom prst="rect">
            <a:avLst/>
          </a:prstGeom>
        </p:spPr>
      </p:pic>
      <p:sp>
        <p:nvSpPr>
          <p:cNvPr id="7" name="Shape 1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0000" y="1440000"/>
            <a:ext cx="180000" cy="900000"/>
          </a:xfrm>
          <a:prstGeom prst="rect">
            <a:avLst/>
          </a:prstGeom>
          <a:blipFill>
            <a:blip r:embed="rId5"/>
            <a:srcRect/>
            <a:stretch>
              <a:fillRect/>
            </a:stretch>
          </a:blip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3962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80000" y="1696500"/>
            <a:ext cx="9360000" cy="1569213"/>
          </a:xfrm>
        </p:spPr>
        <p:txBody>
          <a:bodyPr>
            <a:normAutofit fontScale="90000"/>
          </a:bodyPr>
          <a:lstStyle/>
          <a:p>
            <a:br>
              <a:rPr lang="pl-PL" b="1" dirty="0">
                <a:solidFill>
                  <a:srgbClr val="052D64"/>
                </a:solidFill>
              </a:rPr>
            </a:br>
            <a:br>
              <a:rPr lang="pl-PL" b="1" dirty="0">
                <a:solidFill>
                  <a:srgbClr val="052D64"/>
                </a:solidFill>
              </a:rPr>
            </a:br>
            <a:br>
              <a:rPr lang="pl-PL" b="1" dirty="0">
                <a:solidFill>
                  <a:srgbClr val="052D64"/>
                </a:solidFill>
              </a:rPr>
            </a:br>
            <a:r>
              <a:rPr lang="pl-PL" b="1" dirty="0">
                <a:solidFill>
                  <a:srgbClr val="052D64"/>
                </a:solidFill>
              </a:rPr>
              <a:t>4. Uproszczone oferty i sprawozdania dla większej liczby zadań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80000" y="3429000"/>
            <a:ext cx="9360000" cy="2020077"/>
          </a:xfrm>
        </p:spPr>
        <p:txBody>
          <a:bodyPr/>
          <a:lstStyle/>
          <a:p>
            <a:endParaRPr lang="pl-PL" b="1" dirty="0">
              <a:solidFill>
                <a:srgbClr val="052D64"/>
              </a:solidFill>
            </a:endParaRPr>
          </a:p>
          <a:p>
            <a:r>
              <a:rPr lang="pl-PL" b="1" dirty="0">
                <a:solidFill>
                  <a:srgbClr val="052D64"/>
                </a:solidFill>
              </a:rPr>
              <a:t>•	Dotychczas uproszczone sprawozdania były możliwe tylko przy małych grantach.</a:t>
            </a:r>
          </a:p>
          <a:p>
            <a:r>
              <a:rPr lang="pl-PL" b="1" dirty="0">
                <a:solidFill>
                  <a:srgbClr val="052D64"/>
                </a:solidFill>
              </a:rPr>
              <a:t>•	Propozycja, aby można je stosować przy zadaniach do 60 tys. zł.</a:t>
            </a:r>
          </a:p>
          <a:p>
            <a:endParaRPr lang="pl-PL" dirty="0">
              <a:solidFill>
                <a:srgbClr val="052D64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195" y="-2047"/>
            <a:ext cx="3037609" cy="1005449"/>
          </a:xfrm>
          <a:prstGeom prst="rect">
            <a:avLst/>
          </a:prstGeom>
        </p:spPr>
      </p:pic>
      <p:pic>
        <p:nvPicPr>
          <p:cNvPr id="5" name="Obraz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1340" y="45013"/>
            <a:ext cx="2520918" cy="911327"/>
          </a:xfrm>
          <a:prstGeom prst="rect">
            <a:avLst/>
          </a:prstGeom>
        </p:spPr>
      </p:pic>
      <p:sp>
        <p:nvSpPr>
          <p:cNvPr id="7" name="Shape 1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0000" y="1440000"/>
            <a:ext cx="180000" cy="900000"/>
          </a:xfrm>
          <a:prstGeom prst="rect">
            <a:avLst/>
          </a:prstGeom>
          <a:blipFill>
            <a:blip r:embed="rId4"/>
            <a:srcRect/>
            <a:stretch>
              <a:fillRect/>
            </a:stretch>
          </a:blip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  <p:pic>
        <p:nvPicPr>
          <p:cNvPr id="9" name="Obraz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541" y="2728800"/>
            <a:ext cx="8620459" cy="4129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836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254" y="2730205"/>
            <a:ext cx="8617527" cy="4127795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80000" y="2573865"/>
            <a:ext cx="9360000" cy="900000"/>
          </a:xfrm>
        </p:spPr>
        <p:txBody>
          <a:bodyPr>
            <a:normAutofit fontScale="90000"/>
          </a:bodyPr>
          <a:lstStyle/>
          <a:p>
            <a:r>
              <a:rPr lang="pl-PL" b="1" dirty="0">
                <a:solidFill>
                  <a:schemeClr val="bg1"/>
                </a:solidFill>
              </a:rPr>
              <a:t>5. Uproszczenie procedur pokontrolnych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80000" y="3766938"/>
            <a:ext cx="9360000" cy="1800000"/>
          </a:xfrm>
        </p:spPr>
        <p:txBody>
          <a:bodyPr/>
          <a:lstStyle/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800" b="1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Rezygnacja z obowiązku sporządzania protokołu kontroli.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800" b="1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Pozostaje tylko jedno wystąpienie pokontrolne – uproszczenie formalności.</a:t>
            </a:r>
          </a:p>
          <a:p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195" y="-2047"/>
            <a:ext cx="3037609" cy="1005449"/>
          </a:xfrm>
          <a:prstGeom prst="rect">
            <a:avLst/>
          </a:prstGeom>
        </p:spPr>
      </p:pic>
      <p:pic>
        <p:nvPicPr>
          <p:cNvPr id="5" name="Obraz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1340" y="45013"/>
            <a:ext cx="2520918" cy="911327"/>
          </a:xfrm>
          <a:prstGeom prst="rect">
            <a:avLst/>
          </a:prstGeom>
        </p:spPr>
      </p:pic>
      <p:sp>
        <p:nvSpPr>
          <p:cNvPr id="7" name="Shape 1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0000" y="1440000"/>
            <a:ext cx="180000" cy="900000"/>
          </a:xfrm>
          <a:prstGeom prst="rect">
            <a:avLst/>
          </a:prstGeom>
          <a:blipFill>
            <a:blip r:embed="rId5"/>
            <a:srcRect/>
            <a:stretch>
              <a:fillRect/>
            </a:stretch>
          </a:blip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51317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80000" y="1696501"/>
            <a:ext cx="9360000" cy="900000"/>
          </a:xfrm>
        </p:spPr>
        <p:txBody>
          <a:bodyPr>
            <a:normAutofit fontScale="90000"/>
          </a:bodyPr>
          <a:lstStyle/>
          <a:p>
            <a:r>
              <a:rPr lang="pl-PL" b="1" dirty="0">
                <a:solidFill>
                  <a:srgbClr val="052D64"/>
                </a:solidFill>
              </a:rPr>
              <a:t>6. Likwidacja Funduszu Rozwoju OPP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80000" y="2993399"/>
            <a:ext cx="9360000" cy="1800000"/>
          </a:xfrm>
        </p:spPr>
        <p:txBody>
          <a:bodyPr/>
          <a:lstStyle/>
          <a:p>
            <a:r>
              <a:rPr lang="pl-PL" b="1" dirty="0">
                <a:solidFill>
                  <a:srgbClr val="052D64"/>
                </a:solidFill>
              </a:rPr>
              <a:t>• Środki z tego funduszu zostaną przekazane do Funduszu Wspierania Rozwoju Społeczeństwa Obywatelskiego.</a:t>
            </a:r>
          </a:p>
          <a:p>
            <a:r>
              <a:rPr lang="pl-PL" b="1" dirty="0">
                <a:solidFill>
                  <a:srgbClr val="052D64"/>
                </a:solidFill>
              </a:rPr>
              <a:t>• Zmiana ma na celu uproszczenie struktury finansowania.</a:t>
            </a:r>
          </a:p>
          <a:p>
            <a:endParaRPr lang="pl-PL" dirty="0">
              <a:solidFill>
                <a:srgbClr val="052D64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195" y="-2047"/>
            <a:ext cx="3037609" cy="1005449"/>
          </a:xfrm>
          <a:prstGeom prst="rect">
            <a:avLst/>
          </a:prstGeom>
        </p:spPr>
      </p:pic>
      <p:pic>
        <p:nvPicPr>
          <p:cNvPr id="5" name="Obraz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1340" y="45013"/>
            <a:ext cx="2520918" cy="911327"/>
          </a:xfrm>
          <a:prstGeom prst="rect">
            <a:avLst/>
          </a:prstGeom>
        </p:spPr>
      </p:pic>
      <p:sp>
        <p:nvSpPr>
          <p:cNvPr id="7" name="Shape 1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0000" y="1440000"/>
            <a:ext cx="180000" cy="900000"/>
          </a:xfrm>
          <a:prstGeom prst="rect">
            <a:avLst/>
          </a:prstGeom>
          <a:blipFill>
            <a:blip r:embed="rId4"/>
            <a:srcRect/>
            <a:stretch>
              <a:fillRect/>
            </a:stretch>
          </a:blip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  <p:pic>
        <p:nvPicPr>
          <p:cNvPr id="9" name="Obraz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541" y="2728800"/>
            <a:ext cx="8620459" cy="4129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633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254" y="2730205"/>
            <a:ext cx="8617527" cy="4127795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80000" y="2573865"/>
            <a:ext cx="9360000" cy="900000"/>
          </a:xfrm>
        </p:spPr>
        <p:txBody>
          <a:bodyPr>
            <a:normAutofit fontScale="90000"/>
          </a:bodyPr>
          <a:lstStyle/>
          <a:p>
            <a:r>
              <a:rPr lang="pl-PL" b="1" dirty="0">
                <a:solidFill>
                  <a:schemeClr val="bg1"/>
                </a:solidFill>
              </a:rPr>
              <a:t>7. Nowe odznaczenie państwowe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80000" y="3766938"/>
            <a:ext cx="9360000" cy="1800000"/>
          </a:xfrm>
        </p:spPr>
        <p:txBody>
          <a:bodyPr/>
          <a:lstStyle/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800" b="1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•Wprowadzona zostanie Odznaka "Zasłużony dla Społeczeństwa Obywatelskiego" – forma uhonorowania za działalność społeczną.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195" y="-2047"/>
            <a:ext cx="3037609" cy="1005449"/>
          </a:xfrm>
          <a:prstGeom prst="rect">
            <a:avLst/>
          </a:prstGeom>
        </p:spPr>
      </p:pic>
      <p:pic>
        <p:nvPicPr>
          <p:cNvPr id="5" name="Obraz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1340" y="45013"/>
            <a:ext cx="2520918" cy="911327"/>
          </a:xfrm>
          <a:prstGeom prst="rect">
            <a:avLst/>
          </a:prstGeom>
        </p:spPr>
      </p:pic>
      <p:sp>
        <p:nvSpPr>
          <p:cNvPr id="7" name="Shape 1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0000" y="1440000"/>
            <a:ext cx="180000" cy="900000"/>
          </a:xfrm>
          <a:prstGeom prst="rect">
            <a:avLst/>
          </a:prstGeom>
          <a:blipFill>
            <a:blip r:embed="rId5"/>
            <a:srcRect/>
            <a:stretch>
              <a:fillRect/>
            </a:stretch>
          </a:blip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19328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80000" y="1696501"/>
            <a:ext cx="9360000" cy="900000"/>
          </a:xfrm>
        </p:spPr>
        <p:txBody>
          <a:bodyPr>
            <a:normAutofit fontScale="90000"/>
          </a:bodyPr>
          <a:lstStyle/>
          <a:p>
            <a:r>
              <a:rPr lang="pl-PL" b="1" dirty="0">
                <a:solidFill>
                  <a:srgbClr val="052D64"/>
                </a:solidFill>
              </a:rPr>
              <a:t>8. Dzień Społeczeństwa Obywatelskiego – nowe święto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80000" y="2993399"/>
            <a:ext cx="9360000" cy="1800000"/>
          </a:xfrm>
        </p:spPr>
        <p:txBody>
          <a:bodyPr/>
          <a:lstStyle/>
          <a:p>
            <a:r>
              <a:rPr lang="pl-PL" b="1" dirty="0">
                <a:solidFill>
                  <a:srgbClr val="052D64"/>
                </a:solidFill>
              </a:rPr>
              <a:t>• Nowe oficjalne święto – 24 kwietnia – Dzień Społeczeństwa Obywatelskiego.</a:t>
            </a:r>
            <a:endParaRPr lang="pl-PL" dirty="0">
              <a:solidFill>
                <a:srgbClr val="052D64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195" y="-2047"/>
            <a:ext cx="3037609" cy="1005449"/>
          </a:xfrm>
          <a:prstGeom prst="rect">
            <a:avLst/>
          </a:prstGeom>
        </p:spPr>
      </p:pic>
      <p:pic>
        <p:nvPicPr>
          <p:cNvPr id="5" name="Obraz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1340" y="45013"/>
            <a:ext cx="2520918" cy="911327"/>
          </a:xfrm>
          <a:prstGeom prst="rect">
            <a:avLst/>
          </a:prstGeom>
        </p:spPr>
      </p:pic>
      <p:sp>
        <p:nvSpPr>
          <p:cNvPr id="7" name="Shape 1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0000" y="1440000"/>
            <a:ext cx="180000" cy="900000"/>
          </a:xfrm>
          <a:prstGeom prst="rect">
            <a:avLst/>
          </a:prstGeom>
          <a:blipFill>
            <a:blip r:embed="rId4"/>
            <a:srcRect/>
            <a:stretch>
              <a:fillRect/>
            </a:stretch>
          </a:blip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  <p:pic>
        <p:nvPicPr>
          <p:cNvPr id="9" name="Obraz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541" y="2728800"/>
            <a:ext cx="8620459" cy="4129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9527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Ciepły niebiesk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370</Words>
  <Application>Microsoft Office PowerPoint</Application>
  <PresentationFormat>Panoramiczny</PresentationFormat>
  <Paragraphs>30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Symbol</vt:lpstr>
      <vt:lpstr>Motyw pakietu Office</vt:lpstr>
      <vt:lpstr>Nowelizacja ustawy o pożytku publicznym i o wolontariacie</vt:lpstr>
      <vt:lpstr>1. Koniec z wymogiem wkładu finansowego przy wspieraniu zadań przez samorządy</vt:lpstr>
      <vt:lpstr>2. NGO mogą realizować zadania z zakresu obrony cywilnej</vt:lpstr>
      <vt:lpstr>3. Zwiększenie progów dla tzw. małych grantów</vt:lpstr>
      <vt:lpstr>   4. Uproszczone oferty i sprawozdania dla większej liczby zadań</vt:lpstr>
      <vt:lpstr>5. Uproszczenie procedur pokontrolnych</vt:lpstr>
      <vt:lpstr>6. Likwidacja Funduszu Rozwoju OPP</vt:lpstr>
      <vt:lpstr>7. Nowe odznaczenie państwowe</vt:lpstr>
      <vt:lpstr>8. Dzień Społeczeństwa Obywatelskiego – nowe święto</vt:lpstr>
      <vt:lpstr>9. Programy współpracy z NGO na poziomie samorządu – zmiana statusu prawnego</vt:lpstr>
    </vt:vector>
  </TitlesOfParts>
  <Company>Kancelaria Prezesa Rady Ministrów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Nowakowski Adam</dc:creator>
  <cp:lastModifiedBy>Piotr Stec</cp:lastModifiedBy>
  <cp:revision>17</cp:revision>
  <dcterms:created xsi:type="dcterms:W3CDTF">2022-11-10T10:57:06Z</dcterms:created>
  <dcterms:modified xsi:type="dcterms:W3CDTF">2025-10-13T05:22:39Z</dcterms:modified>
</cp:coreProperties>
</file>