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5" r:id="rId3"/>
    <p:sldId id="276" r:id="rId4"/>
    <p:sldId id="277" r:id="rId5"/>
    <p:sldId id="273" r:id="rId6"/>
    <p:sldId id="274" r:id="rId7"/>
    <p:sldId id="271" r:id="rId8"/>
    <p:sldId id="260" r:id="rId9"/>
    <p:sldId id="258" r:id="rId10"/>
    <p:sldId id="265" r:id="rId11"/>
    <p:sldId id="266" r:id="rId12"/>
    <p:sldId id="269" r:id="rId13"/>
    <p:sldId id="278" r:id="rId14"/>
    <p:sldId id="279" r:id="rId15"/>
    <p:sldId id="286" r:id="rId16"/>
    <p:sldId id="287" r:id="rId17"/>
    <p:sldId id="280" r:id="rId18"/>
    <p:sldId id="281" r:id="rId19"/>
    <p:sldId id="282" r:id="rId20"/>
    <p:sldId id="283" r:id="rId21"/>
    <p:sldId id="284" r:id="rId22"/>
    <p:sldId id="288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9D74B-AF81-4E3D-9F27-02FAC2FA952C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2B091-B2F0-43A5-8E53-C058249F944C}">
      <dgm:prSet phldrT="[Tekst]"/>
      <dgm:spPr/>
      <dgm:t>
        <a:bodyPr/>
        <a:lstStyle/>
        <a:p>
          <a:r>
            <a:rPr lang="pl-PL" dirty="0"/>
            <a:t>WCZK</a:t>
          </a:r>
        </a:p>
      </dgm:t>
    </dgm:pt>
    <dgm:pt modelId="{E18A1DE4-840B-44FA-A040-B0FBA301C33F}" type="parTrans" cxnId="{FF07F647-518D-4B72-A404-8089AD568079}">
      <dgm:prSet/>
      <dgm:spPr/>
      <dgm:t>
        <a:bodyPr/>
        <a:lstStyle/>
        <a:p>
          <a:endParaRPr lang="pl-PL"/>
        </a:p>
      </dgm:t>
    </dgm:pt>
    <dgm:pt modelId="{61C5CC43-AB75-4360-B7E9-7D0FB3552C7D}" type="sibTrans" cxnId="{FF07F647-518D-4B72-A404-8089AD568079}">
      <dgm:prSet/>
      <dgm:spPr/>
      <dgm:t>
        <a:bodyPr/>
        <a:lstStyle/>
        <a:p>
          <a:r>
            <a:rPr lang="pl-PL" dirty="0">
              <a:latin typeface="Arial Black" panose="020B0A04020102020204" pitchFamily="34" charset="0"/>
            </a:rPr>
            <a:t>1</a:t>
          </a:r>
        </a:p>
      </dgm:t>
    </dgm:pt>
    <dgm:pt modelId="{90303B9D-DFDA-4CBE-9E46-C0D11EF2A68C}">
      <dgm:prSet/>
      <dgm:spPr/>
      <dgm:t>
        <a:bodyPr/>
        <a:lstStyle/>
        <a:p>
          <a:r>
            <a:rPr lang="pl-PL" dirty="0"/>
            <a:t>PCZK</a:t>
          </a:r>
        </a:p>
      </dgm:t>
    </dgm:pt>
    <dgm:pt modelId="{B93AE6C8-EB39-47F5-9AE9-09848E8E5806}" type="parTrans" cxnId="{A1679A51-C346-4FC7-8397-2D744C26ADDD}">
      <dgm:prSet/>
      <dgm:spPr/>
      <dgm:t>
        <a:bodyPr/>
        <a:lstStyle/>
        <a:p>
          <a:endParaRPr lang="pl-PL"/>
        </a:p>
      </dgm:t>
    </dgm:pt>
    <dgm:pt modelId="{44FD338A-03DE-4AE7-810E-9BA2C5449795}" type="sibTrans" cxnId="{A1679A51-C346-4FC7-8397-2D744C26ADDD}">
      <dgm:prSet/>
      <dgm:spPr/>
      <dgm:t>
        <a:bodyPr/>
        <a:lstStyle/>
        <a:p>
          <a:r>
            <a:rPr lang="pl-PL" dirty="0">
              <a:latin typeface="Arial Black" panose="020B0A04020102020204" pitchFamily="34" charset="0"/>
            </a:rPr>
            <a:t>16</a:t>
          </a:r>
        </a:p>
      </dgm:t>
    </dgm:pt>
    <dgm:pt modelId="{68401B76-01C6-47FD-8262-F218D0EB480C}">
      <dgm:prSet/>
      <dgm:spPr/>
      <dgm:t>
        <a:bodyPr/>
        <a:lstStyle/>
        <a:p>
          <a:r>
            <a:rPr lang="pl-PL" dirty="0"/>
            <a:t>MCZK / GCZK</a:t>
          </a:r>
        </a:p>
      </dgm:t>
    </dgm:pt>
    <dgm:pt modelId="{F2BAEB1A-6AC9-43E3-8389-5FAD3FDC8391}" type="parTrans" cxnId="{511FF381-FA54-44D5-8F00-82B3959E9E50}">
      <dgm:prSet/>
      <dgm:spPr/>
      <dgm:t>
        <a:bodyPr/>
        <a:lstStyle/>
        <a:p>
          <a:endParaRPr lang="pl-PL"/>
        </a:p>
      </dgm:t>
    </dgm:pt>
    <dgm:pt modelId="{33C83A44-176A-4B37-B71F-7551889C9A0E}" type="sibTrans" cxnId="{511FF381-FA54-44D5-8F00-82B3959E9E50}">
      <dgm:prSet/>
      <dgm:spPr/>
      <dgm:t>
        <a:bodyPr/>
        <a:lstStyle/>
        <a:p>
          <a:r>
            <a:rPr lang="pl-PL" dirty="0">
              <a:latin typeface="Arial Black" panose="020B0A04020102020204" pitchFamily="34" charset="0"/>
            </a:rPr>
            <a:t>119</a:t>
          </a:r>
        </a:p>
      </dgm:t>
    </dgm:pt>
    <dgm:pt modelId="{B8FCD93A-3EA2-4F1D-BE32-D191A130E701}">
      <dgm:prSet custT="1"/>
      <dgm:spPr/>
      <dgm:t>
        <a:bodyPr/>
        <a:lstStyle/>
        <a:p>
          <a:r>
            <a:rPr lang="pl-PL" sz="1900" dirty="0"/>
            <a:t>MCZK </a:t>
          </a:r>
          <a:r>
            <a:rPr lang="pl-PL" sz="1600" dirty="0"/>
            <a:t>(miasta na prawach powiatu)</a:t>
          </a:r>
        </a:p>
      </dgm:t>
    </dgm:pt>
    <dgm:pt modelId="{F06735C1-151D-42C3-84B0-8FCE931CFB37}" type="parTrans" cxnId="{A3FEB5B9-0FAE-4CF9-B425-1B989A25E908}">
      <dgm:prSet/>
      <dgm:spPr/>
      <dgm:t>
        <a:bodyPr/>
        <a:lstStyle/>
        <a:p>
          <a:endParaRPr lang="pl-PL"/>
        </a:p>
      </dgm:t>
    </dgm:pt>
    <dgm:pt modelId="{DC6016F8-FD93-464B-BB0A-9DD3E20AF586}" type="sibTrans" cxnId="{A3FEB5B9-0FAE-4CF9-B425-1B989A25E908}">
      <dgm:prSet/>
      <dgm:spPr/>
      <dgm:t>
        <a:bodyPr/>
        <a:lstStyle/>
        <a:p>
          <a:r>
            <a:rPr lang="pl-PL" dirty="0">
              <a:latin typeface="Arial Black" panose="020B0A04020102020204" pitchFamily="34" charset="0"/>
            </a:rPr>
            <a:t>4</a:t>
          </a:r>
        </a:p>
      </dgm:t>
    </dgm:pt>
    <dgm:pt modelId="{00706CEE-3424-4A76-99A7-AAEA7A1C9144}" type="pres">
      <dgm:prSet presAssocID="{6459D74B-AF81-4E3D-9F27-02FAC2FA95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A3F07D-85DE-4B62-BB9C-094007AD41E4}" type="pres">
      <dgm:prSet presAssocID="{9222B091-B2F0-43A5-8E53-C058249F944C}" presName="hierRoot1" presStyleCnt="0">
        <dgm:presLayoutVars>
          <dgm:hierBranch val="init"/>
        </dgm:presLayoutVars>
      </dgm:prSet>
      <dgm:spPr/>
    </dgm:pt>
    <dgm:pt modelId="{81C8E5BC-35F8-4ADB-BB1A-80BA92E67E85}" type="pres">
      <dgm:prSet presAssocID="{9222B091-B2F0-43A5-8E53-C058249F944C}" presName="rootComposite1" presStyleCnt="0"/>
      <dgm:spPr/>
    </dgm:pt>
    <dgm:pt modelId="{20B616C9-D298-458B-9A63-61039C2B2D64}" type="pres">
      <dgm:prSet presAssocID="{9222B091-B2F0-43A5-8E53-C058249F944C}" presName="rootText1" presStyleLbl="node0" presStyleIdx="0" presStyleCnt="1">
        <dgm:presLayoutVars>
          <dgm:chMax/>
          <dgm:chPref val="3"/>
        </dgm:presLayoutVars>
      </dgm:prSet>
      <dgm:spPr/>
    </dgm:pt>
    <dgm:pt modelId="{4FBAC69B-5E54-487D-BE29-23D3B7ECF11D}" type="pres">
      <dgm:prSet presAssocID="{9222B091-B2F0-43A5-8E53-C058249F944C}" presName="titleText1" presStyleLbl="fgAcc0" presStyleIdx="0" presStyleCnt="1">
        <dgm:presLayoutVars>
          <dgm:chMax val="0"/>
          <dgm:chPref val="0"/>
        </dgm:presLayoutVars>
      </dgm:prSet>
      <dgm:spPr/>
    </dgm:pt>
    <dgm:pt modelId="{DDAEA977-8952-475B-8A5D-06340E66AB27}" type="pres">
      <dgm:prSet presAssocID="{9222B091-B2F0-43A5-8E53-C058249F944C}" presName="rootConnector1" presStyleLbl="node1" presStyleIdx="0" presStyleCnt="3"/>
      <dgm:spPr/>
    </dgm:pt>
    <dgm:pt modelId="{41CF86F4-6D9B-4988-9E32-EBE3019403BD}" type="pres">
      <dgm:prSet presAssocID="{9222B091-B2F0-43A5-8E53-C058249F944C}" presName="hierChild2" presStyleCnt="0"/>
      <dgm:spPr/>
    </dgm:pt>
    <dgm:pt modelId="{9ED9FBD7-C0AC-47A4-8E7A-89DD51695EF0}" type="pres">
      <dgm:prSet presAssocID="{B93AE6C8-EB39-47F5-9AE9-09848E8E5806}" presName="Name37" presStyleLbl="parChTrans1D2" presStyleIdx="0" presStyleCnt="2"/>
      <dgm:spPr/>
    </dgm:pt>
    <dgm:pt modelId="{1E97C9F1-DD68-47C0-ACE3-F6F4E7744849}" type="pres">
      <dgm:prSet presAssocID="{90303B9D-DFDA-4CBE-9E46-C0D11EF2A68C}" presName="hierRoot2" presStyleCnt="0">
        <dgm:presLayoutVars>
          <dgm:hierBranch val="init"/>
        </dgm:presLayoutVars>
      </dgm:prSet>
      <dgm:spPr/>
    </dgm:pt>
    <dgm:pt modelId="{E5490E7B-8973-417F-955B-6EBB6CD0BE62}" type="pres">
      <dgm:prSet presAssocID="{90303B9D-DFDA-4CBE-9E46-C0D11EF2A68C}" presName="rootComposite" presStyleCnt="0"/>
      <dgm:spPr/>
    </dgm:pt>
    <dgm:pt modelId="{198311CD-BE98-4A88-868A-7AF274B086FC}" type="pres">
      <dgm:prSet presAssocID="{90303B9D-DFDA-4CBE-9E46-C0D11EF2A68C}" presName="rootText" presStyleLbl="node1" presStyleIdx="0" presStyleCnt="3">
        <dgm:presLayoutVars>
          <dgm:chMax/>
          <dgm:chPref val="3"/>
        </dgm:presLayoutVars>
      </dgm:prSet>
      <dgm:spPr/>
    </dgm:pt>
    <dgm:pt modelId="{4A8FD5BB-6C4F-446A-8353-BA9AC5D1D5B1}" type="pres">
      <dgm:prSet presAssocID="{90303B9D-DFDA-4CBE-9E46-C0D11EF2A68C}" presName="titleText2" presStyleLbl="fgAcc1" presStyleIdx="0" presStyleCnt="3">
        <dgm:presLayoutVars>
          <dgm:chMax val="0"/>
          <dgm:chPref val="0"/>
        </dgm:presLayoutVars>
      </dgm:prSet>
      <dgm:spPr/>
    </dgm:pt>
    <dgm:pt modelId="{30114111-FBF6-474F-BED4-D8FAF0A0F049}" type="pres">
      <dgm:prSet presAssocID="{90303B9D-DFDA-4CBE-9E46-C0D11EF2A68C}" presName="rootConnector" presStyleLbl="node2" presStyleIdx="0" presStyleCnt="0"/>
      <dgm:spPr/>
    </dgm:pt>
    <dgm:pt modelId="{8DA1E521-F59F-4718-AAB2-D993AB93C21F}" type="pres">
      <dgm:prSet presAssocID="{90303B9D-DFDA-4CBE-9E46-C0D11EF2A68C}" presName="hierChild4" presStyleCnt="0"/>
      <dgm:spPr/>
    </dgm:pt>
    <dgm:pt modelId="{D7772A89-F1B3-4F3C-862F-33B96BAC1091}" type="pres">
      <dgm:prSet presAssocID="{F2BAEB1A-6AC9-43E3-8389-5FAD3FDC8391}" presName="Name37" presStyleLbl="parChTrans1D3" presStyleIdx="0" presStyleCnt="1"/>
      <dgm:spPr/>
    </dgm:pt>
    <dgm:pt modelId="{F2C4D0AE-28C4-45C3-B4D6-B16911643F7C}" type="pres">
      <dgm:prSet presAssocID="{68401B76-01C6-47FD-8262-F218D0EB480C}" presName="hierRoot2" presStyleCnt="0">
        <dgm:presLayoutVars>
          <dgm:hierBranch val="init"/>
        </dgm:presLayoutVars>
      </dgm:prSet>
      <dgm:spPr/>
    </dgm:pt>
    <dgm:pt modelId="{881DE712-87FB-4B33-BC59-394C43DDDB88}" type="pres">
      <dgm:prSet presAssocID="{68401B76-01C6-47FD-8262-F218D0EB480C}" presName="rootComposite" presStyleCnt="0"/>
      <dgm:spPr/>
    </dgm:pt>
    <dgm:pt modelId="{7282D4EA-B293-446F-87B8-0A1CF1C234D6}" type="pres">
      <dgm:prSet presAssocID="{68401B76-01C6-47FD-8262-F218D0EB480C}" presName="rootText" presStyleLbl="node1" presStyleIdx="1" presStyleCnt="3">
        <dgm:presLayoutVars>
          <dgm:chMax/>
          <dgm:chPref val="3"/>
        </dgm:presLayoutVars>
      </dgm:prSet>
      <dgm:spPr/>
    </dgm:pt>
    <dgm:pt modelId="{C353817E-B09E-40CB-A09C-4BC4486E05B6}" type="pres">
      <dgm:prSet presAssocID="{68401B76-01C6-47FD-8262-F218D0EB480C}" presName="titleText2" presStyleLbl="fgAcc1" presStyleIdx="1" presStyleCnt="3">
        <dgm:presLayoutVars>
          <dgm:chMax val="0"/>
          <dgm:chPref val="0"/>
        </dgm:presLayoutVars>
      </dgm:prSet>
      <dgm:spPr/>
    </dgm:pt>
    <dgm:pt modelId="{C36D1188-B0D3-48ED-BD2A-01369FF6AA4D}" type="pres">
      <dgm:prSet presAssocID="{68401B76-01C6-47FD-8262-F218D0EB480C}" presName="rootConnector" presStyleLbl="node3" presStyleIdx="0" presStyleCnt="0"/>
      <dgm:spPr/>
    </dgm:pt>
    <dgm:pt modelId="{86884AFB-C3EA-4F01-A2C5-0FED29094F73}" type="pres">
      <dgm:prSet presAssocID="{68401B76-01C6-47FD-8262-F218D0EB480C}" presName="hierChild4" presStyleCnt="0"/>
      <dgm:spPr/>
    </dgm:pt>
    <dgm:pt modelId="{B202D76D-F1C6-4836-A9F1-7C4C55EFCFC5}" type="pres">
      <dgm:prSet presAssocID="{68401B76-01C6-47FD-8262-F218D0EB480C}" presName="hierChild5" presStyleCnt="0"/>
      <dgm:spPr/>
    </dgm:pt>
    <dgm:pt modelId="{BABC9E59-AB9D-42F1-9391-8236B95B67D0}" type="pres">
      <dgm:prSet presAssocID="{90303B9D-DFDA-4CBE-9E46-C0D11EF2A68C}" presName="hierChild5" presStyleCnt="0"/>
      <dgm:spPr/>
    </dgm:pt>
    <dgm:pt modelId="{CCD32DE9-9073-4892-B29C-C5C6A527FFAA}" type="pres">
      <dgm:prSet presAssocID="{F06735C1-151D-42C3-84B0-8FCE931CFB37}" presName="Name37" presStyleLbl="parChTrans1D2" presStyleIdx="1" presStyleCnt="2"/>
      <dgm:spPr/>
    </dgm:pt>
    <dgm:pt modelId="{6AB972C0-11CD-450E-9D00-CEA6D3933529}" type="pres">
      <dgm:prSet presAssocID="{B8FCD93A-3EA2-4F1D-BE32-D191A130E701}" presName="hierRoot2" presStyleCnt="0">
        <dgm:presLayoutVars>
          <dgm:hierBranch val="init"/>
        </dgm:presLayoutVars>
      </dgm:prSet>
      <dgm:spPr/>
    </dgm:pt>
    <dgm:pt modelId="{3BF9933B-40B7-4E4D-8920-2C23C896BC62}" type="pres">
      <dgm:prSet presAssocID="{B8FCD93A-3EA2-4F1D-BE32-D191A130E701}" presName="rootComposite" presStyleCnt="0"/>
      <dgm:spPr/>
    </dgm:pt>
    <dgm:pt modelId="{97D58C9F-0F79-45BD-AB3C-0C0238DBA1CE}" type="pres">
      <dgm:prSet presAssocID="{B8FCD93A-3EA2-4F1D-BE32-D191A130E701}" presName="rootText" presStyleLbl="node1" presStyleIdx="2" presStyleCnt="3">
        <dgm:presLayoutVars>
          <dgm:chMax/>
          <dgm:chPref val="3"/>
        </dgm:presLayoutVars>
      </dgm:prSet>
      <dgm:spPr/>
    </dgm:pt>
    <dgm:pt modelId="{C59C16F4-12DB-45D9-A991-9B236ADFD08E}" type="pres">
      <dgm:prSet presAssocID="{B8FCD93A-3EA2-4F1D-BE32-D191A130E701}" presName="titleText2" presStyleLbl="fgAcc1" presStyleIdx="2" presStyleCnt="3">
        <dgm:presLayoutVars>
          <dgm:chMax val="0"/>
          <dgm:chPref val="0"/>
        </dgm:presLayoutVars>
      </dgm:prSet>
      <dgm:spPr/>
    </dgm:pt>
    <dgm:pt modelId="{B63CF943-FADC-48FB-9731-8A8C7DE52BBF}" type="pres">
      <dgm:prSet presAssocID="{B8FCD93A-3EA2-4F1D-BE32-D191A130E701}" presName="rootConnector" presStyleLbl="node2" presStyleIdx="0" presStyleCnt="0"/>
      <dgm:spPr/>
    </dgm:pt>
    <dgm:pt modelId="{ADFD2223-093E-4868-9911-F9DDB0CC054F}" type="pres">
      <dgm:prSet presAssocID="{B8FCD93A-3EA2-4F1D-BE32-D191A130E701}" presName="hierChild4" presStyleCnt="0"/>
      <dgm:spPr/>
    </dgm:pt>
    <dgm:pt modelId="{4AE33B9F-AD5E-45A6-B564-DF622F866630}" type="pres">
      <dgm:prSet presAssocID="{B8FCD93A-3EA2-4F1D-BE32-D191A130E701}" presName="hierChild5" presStyleCnt="0"/>
      <dgm:spPr/>
    </dgm:pt>
    <dgm:pt modelId="{7B91D7A8-9382-4494-9D30-206594D96E19}" type="pres">
      <dgm:prSet presAssocID="{9222B091-B2F0-43A5-8E53-C058249F944C}" presName="hierChild3" presStyleCnt="0"/>
      <dgm:spPr/>
    </dgm:pt>
  </dgm:ptLst>
  <dgm:cxnLst>
    <dgm:cxn modelId="{DCA67938-E14F-454D-A5CF-11DAC61329B8}" type="presOf" srcId="{B93AE6C8-EB39-47F5-9AE9-09848E8E5806}" destId="{9ED9FBD7-C0AC-47A4-8E7A-89DD51695EF0}" srcOrd="0" destOrd="0" presId="urn:microsoft.com/office/officeart/2008/layout/NameandTitleOrganizationalChart"/>
    <dgm:cxn modelId="{7A840F3D-A46B-491B-A40D-83F774F93FE3}" type="presOf" srcId="{61C5CC43-AB75-4360-B7E9-7D0FB3552C7D}" destId="{4FBAC69B-5E54-487D-BE29-23D3B7ECF11D}" srcOrd="0" destOrd="0" presId="urn:microsoft.com/office/officeart/2008/layout/NameandTitleOrganizationalChart"/>
    <dgm:cxn modelId="{A920A55D-3AB8-4260-B546-631CB5FC5D09}" type="presOf" srcId="{F06735C1-151D-42C3-84B0-8FCE931CFB37}" destId="{CCD32DE9-9073-4892-B29C-C5C6A527FFAA}" srcOrd="0" destOrd="0" presId="urn:microsoft.com/office/officeart/2008/layout/NameandTitleOrganizationalChart"/>
    <dgm:cxn modelId="{00C00944-57E0-41F9-9F57-FB81B5EE4148}" type="presOf" srcId="{90303B9D-DFDA-4CBE-9E46-C0D11EF2A68C}" destId="{198311CD-BE98-4A88-868A-7AF274B086FC}" srcOrd="0" destOrd="0" presId="urn:microsoft.com/office/officeart/2008/layout/NameandTitleOrganizationalChart"/>
    <dgm:cxn modelId="{FF07F647-518D-4B72-A404-8089AD568079}" srcId="{6459D74B-AF81-4E3D-9F27-02FAC2FA952C}" destId="{9222B091-B2F0-43A5-8E53-C058249F944C}" srcOrd="0" destOrd="0" parTransId="{E18A1DE4-840B-44FA-A040-B0FBA301C33F}" sibTransId="{61C5CC43-AB75-4360-B7E9-7D0FB3552C7D}"/>
    <dgm:cxn modelId="{D78D8B6D-D08E-4013-B1B1-EEAA6DAA61BC}" type="presOf" srcId="{44FD338A-03DE-4AE7-810E-9BA2C5449795}" destId="{4A8FD5BB-6C4F-446A-8353-BA9AC5D1D5B1}" srcOrd="0" destOrd="0" presId="urn:microsoft.com/office/officeart/2008/layout/NameandTitleOrganizationalChart"/>
    <dgm:cxn modelId="{01C47251-7A80-44FC-BDA9-9FE03A81AF28}" type="presOf" srcId="{33C83A44-176A-4B37-B71F-7551889C9A0E}" destId="{C353817E-B09E-40CB-A09C-4BC4486E05B6}" srcOrd="0" destOrd="0" presId="urn:microsoft.com/office/officeart/2008/layout/NameandTitleOrganizationalChart"/>
    <dgm:cxn modelId="{A1679A51-C346-4FC7-8397-2D744C26ADDD}" srcId="{9222B091-B2F0-43A5-8E53-C058249F944C}" destId="{90303B9D-DFDA-4CBE-9E46-C0D11EF2A68C}" srcOrd="0" destOrd="0" parTransId="{B93AE6C8-EB39-47F5-9AE9-09848E8E5806}" sibTransId="{44FD338A-03DE-4AE7-810E-9BA2C5449795}"/>
    <dgm:cxn modelId="{FFFFA353-B600-49E7-9AAF-B2776F42F8D5}" type="presOf" srcId="{F2BAEB1A-6AC9-43E3-8389-5FAD3FDC8391}" destId="{D7772A89-F1B3-4F3C-862F-33B96BAC1091}" srcOrd="0" destOrd="0" presId="urn:microsoft.com/office/officeart/2008/layout/NameandTitleOrganizationalChart"/>
    <dgm:cxn modelId="{2E88B354-BB6D-4D92-B048-9ECDDAEC9C18}" type="presOf" srcId="{9222B091-B2F0-43A5-8E53-C058249F944C}" destId="{20B616C9-D298-458B-9A63-61039C2B2D64}" srcOrd="0" destOrd="0" presId="urn:microsoft.com/office/officeart/2008/layout/NameandTitleOrganizationalChart"/>
    <dgm:cxn modelId="{EAE0EE7A-DF28-49D7-A3FE-C294F2F0D1C1}" type="presOf" srcId="{B8FCD93A-3EA2-4F1D-BE32-D191A130E701}" destId="{B63CF943-FADC-48FB-9731-8A8C7DE52BBF}" srcOrd="1" destOrd="0" presId="urn:microsoft.com/office/officeart/2008/layout/NameandTitleOrganizationalChart"/>
    <dgm:cxn modelId="{511FF381-FA54-44D5-8F00-82B3959E9E50}" srcId="{90303B9D-DFDA-4CBE-9E46-C0D11EF2A68C}" destId="{68401B76-01C6-47FD-8262-F218D0EB480C}" srcOrd="0" destOrd="0" parTransId="{F2BAEB1A-6AC9-43E3-8389-5FAD3FDC8391}" sibTransId="{33C83A44-176A-4B37-B71F-7551889C9A0E}"/>
    <dgm:cxn modelId="{501F3494-0840-44B2-A234-66A0905E4868}" type="presOf" srcId="{9222B091-B2F0-43A5-8E53-C058249F944C}" destId="{DDAEA977-8952-475B-8A5D-06340E66AB27}" srcOrd="1" destOrd="0" presId="urn:microsoft.com/office/officeart/2008/layout/NameandTitleOrganizationalChart"/>
    <dgm:cxn modelId="{C415FBAB-088C-4867-964A-8A23FA004498}" type="presOf" srcId="{68401B76-01C6-47FD-8262-F218D0EB480C}" destId="{C36D1188-B0D3-48ED-BD2A-01369FF6AA4D}" srcOrd="1" destOrd="0" presId="urn:microsoft.com/office/officeart/2008/layout/NameandTitleOrganizationalChart"/>
    <dgm:cxn modelId="{A3FEB5B9-0FAE-4CF9-B425-1B989A25E908}" srcId="{9222B091-B2F0-43A5-8E53-C058249F944C}" destId="{B8FCD93A-3EA2-4F1D-BE32-D191A130E701}" srcOrd="1" destOrd="0" parTransId="{F06735C1-151D-42C3-84B0-8FCE931CFB37}" sibTransId="{DC6016F8-FD93-464B-BB0A-9DD3E20AF586}"/>
    <dgm:cxn modelId="{15BC55BE-3D59-42F6-8E3D-768DCE22A217}" type="presOf" srcId="{B8FCD93A-3EA2-4F1D-BE32-D191A130E701}" destId="{97D58C9F-0F79-45BD-AB3C-0C0238DBA1CE}" srcOrd="0" destOrd="0" presId="urn:microsoft.com/office/officeart/2008/layout/NameandTitleOrganizationalChart"/>
    <dgm:cxn modelId="{9F7198E9-62DD-4B1F-94BC-88C81C9EC320}" type="presOf" srcId="{68401B76-01C6-47FD-8262-F218D0EB480C}" destId="{7282D4EA-B293-446F-87B8-0A1CF1C234D6}" srcOrd="0" destOrd="0" presId="urn:microsoft.com/office/officeart/2008/layout/NameandTitleOrganizationalChart"/>
    <dgm:cxn modelId="{3379AFED-2C15-4F8B-B915-8739C1D10F1E}" type="presOf" srcId="{90303B9D-DFDA-4CBE-9E46-C0D11EF2A68C}" destId="{30114111-FBF6-474F-BED4-D8FAF0A0F049}" srcOrd="1" destOrd="0" presId="urn:microsoft.com/office/officeart/2008/layout/NameandTitleOrganizationalChart"/>
    <dgm:cxn modelId="{1018BCEF-314E-43F5-A853-F25542E27A44}" type="presOf" srcId="{6459D74B-AF81-4E3D-9F27-02FAC2FA952C}" destId="{00706CEE-3424-4A76-99A7-AAEA7A1C9144}" srcOrd="0" destOrd="0" presId="urn:microsoft.com/office/officeart/2008/layout/NameandTitleOrganizationalChart"/>
    <dgm:cxn modelId="{F2A6DEFE-8C31-45CE-B535-201BDA7018B3}" type="presOf" srcId="{DC6016F8-FD93-464B-BB0A-9DD3E20AF586}" destId="{C59C16F4-12DB-45D9-A991-9B236ADFD08E}" srcOrd="0" destOrd="0" presId="urn:microsoft.com/office/officeart/2008/layout/NameandTitleOrganizationalChart"/>
    <dgm:cxn modelId="{FBD002C0-05E9-4630-ACE0-7018782454F7}" type="presParOf" srcId="{00706CEE-3424-4A76-99A7-AAEA7A1C9144}" destId="{20A3F07D-85DE-4B62-BB9C-094007AD41E4}" srcOrd="0" destOrd="0" presId="urn:microsoft.com/office/officeart/2008/layout/NameandTitleOrganizationalChart"/>
    <dgm:cxn modelId="{53E5919A-0D39-40A8-8477-7585CB43EC20}" type="presParOf" srcId="{20A3F07D-85DE-4B62-BB9C-094007AD41E4}" destId="{81C8E5BC-35F8-4ADB-BB1A-80BA92E67E85}" srcOrd="0" destOrd="0" presId="urn:microsoft.com/office/officeart/2008/layout/NameandTitleOrganizationalChart"/>
    <dgm:cxn modelId="{E9D1050A-D2B8-413D-8491-A06E0C24FDBA}" type="presParOf" srcId="{81C8E5BC-35F8-4ADB-BB1A-80BA92E67E85}" destId="{20B616C9-D298-458B-9A63-61039C2B2D64}" srcOrd="0" destOrd="0" presId="urn:microsoft.com/office/officeart/2008/layout/NameandTitleOrganizationalChart"/>
    <dgm:cxn modelId="{DD17D268-549E-44CF-A2A6-4D169DD9409F}" type="presParOf" srcId="{81C8E5BC-35F8-4ADB-BB1A-80BA92E67E85}" destId="{4FBAC69B-5E54-487D-BE29-23D3B7ECF11D}" srcOrd="1" destOrd="0" presId="urn:microsoft.com/office/officeart/2008/layout/NameandTitleOrganizationalChart"/>
    <dgm:cxn modelId="{58888819-53AE-486E-8570-D8AE6EDCA61D}" type="presParOf" srcId="{81C8E5BC-35F8-4ADB-BB1A-80BA92E67E85}" destId="{DDAEA977-8952-475B-8A5D-06340E66AB27}" srcOrd="2" destOrd="0" presId="urn:microsoft.com/office/officeart/2008/layout/NameandTitleOrganizationalChart"/>
    <dgm:cxn modelId="{596E7125-2F1D-4BFB-955C-4743A32E5C0B}" type="presParOf" srcId="{20A3F07D-85DE-4B62-BB9C-094007AD41E4}" destId="{41CF86F4-6D9B-4988-9E32-EBE3019403BD}" srcOrd="1" destOrd="0" presId="urn:microsoft.com/office/officeart/2008/layout/NameandTitleOrganizationalChart"/>
    <dgm:cxn modelId="{B6E98E89-930A-407D-9D68-DEAAA39C672E}" type="presParOf" srcId="{41CF86F4-6D9B-4988-9E32-EBE3019403BD}" destId="{9ED9FBD7-C0AC-47A4-8E7A-89DD51695EF0}" srcOrd="0" destOrd="0" presId="urn:microsoft.com/office/officeart/2008/layout/NameandTitleOrganizationalChart"/>
    <dgm:cxn modelId="{F6DF53AF-5355-47D8-BF29-E89B7B01C92F}" type="presParOf" srcId="{41CF86F4-6D9B-4988-9E32-EBE3019403BD}" destId="{1E97C9F1-DD68-47C0-ACE3-F6F4E7744849}" srcOrd="1" destOrd="0" presId="urn:microsoft.com/office/officeart/2008/layout/NameandTitleOrganizationalChart"/>
    <dgm:cxn modelId="{6E654072-30B4-47B7-86C6-AC6427A20ECB}" type="presParOf" srcId="{1E97C9F1-DD68-47C0-ACE3-F6F4E7744849}" destId="{E5490E7B-8973-417F-955B-6EBB6CD0BE62}" srcOrd="0" destOrd="0" presId="urn:microsoft.com/office/officeart/2008/layout/NameandTitleOrganizationalChart"/>
    <dgm:cxn modelId="{F7F95BF3-B6C9-426B-BEF0-CCC3A08ABEDB}" type="presParOf" srcId="{E5490E7B-8973-417F-955B-6EBB6CD0BE62}" destId="{198311CD-BE98-4A88-868A-7AF274B086FC}" srcOrd="0" destOrd="0" presId="urn:microsoft.com/office/officeart/2008/layout/NameandTitleOrganizationalChart"/>
    <dgm:cxn modelId="{E4F3999F-D772-494E-9B15-E8F68183B5A0}" type="presParOf" srcId="{E5490E7B-8973-417F-955B-6EBB6CD0BE62}" destId="{4A8FD5BB-6C4F-446A-8353-BA9AC5D1D5B1}" srcOrd="1" destOrd="0" presId="urn:microsoft.com/office/officeart/2008/layout/NameandTitleOrganizationalChart"/>
    <dgm:cxn modelId="{401707A5-17E5-44EA-BBCC-509DB93CB33B}" type="presParOf" srcId="{E5490E7B-8973-417F-955B-6EBB6CD0BE62}" destId="{30114111-FBF6-474F-BED4-D8FAF0A0F049}" srcOrd="2" destOrd="0" presId="urn:microsoft.com/office/officeart/2008/layout/NameandTitleOrganizationalChart"/>
    <dgm:cxn modelId="{7CF81522-B1EB-4A46-ADF4-3691EADC9077}" type="presParOf" srcId="{1E97C9F1-DD68-47C0-ACE3-F6F4E7744849}" destId="{8DA1E521-F59F-4718-AAB2-D993AB93C21F}" srcOrd="1" destOrd="0" presId="urn:microsoft.com/office/officeart/2008/layout/NameandTitleOrganizationalChart"/>
    <dgm:cxn modelId="{30297D3D-198F-40E1-B9BE-942761AA3C56}" type="presParOf" srcId="{8DA1E521-F59F-4718-AAB2-D993AB93C21F}" destId="{D7772A89-F1B3-4F3C-862F-33B96BAC1091}" srcOrd="0" destOrd="0" presId="urn:microsoft.com/office/officeart/2008/layout/NameandTitleOrganizationalChart"/>
    <dgm:cxn modelId="{AB1FB172-D062-4AD8-8A9E-240C75385B0E}" type="presParOf" srcId="{8DA1E521-F59F-4718-AAB2-D993AB93C21F}" destId="{F2C4D0AE-28C4-45C3-B4D6-B16911643F7C}" srcOrd="1" destOrd="0" presId="urn:microsoft.com/office/officeart/2008/layout/NameandTitleOrganizationalChart"/>
    <dgm:cxn modelId="{909D4217-516C-4CB2-A3F8-E08BBB3DBB02}" type="presParOf" srcId="{F2C4D0AE-28C4-45C3-B4D6-B16911643F7C}" destId="{881DE712-87FB-4B33-BC59-394C43DDDB88}" srcOrd="0" destOrd="0" presId="urn:microsoft.com/office/officeart/2008/layout/NameandTitleOrganizationalChart"/>
    <dgm:cxn modelId="{5F39F553-D543-4CE5-BE82-5989B5F1A6C8}" type="presParOf" srcId="{881DE712-87FB-4B33-BC59-394C43DDDB88}" destId="{7282D4EA-B293-446F-87B8-0A1CF1C234D6}" srcOrd="0" destOrd="0" presId="urn:microsoft.com/office/officeart/2008/layout/NameandTitleOrganizationalChart"/>
    <dgm:cxn modelId="{0A3D958F-B5D6-44D0-BCC2-A5787DCE114B}" type="presParOf" srcId="{881DE712-87FB-4B33-BC59-394C43DDDB88}" destId="{C353817E-B09E-40CB-A09C-4BC4486E05B6}" srcOrd="1" destOrd="0" presId="urn:microsoft.com/office/officeart/2008/layout/NameandTitleOrganizationalChart"/>
    <dgm:cxn modelId="{DEE278EE-42AA-430C-8AD2-BDBC875CCCE0}" type="presParOf" srcId="{881DE712-87FB-4B33-BC59-394C43DDDB88}" destId="{C36D1188-B0D3-48ED-BD2A-01369FF6AA4D}" srcOrd="2" destOrd="0" presId="urn:microsoft.com/office/officeart/2008/layout/NameandTitleOrganizationalChart"/>
    <dgm:cxn modelId="{7F1DD57E-6E27-4BC3-AB7F-2360F076D067}" type="presParOf" srcId="{F2C4D0AE-28C4-45C3-B4D6-B16911643F7C}" destId="{86884AFB-C3EA-4F01-A2C5-0FED29094F73}" srcOrd="1" destOrd="0" presId="urn:microsoft.com/office/officeart/2008/layout/NameandTitleOrganizationalChart"/>
    <dgm:cxn modelId="{BCBEC441-DA03-4291-8D79-02433CB3AC0B}" type="presParOf" srcId="{F2C4D0AE-28C4-45C3-B4D6-B16911643F7C}" destId="{B202D76D-F1C6-4836-A9F1-7C4C55EFCFC5}" srcOrd="2" destOrd="0" presId="urn:microsoft.com/office/officeart/2008/layout/NameandTitleOrganizationalChart"/>
    <dgm:cxn modelId="{80DA2A46-709B-4BA7-96F2-79EF3DE2590B}" type="presParOf" srcId="{1E97C9F1-DD68-47C0-ACE3-F6F4E7744849}" destId="{BABC9E59-AB9D-42F1-9391-8236B95B67D0}" srcOrd="2" destOrd="0" presId="urn:microsoft.com/office/officeart/2008/layout/NameandTitleOrganizationalChart"/>
    <dgm:cxn modelId="{B792AB5D-B02D-4B2E-BBD0-5B83259A50FF}" type="presParOf" srcId="{41CF86F4-6D9B-4988-9E32-EBE3019403BD}" destId="{CCD32DE9-9073-4892-B29C-C5C6A527FFAA}" srcOrd="2" destOrd="0" presId="urn:microsoft.com/office/officeart/2008/layout/NameandTitleOrganizationalChart"/>
    <dgm:cxn modelId="{693E403F-448C-40CF-8CD7-14EE7DB7D18C}" type="presParOf" srcId="{41CF86F4-6D9B-4988-9E32-EBE3019403BD}" destId="{6AB972C0-11CD-450E-9D00-CEA6D3933529}" srcOrd="3" destOrd="0" presId="urn:microsoft.com/office/officeart/2008/layout/NameandTitleOrganizationalChart"/>
    <dgm:cxn modelId="{E96D9424-64FE-4D13-8D4C-1EB0B3C2CB01}" type="presParOf" srcId="{6AB972C0-11CD-450E-9D00-CEA6D3933529}" destId="{3BF9933B-40B7-4E4D-8920-2C23C896BC62}" srcOrd="0" destOrd="0" presId="urn:microsoft.com/office/officeart/2008/layout/NameandTitleOrganizationalChart"/>
    <dgm:cxn modelId="{C095E263-0138-42FD-B72E-33BD728DB406}" type="presParOf" srcId="{3BF9933B-40B7-4E4D-8920-2C23C896BC62}" destId="{97D58C9F-0F79-45BD-AB3C-0C0238DBA1CE}" srcOrd="0" destOrd="0" presId="urn:microsoft.com/office/officeart/2008/layout/NameandTitleOrganizationalChart"/>
    <dgm:cxn modelId="{D9190775-EFAB-403F-AF38-CD3E692D2E1A}" type="presParOf" srcId="{3BF9933B-40B7-4E4D-8920-2C23C896BC62}" destId="{C59C16F4-12DB-45D9-A991-9B236ADFD08E}" srcOrd="1" destOrd="0" presId="urn:microsoft.com/office/officeart/2008/layout/NameandTitleOrganizationalChart"/>
    <dgm:cxn modelId="{08F99039-F096-4E70-A101-8A17C2310488}" type="presParOf" srcId="{3BF9933B-40B7-4E4D-8920-2C23C896BC62}" destId="{B63CF943-FADC-48FB-9731-8A8C7DE52BBF}" srcOrd="2" destOrd="0" presId="urn:microsoft.com/office/officeart/2008/layout/NameandTitleOrganizationalChart"/>
    <dgm:cxn modelId="{7D7A463C-F319-44AB-BFC1-66741AA367CE}" type="presParOf" srcId="{6AB972C0-11CD-450E-9D00-CEA6D3933529}" destId="{ADFD2223-093E-4868-9911-F9DDB0CC054F}" srcOrd="1" destOrd="0" presId="urn:microsoft.com/office/officeart/2008/layout/NameandTitleOrganizationalChart"/>
    <dgm:cxn modelId="{E35CAB25-929B-4D4E-85CA-AB028B799759}" type="presParOf" srcId="{6AB972C0-11CD-450E-9D00-CEA6D3933529}" destId="{4AE33B9F-AD5E-45A6-B564-DF622F866630}" srcOrd="2" destOrd="0" presId="urn:microsoft.com/office/officeart/2008/layout/NameandTitleOrganizationalChart"/>
    <dgm:cxn modelId="{B746DB3C-3ADA-4046-92EA-58EEA89D2F1B}" type="presParOf" srcId="{20A3F07D-85DE-4B62-BB9C-094007AD41E4}" destId="{7B91D7A8-9382-4494-9D30-206594D96E1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2DE9-9073-4892-B29C-C5C6A527FFAA}">
      <dsp:nvSpPr>
        <dsp:cNvPr id="0" name=""/>
        <dsp:cNvSpPr/>
      </dsp:nvSpPr>
      <dsp:spPr>
        <a:xfrm>
          <a:off x="2149418" y="899242"/>
          <a:ext cx="1163353" cy="51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283"/>
              </a:lnTo>
              <a:lnTo>
                <a:pt x="1163353" y="309283"/>
              </a:lnTo>
              <a:lnTo>
                <a:pt x="1163353" y="51879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72A89-F1B3-4F3C-862F-33B96BAC1091}">
      <dsp:nvSpPr>
        <dsp:cNvPr id="0" name=""/>
        <dsp:cNvSpPr/>
      </dsp:nvSpPr>
      <dsp:spPr>
        <a:xfrm>
          <a:off x="940345" y="2315959"/>
          <a:ext cx="91440" cy="518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797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9FBD7-C0AC-47A4-8E7A-89DD51695EF0}">
      <dsp:nvSpPr>
        <dsp:cNvPr id="0" name=""/>
        <dsp:cNvSpPr/>
      </dsp:nvSpPr>
      <dsp:spPr>
        <a:xfrm>
          <a:off x="986065" y="899242"/>
          <a:ext cx="1163353" cy="518797"/>
        </a:xfrm>
        <a:custGeom>
          <a:avLst/>
          <a:gdLst/>
          <a:ahLst/>
          <a:cxnLst/>
          <a:rect l="0" t="0" r="0" b="0"/>
          <a:pathLst>
            <a:path>
              <a:moveTo>
                <a:pt x="1163353" y="0"/>
              </a:moveTo>
              <a:lnTo>
                <a:pt x="1163353" y="309283"/>
              </a:lnTo>
              <a:lnTo>
                <a:pt x="0" y="309283"/>
              </a:lnTo>
              <a:lnTo>
                <a:pt x="0" y="51879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616C9-D298-458B-9A63-61039C2B2D64}">
      <dsp:nvSpPr>
        <dsp:cNvPr id="0" name=""/>
        <dsp:cNvSpPr/>
      </dsp:nvSpPr>
      <dsp:spPr>
        <a:xfrm>
          <a:off x="1282292" y="1323"/>
          <a:ext cx="1734252" cy="897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2670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WCZK</a:t>
          </a:r>
        </a:p>
      </dsp:txBody>
      <dsp:txXfrm>
        <a:off x="1282292" y="1323"/>
        <a:ext cx="1734252" cy="897919"/>
      </dsp:txXfrm>
    </dsp:sp>
    <dsp:sp modelId="{4FBAC69B-5E54-487D-BE29-23D3B7ECF11D}">
      <dsp:nvSpPr>
        <dsp:cNvPr id="0" name=""/>
        <dsp:cNvSpPr/>
      </dsp:nvSpPr>
      <dsp:spPr>
        <a:xfrm>
          <a:off x="1629143" y="699705"/>
          <a:ext cx="1560827" cy="299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Black" panose="020B0A04020102020204" pitchFamily="34" charset="0"/>
            </a:rPr>
            <a:t>1</a:t>
          </a:r>
        </a:p>
      </dsp:txBody>
      <dsp:txXfrm>
        <a:off x="1629143" y="699705"/>
        <a:ext cx="1560827" cy="299306"/>
      </dsp:txXfrm>
    </dsp:sp>
    <dsp:sp modelId="{198311CD-BE98-4A88-868A-7AF274B086FC}">
      <dsp:nvSpPr>
        <dsp:cNvPr id="0" name=""/>
        <dsp:cNvSpPr/>
      </dsp:nvSpPr>
      <dsp:spPr>
        <a:xfrm>
          <a:off x="118938" y="1418040"/>
          <a:ext cx="1734252" cy="897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2670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PCZK</a:t>
          </a:r>
        </a:p>
      </dsp:txBody>
      <dsp:txXfrm>
        <a:off x="118938" y="1418040"/>
        <a:ext cx="1734252" cy="897919"/>
      </dsp:txXfrm>
    </dsp:sp>
    <dsp:sp modelId="{4A8FD5BB-6C4F-446A-8353-BA9AC5D1D5B1}">
      <dsp:nvSpPr>
        <dsp:cNvPr id="0" name=""/>
        <dsp:cNvSpPr/>
      </dsp:nvSpPr>
      <dsp:spPr>
        <a:xfrm>
          <a:off x="465789" y="2116422"/>
          <a:ext cx="1560827" cy="299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Black" panose="020B0A04020102020204" pitchFamily="34" charset="0"/>
            </a:rPr>
            <a:t>16</a:t>
          </a:r>
        </a:p>
      </dsp:txBody>
      <dsp:txXfrm>
        <a:off x="465789" y="2116422"/>
        <a:ext cx="1560827" cy="299306"/>
      </dsp:txXfrm>
    </dsp:sp>
    <dsp:sp modelId="{7282D4EA-B293-446F-87B8-0A1CF1C234D6}">
      <dsp:nvSpPr>
        <dsp:cNvPr id="0" name=""/>
        <dsp:cNvSpPr/>
      </dsp:nvSpPr>
      <dsp:spPr>
        <a:xfrm>
          <a:off x="118938" y="2834757"/>
          <a:ext cx="1734252" cy="897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2670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MCZK / GCZK</a:t>
          </a:r>
        </a:p>
      </dsp:txBody>
      <dsp:txXfrm>
        <a:off x="118938" y="2834757"/>
        <a:ext cx="1734252" cy="897919"/>
      </dsp:txXfrm>
    </dsp:sp>
    <dsp:sp modelId="{C353817E-B09E-40CB-A09C-4BC4486E05B6}">
      <dsp:nvSpPr>
        <dsp:cNvPr id="0" name=""/>
        <dsp:cNvSpPr/>
      </dsp:nvSpPr>
      <dsp:spPr>
        <a:xfrm>
          <a:off x="465789" y="3533139"/>
          <a:ext cx="1560827" cy="299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Black" panose="020B0A04020102020204" pitchFamily="34" charset="0"/>
            </a:rPr>
            <a:t>119</a:t>
          </a:r>
        </a:p>
      </dsp:txBody>
      <dsp:txXfrm>
        <a:off x="465789" y="3533139"/>
        <a:ext cx="1560827" cy="299306"/>
      </dsp:txXfrm>
    </dsp:sp>
    <dsp:sp modelId="{97D58C9F-0F79-45BD-AB3C-0C0238DBA1CE}">
      <dsp:nvSpPr>
        <dsp:cNvPr id="0" name=""/>
        <dsp:cNvSpPr/>
      </dsp:nvSpPr>
      <dsp:spPr>
        <a:xfrm>
          <a:off x="2445645" y="1418040"/>
          <a:ext cx="1734252" cy="8979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67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MCZK </a:t>
          </a:r>
          <a:r>
            <a:rPr lang="pl-PL" sz="1600" kern="1200" dirty="0"/>
            <a:t>(miasta na prawach powiatu)</a:t>
          </a:r>
        </a:p>
      </dsp:txBody>
      <dsp:txXfrm>
        <a:off x="2445645" y="1418040"/>
        <a:ext cx="1734252" cy="897919"/>
      </dsp:txXfrm>
    </dsp:sp>
    <dsp:sp modelId="{C59C16F4-12DB-45D9-A991-9B236ADFD08E}">
      <dsp:nvSpPr>
        <dsp:cNvPr id="0" name=""/>
        <dsp:cNvSpPr/>
      </dsp:nvSpPr>
      <dsp:spPr>
        <a:xfrm>
          <a:off x="2792496" y="2116422"/>
          <a:ext cx="1560827" cy="299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Black" panose="020B0A04020102020204" pitchFamily="34" charset="0"/>
            </a:rPr>
            <a:t>4</a:t>
          </a:r>
        </a:p>
      </dsp:txBody>
      <dsp:txXfrm>
        <a:off x="2792496" y="2116422"/>
        <a:ext cx="1560827" cy="29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87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93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93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74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11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2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65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65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65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17058BB-8D6A-4344-8B24-C4D72B654BDC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A8EE1A2-E873-47E0-B0F6-1001DB33C0D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609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009346-85B7-608C-88EA-8F18833E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418192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Funkcjonowanie systemu zarządzania kryzysowego </a:t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administracji publicznej.  </a:t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Udział organizacji pozarządowych w sytuacjach kryzysowych na terenie </a:t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województwa pomorskiego w latach 2020-2025</a:t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FFB87C-FFFF-5DFB-FD0D-8F5534C9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902226"/>
            <a:ext cx="11029615" cy="2956573"/>
          </a:xfrm>
        </p:spPr>
        <p:txBody>
          <a:bodyPr>
            <a:normAutofit/>
          </a:bodyPr>
          <a:lstStyle/>
          <a:p>
            <a:endParaRPr lang="pl-PL" b="1" dirty="0"/>
          </a:p>
          <a:p>
            <a:endParaRPr lang="pl-PL" b="1" dirty="0"/>
          </a:p>
          <a:p>
            <a:pPr marL="0" indent="0">
              <a:buNone/>
            </a:pPr>
            <a:r>
              <a:rPr lang="pl-PL" b="1" dirty="0"/>
              <a:t>	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Słowiński</a:t>
            </a:r>
          </a:p>
          <a:p>
            <a:pPr marL="0" indent="0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Wydział Zarządzania Kryzysowego</a:t>
            </a:r>
          </a:p>
          <a:p>
            <a:pPr marL="0" indent="0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 Ochrony Ludności </a:t>
            </a:r>
          </a:p>
          <a:p>
            <a:pPr marL="0" indent="0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Urzędu Miasta Gdyni</a:t>
            </a:r>
          </a:p>
          <a:p>
            <a:pPr marL="0" indent="0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Zastępca Naczelnika</a:t>
            </a:r>
          </a:p>
        </p:txBody>
      </p:sp>
    </p:spTree>
    <p:extLst>
      <p:ext uri="{BB962C8B-B14F-4D97-AF65-F5344CB8AC3E}">
        <p14:creationId xmlns:p14="http://schemas.microsoft.com/office/powerpoint/2010/main" val="113346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D51B7E-FDA9-46A4-BEB2-B54BAC81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Systemy informatyczne wspierające pracę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dyżurnych WCZK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E58B61-866E-422B-8EA7-DD1BE102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81" y="1828801"/>
            <a:ext cx="5239266" cy="4492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ALERT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Organizuje i przyśpiesza komunikację w procesie zarządzania kryzysowego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Powiadamia odpowiednie służby i obywateli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ewentualnych zagrożeniach lub utrudnieniach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96AE1E9-509D-405C-A71E-F591F791B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47" y="1946206"/>
            <a:ext cx="4922644" cy="5029199"/>
          </a:xfrm>
          <a:prstGeom prst="rect">
            <a:avLst/>
          </a:prstGeom>
        </p:spPr>
      </p:pic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4BA921BF-6B14-4588-A6CB-D23D74D47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57" y="4119562"/>
            <a:ext cx="1881808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6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AEF32-53C1-4054-976A-CC58AEF1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Systemy informatyczne wspierające pracę dyżurnych WCZK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44CCDB-D95D-4979-AA52-B5433779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938478"/>
            <a:ext cx="3790122" cy="4723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/>
              <a:t>CAR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Centralna Aplikacja Raportująca – zautomatyzowany system do obiegu informacji o zagrożeniach i sytuacjach kryzysowych, który gromadzi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przesyła dane z WCZK do RCB. System zapewnia jednolity katalog zagrożeń. Ułatwia wyszukiwanie informacji, i skraca czas reagowania na zdarzenia, co przyczynia się do lepszej świadomości sytuacyjnej w zarządzaniu kryzysowym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1B9FC586-B9E0-4C42-B22A-8A8AE85E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6" y="1938478"/>
            <a:ext cx="7779026" cy="47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5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E1089-DDD2-420B-969F-5D3D15A0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Systemy informatyczne wspierające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pracę dyżurnych WCZK/PCZK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FFD89F-A115-42D4-ADAF-0D6DAD48B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54" y="1930140"/>
            <a:ext cx="2881833" cy="4536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PROMIEŃ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Narzędzie stosowane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KSWiA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wojskowych ośrodkach analizy skażeń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 układzie pozamilitarnym, System umożliwia zobrazowanie na mapie cyfrowej wszystkich danych niezbędnych do oceny sytuacji skażeń i pozwala na sformułowanie wniosków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przedstawienie ich organom decyzyjnym.</a:t>
            </a:r>
          </a:p>
        </p:txBody>
      </p:sp>
      <p:pic>
        <p:nvPicPr>
          <p:cNvPr id="4" name="Symbol zastępczy zawartości 8">
            <a:extLst>
              <a:ext uri="{FF2B5EF4-FFF2-40B4-BE49-F238E27FC236}">
                <a16:creationId xmlns:a16="http://schemas.microsoft.com/office/drawing/2014/main" id="{343ABD41-5EDF-486C-997A-DACA114AA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57" y="1930140"/>
            <a:ext cx="8407989" cy="4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0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C362A-470B-F6B6-C7B8-AD821D75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administracji publicznej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organizacjami pozarządowymi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sytuacjach kryzysowych w latach 2020-2025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87B54-015E-3A91-35BA-40CF0067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4818"/>
            <a:ext cx="12192000" cy="4923182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Wojna w Ukrainie </a:t>
            </a:r>
          </a:p>
          <a:p>
            <a:pPr marL="0" indent="0">
              <a:buNone/>
            </a:pPr>
            <a:r>
              <a:rPr lang="pl-PL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</a:t>
            </a: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rganizacja punktów recepcyjnych i informacyjnych oraz miejsc zbiorowego zakwaterowania i wyżywienia,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tłumaczenia,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pomoc w relokacjach do miejsc zbiorowego zakwaterowania,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poszukiwanie zatrudnienia,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pomoc finansowa mająca na celu usamodzielnianie się uchodźców – finansowanie kaucji, najmu mieszkania,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pomoc w organizacji powrotu do kraju pochodzenia.</a:t>
            </a:r>
          </a:p>
          <a:p>
            <a:r>
              <a:rPr lang="pl-PL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 ludźmi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pomoc prawna i psychologiczna,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legalizacja zatrudnienia i pobytu,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zapewnienie poczucia bezpieczeństwa bez względu na kraj pochodzenia,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nauka języka polskiego,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pomoc w sytuacjach dyskryminacji,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pomoc w organizacji powrotu do kraju pochodzenia.</a:t>
            </a:r>
          </a:p>
          <a:p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Organizacje pozarządowe zaangażowane we współpracę z administracją publiczną, rządową i samorządową w ww. obszarach.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ZHP, Caritas Archidiecezji Gdańskiej, PCK, </a:t>
            </a:r>
            <a:r>
              <a:rPr lang="pl-PL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CWIiI</a:t>
            </a:r>
            <a:r>
              <a:rPr lang="pl-PL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Ovum</a:t>
            </a:r>
            <a:r>
              <a:rPr lang="pl-PL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Widzialne, Obudź Nadzieję, UNHCR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76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601C6-8BED-1FA6-EEF5-4A07F356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Wojna 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zakwaterowanie i wyżywienie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27D04C-2441-F3E7-0446-31A11686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31235"/>
            <a:ext cx="11029615" cy="54267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Związek Harcerstwa Polskiego, Chorągiew Gdańska, ul. Za Murami 2-10, 80-823 Gdańsk"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- 22 770 330 zł 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Caritas Archidiecezji Gdańskiej, Aleja Niepodległości 778, 81-805 Sopot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- 6 708 901 zł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Fundacja „Obudź Nadzieję”, ul. Siennicka 4/2, 80-758 Gdańsk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- 1 850 175 zł </a:t>
            </a: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Caritas Diecezji Pelplińskiej, ul. Sambora 28, 83-130 Pelplin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- 723 913 zł </a:t>
            </a: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ŁĄCZNIE: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32 053 319 zł , stawka za osobodzień – 75,60 zł brutto</a:t>
            </a:r>
          </a:p>
          <a:p>
            <a:pPr marL="0" indent="0"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Średnio dziennie w obiektach ww. Fundacji przebywało od początku wojny do 30 września 2025 r. </a:t>
            </a:r>
            <a:b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ok. 330 osób, w tym najwięcej w ZHP – 233 osoby, Caritas Gdańsk - 69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714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2F5B6-0BF5-07E2-538A-7D3AAEA8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B0AD7-9E88-9355-58A9-C827516B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296"/>
            <a:ext cx="12099234" cy="79513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Wojna 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usługi  NGO z funduszu pomocy w 2022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AA3DE71-CEE7-37B9-08D7-8A2A3B844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666366"/>
              </p:ext>
            </p:extLst>
          </p:nvPr>
        </p:nvGraphicFramePr>
        <p:xfrm>
          <a:off x="-14068" y="1073426"/>
          <a:ext cx="12206069" cy="633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329">
                  <a:extLst>
                    <a:ext uri="{9D8B030D-6E8A-4147-A177-3AD203B41FA5}">
                      <a16:colId xmlns:a16="http://schemas.microsoft.com/office/drawing/2014/main" val="3647568686"/>
                    </a:ext>
                  </a:extLst>
                </a:gridCol>
                <a:gridCol w="1765051">
                  <a:extLst>
                    <a:ext uri="{9D8B030D-6E8A-4147-A177-3AD203B41FA5}">
                      <a16:colId xmlns:a16="http://schemas.microsoft.com/office/drawing/2014/main" val="1763686043"/>
                    </a:ext>
                  </a:extLst>
                </a:gridCol>
                <a:gridCol w="6334392">
                  <a:extLst>
                    <a:ext uri="{9D8B030D-6E8A-4147-A177-3AD203B41FA5}">
                      <a16:colId xmlns:a16="http://schemas.microsoft.com/office/drawing/2014/main" val="1744406765"/>
                    </a:ext>
                  </a:extLst>
                </a:gridCol>
                <a:gridCol w="1035297">
                  <a:extLst>
                    <a:ext uri="{9D8B030D-6E8A-4147-A177-3AD203B41FA5}">
                      <a16:colId xmlns:a16="http://schemas.microsoft.com/office/drawing/2014/main" val="2480569048"/>
                    </a:ext>
                  </a:extLst>
                </a:gridCol>
              </a:tblGrid>
              <a:tr h="530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działań/efekt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628"/>
                  </a:ext>
                </a:extLst>
              </a:tr>
              <a:tr h="5581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Fundacja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Profilaktyki</a:t>
                      </a:r>
                      <a:r>
                        <a:rPr lang="en-US" sz="1800" kern="1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Promocji Zdrowia Meander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01.09–31.12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Klub dla dzieci i młodzieży w sopockim Centrum Wsparcia Ukrainy - Meander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80763"/>
                  </a:ext>
                </a:extLst>
              </a:tr>
              <a:tr h="2576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Caritas Archidiecezji Gdańskiej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01.09–31.12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ziałania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integracyjne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600" kern="1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rzecz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uchodźców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Ukrainy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wsparcie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działalności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Centrum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Pomocy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Migrantom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Uchodźcom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Caritas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2377"/>
                  </a:ext>
                </a:extLst>
              </a:tr>
              <a:tr h="642210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Fundacja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Polsce</a:t>
                      </a:r>
                      <a:endParaRPr lang="pl-PL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01.09–31.12</a:t>
                      </a:r>
                    </a:p>
                    <a:p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Kurs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Metodyczny</a:t>
                      </a:r>
                      <a:r>
                        <a:rPr lang="en-US" sz="1600" kern="1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on-line z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języka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polskiego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jako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obcego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dla nauczycieli</a:t>
                      </a:r>
                      <a:b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 przygotowanie </a:t>
                      </a:r>
                      <a:r>
                        <a:rPr lang="pl-PL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inowacyjnego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zeszytu lektur dla klas VII-VIII dla uczniów z Ukrainy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47313"/>
                  </a:ext>
                </a:extLst>
              </a:tr>
              <a:tr h="642210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Pomocy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Dzieciom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Placówek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Socjalizacyjnych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Kościerzynie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01.09–31.12</a:t>
                      </a:r>
                    </a:p>
                    <a:p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Dzieci z Ukrainy w sercu Kaszub 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09684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1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Związek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Stowarzyszeń</a:t>
                      </a:r>
                      <a:r>
                        <a:rPr lang="en-US" sz="1800" kern="1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Ż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ywności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Trójmieście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Organizacja i prowadzenie punktów wydawania pomocy żywnościowej dla uchodźców z UA w Sklepach społecznych na terenie Pruszcza Gdańskiego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333041"/>
                  </a:ext>
                </a:extLst>
              </a:tr>
              <a:tr h="733875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Fundacja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Mamma Mia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01.09 -31.12</a:t>
                      </a:r>
                    </a:p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Weekendowe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warsztaty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edukacyjno-integracyjne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"Tacy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sami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zburzmy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ę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ścian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ę</a:t>
                      </a:r>
                      <a:r>
                        <a:rPr lang="en-US" sz="1600" kern="1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ę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dzy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Nami"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32 000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993722"/>
                  </a:ext>
                </a:extLst>
              </a:tr>
              <a:tr h="523802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Fundacja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Family Challenge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Łamigłówki matematyczne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Математичні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головоломки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92 000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15968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Pomagamy Nie Ziewamy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01.09–31.12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Pomoc dla Ukrainy – Centrum Nieziewania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64 000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96368"/>
                  </a:ext>
                </a:extLst>
              </a:tr>
              <a:tr h="523802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wspomagające osoby ze środowisk dysfunkcyjnych „Można Inaczej”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 dla Ukrainy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43 000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31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89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F57F1-F1B9-CF83-034B-A898174C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1B5AD-B212-58DE-0716-C720AE5B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296"/>
            <a:ext cx="12099234" cy="79513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Wojna 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usługi  NGO z funduszu pomocy w 2022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790B40C-DAD1-7DA1-AEBA-1A12CFA1D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38348"/>
              </p:ext>
            </p:extLst>
          </p:nvPr>
        </p:nvGraphicFramePr>
        <p:xfrm>
          <a:off x="-13252" y="1073426"/>
          <a:ext cx="12205253" cy="581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513">
                  <a:extLst>
                    <a:ext uri="{9D8B030D-6E8A-4147-A177-3AD203B41FA5}">
                      <a16:colId xmlns:a16="http://schemas.microsoft.com/office/drawing/2014/main" val="3647568686"/>
                    </a:ext>
                  </a:extLst>
                </a:gridCol>
                <a:gridCol w="1765051">
                  <a:extLst>
                    <a:ext uri="{9D8B030D-6E8A-4147-A177-3AD203B41FA5}">
                      <a16:colId xmlns:a16="http://schemas.microsoft.com/office/drawing/2014/main" val="1763686043"/>
                    </a:ext>
                  </a:extLst>
                </a:gridCol>
                <a:gridCol w="6334392">
                  <a:extLst>
                    <a:ext uri="{9D8B030D-6E8A-4147-A177-3AD203B41FA5}">
                      <a16:colId xmlns:a16="http://schemas.microsoft.com/office/drawing/2014/main" val="1744406765"/>
                    </a:ext>
                  </a:extLst>
                </a:gridCol>
                <a:gridCol w="1035297">
                  <a:extLst>
                    <a:ext uri="{9D8B030D-6E8A-4147-A177-3AD203B41FA5}">
                      <a16:colId xmlns:a16="http://schemas.microsoft.com/office/drawing/2014/main" val="2480569048"/>
                    </a:ext>
                  </a:extLst>
                </a:gridCol>
              </a:tblGrid>
              <a:tr h="530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działań/efekt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628"/>
                  </a:ext>
                </a:extLst>
              </a:tr>
              <a:tr h="558132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Żywności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Tczewie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01.09–31.12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Sklep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społeczny</a:t>
                      </a:r>
                      <a:r>
                        <a:rPr lang="en-US" sz="1600" kern="1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"Dobra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Półka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150 000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680763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Inicjatyw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30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Lokalnych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w.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Ojca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Pio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01.09–31.12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l-PL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Wsparcie w potrzebie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  60 000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2377"/>
                  </a:ext>
                </a:extLst>
              </a:tr>
              <a:tr h="642210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Regionalne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Centrum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30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Wspomagania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01.09–31.12</a:t>
                      </a:r>
                    </a:p>
                    <a:p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Kompleksowa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pomoc</a:t>
                      </a:r>
                      <a:r>
                        <a:rPr lang="en-US" sz="1600" kern="1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dla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uchodźców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Ukrainy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4447313"/>
                  </a:ext>
                </a:extLst>
              </a:tr>
              <a:tr h="6422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Fundacja</a:t>
                      </a:r>
                      <a:r>
                        <a:rPr lang="en-US" sz="1800" kern="100" spc="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M.A.P.A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Obywatelska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iejsce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aktywność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partycypacj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a,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animacja</a:t>
                      </a:r>
                      <a:endParaRPr lang="pl-PL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01.09–31.12</a:t>
                      </a:r>
                    </a:p>
                    <a:p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dla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Ukrainy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-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mechanizmy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wsparcia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uchodźców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</a:t>
                      </a:r>
                      <a:r>
                        <a:rPr lang="en-US" sz="1600" kern="1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subregionie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30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nadwiślańskim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108 000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509684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Europejskie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Ugrupowanie</a:t>
                      </a:r>
                      <a:endParaRPr lang="pl-PL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30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rzecz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Edukacji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Kreowania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Aktywności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"EUREKA"</a:t>
                      </a:r>
                      <a:endParaRPr lang="pl-PL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Polsko-Ukraińskie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spotkania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klubie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pracy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Redzie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25 000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333041"/>
                  </a:ext>
                </a:extLst>
              </a:tr>
              <a:tr h="733875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Lokalna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Grupa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Działania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"Chata</a:t>
                      </a:r>
                      <a:r>
                        <a:rPr lang="pl-PL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Kociewia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pl-PL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01.09 -31.12</a:t>
                      </a:r>
                    </a:p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Oswoić nieznane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100 000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5993722"/>
                  </a:ext>
                </a:extLst>
              </a:tr>
              <a:tr h="523802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Malborska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Fundacja</a:t>
                      </a:r>
                      <a:endParaRPr lang="pl-PL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30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Rozwoju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Regionalnego</a:t>
                      </a:r>
                      <a:endParaRPr lang="pl-PL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Nauka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języka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polskiego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wsparcie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zawodowe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dla</a:t>
                      </a:r>
                      <a:r>
                        <a:rPr lang="pl-PL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migrantów z Ukrainy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140 000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15968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Fundacja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Rozwoju</a:t>
                      </a:r>
                      <a:endParaRPr lang="pl-PL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30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Lokalnego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Parasol</a:t>
                      </a:r>
                      <a:endParaRPr lang="pl-PL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01.09–31.12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pomoc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Ukrainie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30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Międzymiastowa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Sieć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Integracji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82 000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9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82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65ECA-ECFA-AB2A-FEB8-969237CE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296"/>
            <a:ext cx="12099234" cy="79513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Wojna 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usługi  NGO z funduszu pomocy w 2023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2827541-A895-BAF8-9F9C-61822FDCD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590892"/>
              </p:ext>
            </p:extLst>
          </p:nvPr>
        </p:nvGraphicFramePr>
        <p:xfrm>
          <a:off x="0" y="1073426"/>
          <a:ext cx="12192001" cy="600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261">
                  <a:extLst>
                    <a:ext uri="{9D8B030D-6E8A-4147-A177-3AD203B41FA5}">
                      <a16:colId xmlns:a16="http://schemas.microsoft.com/office/drawing/2014/main" val="3647568686"/>
                    </a:ext>
                  </a:extLst>
                </a:gridCol>
                <a:gridCol w="1765051">
                  <a:extLst>
                    <a:ext uri="{9D8B030D-6E8A-4147-A177-3AD203B41FA5}">
                      <a16:colId xmlns:a16="http://schemas.microsoft.com/office/drawing/2014/main" val="1763686043"/>
                    </a:ext>
                  </a:extLst>
                </a:gridCol>
                <a:gridCol w="6334392">
                  <a:extLst>
                    <a:ext uri="{9D8B030D-6E8A-4147-A177-3AD203B41FA5}">
                      <a16:colId xmlns:a16="http://schemas.microsoft.com/office/drawing/2014/main" val="1744406765"/>
                    </a:ext>
                  </a:extLst>
                </a:gridCol>
                <a:gridCol w="1035297">
                  <a:extLst>
                    <a:ext uri="{9D8B030D-6E8A-4147-A177-3AD203B41FA5}">
                      <a16:colId xmlns:a16="http://schemas.microsoft.com/office/drawing/2014/main" val="2480569048"/>
                    </a:ext>
                  </a:extLst>
                </a:gridCol>
              </a:tblGrid>
              <a:tr h="67432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działań/efekt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628"/>
                  </a:ext>
                </a:extLst>
              </a:tr>
              <a:tr h="523802">
                <a:tc>
                  <a:txBody>
                    <a:bodyPr/>
                    <a:lstStyle/>
                    <a:p>
                      <a:pPr algn="l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ZHP – Chorągiew Gdańska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01.09–31.12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Świetlica Przystań - prowadzenie świetlicy środowiskowej dla obywateli Ukrainy. Integracja z rówieśnikami, nauka języka polskiego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80763"/>
                  </a:ext>
                </a:extLst>
              </a:tr>
              <a:tr h="6422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Caritas Archidiecezji Gdańskiej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01.09–31.12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 własnych nogach" rozszerzenie oferty integracyjnej i wpierającej usamodzielnianie uchodźców z Ukrainy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149 930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72377"/>
                  </a:ext>
                </a:extLst>
              </a:tr>
              <a:tr h="6422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 Przyjaciół Jedynki </a:t>
                      </a:r>
                      <a:b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Kartuzach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01.09–31.12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Jedynka z Ukrainą -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eduwsparcie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nauka języka, spotkania</a:t>
                      </a:r>
                    </a:p>
                    <a:p>
                      <a:pPr algn="l" fontAlgn="b">
                        <a:buNone/>
                      </a:pP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47313"/>
                  </a:ext>
                </a:extLst>
              </a:tr>
              <a:tr h="6422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"Przystań Dobra"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01.09–31.12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Świetlica opiekuńczo wychowawcza dla dzieci ukraińskich i polskich - pomoc edukacyjna.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138 000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09684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Razem w Polsce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03.08 -31.12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Utworzenie metodycznych grup wsparcia dla pomorskich nauczycieli, pracujących z dziećmi z Ukrainy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33041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Malborska Fundacja Rozwoju Regionalnego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03.08 -31.12</a:t>
                      </a:r>
                    </a:p>
                    <a:p>
                      <a:pPr algn="ctr"/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Nauka języka polskiego oraz wsparcie zawodowe dla migrantów </a:t>
                      </a:r>
                      <a:b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Ukrainy II.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140 392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993722"/>
                  </a:ext>
                </a:extLst>
              </a:tr>
              <a:tr h="5238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SerceDlaSportu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03.08 -31.12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kompleksowy program wsparcia i aktywizacji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społeczno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zawodowej uchodźców wojennych z Ukrainy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15968"/>
                  </a:ext>
                </a:extLst>
              </a:tr>
              <a:tr h="6100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Pomagamy nie ziewamy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01.09–31.12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Kawiarnia z sercem – oferty pracy, aktywne poszukiwanie pracy, rekrutacja kilka razy w miesiącu, wspomaganie procesu integracji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96368"/>
                  </a:ext>
                </a:extLst>
              </a:tr>
              <a:tr h="5238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 Dobry Brat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 </a:t>
                      </a:r>
                      <a:r>
                        <a:rPr lang="pl-PL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-31.12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Pobyty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wytchnieniowe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pakietem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zdrowotno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rozwojowym dedykowane Uchodźcom z UA przebywającym na terenie województwa pomorskiego.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31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38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B57726-6959-FB60-DB2B-4E290610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3753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Wojna 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usługi  NGO z funduszu pomocy 2023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3C2D68C-780F-186E-95DF-8CBD0A847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876549"/>
              </p:ext>
            </p:extLst>
          </p:nvPr>
        </p:nvGraphicFramePr>
        <p:xfrm>
          <a:off x="0" y="1139687"/>
          <a:ext cx="12192000" cy="615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35034653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1962227674"/>
                    </a:ext>
                  </a:extLst>
                </a:gridCol>
                <a:gridCol w="6692348">
                  <a:extLst>
                    <a:ext uri="{9D8B030D-6E8A-4147-A177-3AD203B41FA5}">
                      <a16:colId xmlns:a16="http://schemas.microsoft.com/office/drawing/2014/main" val="3089219787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1794476973"/>
                    </a:ext>
                  </a:extLst>
                </a:gridCol>
              </a:tblGrid>
              <a:tr h="5777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działań/efekt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771824"/>
                  </a:ext>
                </a:extLst>
              </a:tr>
              <a:tr h="2247259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Chrześcijańskie Stowarzyszenie Dobroczynne Oddział Terenowy w Słupsku</a:t>
                      </a:r>
                    </a:p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04.08 - 31.12</a:t>
                      </a:r>
                    </a:p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Edukacja osób z Ukrainy, język polski, wsparcie psychologiczne, doradztwo zawodowe, coaching, przygotowanie do zawodów technicznych: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1215 godz. pracy międzykulturowej świetlicy wspierającej uchodźców z Ukrainy,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1035 godz.: 690 godz. języka  polskiego,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345 godz. zajęcia dla niepełnosprawnych</a:t>
                      </a:r>
                      <a:b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uczestników,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godz. wsparcia psychologicznego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niepełnosprawnych uczestników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109 810 zł </a:t>
                      </a:r>
                    </a:p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80779"/>
                  </a:ext>
                </a:extLst>
              </a:tr>
              <a:tr h="2650613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 EDUQ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04.08 - 31.12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akcje </a:t>
                      </a:r>
                      <a:r>
                        <a:rPr lang="pl-P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promocyjno</a:t>
                      </a: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informacyjne:</a:t>
                      </a:r>
                    </a:p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"wsparcie dla 20 obywateli Ukrainy przebywających na terytorium powiatu malborskiego i wejherowskiego w związku z działaniami wojennymi w Ukrainie. Produktem nowe usługi wsparcia w ramach czterech zakresów tematycznych: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Rynek pracy i gospodarka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Edukacja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Administracja i prawo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Społeczeństwo obywatelskie i polityka integracyjna. Zmianą społeczną uzyskaną dzięki realizacji zadania publicznego będzie wzmocnienie wśród grupy docelowej postaw społecznych, zawodowych i kulturalnych."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104 600 zł </a:t>
                      </a:r>
                    </a:p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118978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5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37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550617-0129-68AB-B803-D3026FC2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4522"/>
          </a:xfrm>
        </p:spPr>
        <p:txBody>
          <a:bodyPr>
            <a:normAutofit fontScale="90000"/>
          </a:bodyPr>
          <a:lstStyle/>
          <a:p>
            <a:r>
              <a:rPr lang="pl-PL" dirty="0"/>
              <a:t>Wojna w </a:t>
            </a:r>
            <a:r>
              <a:rPr lang="pl-PL" dirty="0" err="1"/>
              <a:t>ukrainie</a:t>
            </a:r>
            <a:r>
              <a:rPr lang="pl-PL" dirty="0"/>
              <a:t> – usługi  NGO z funduszu pomocy 2023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1CF231F-D692-349E-CD3F-4E97D0E52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887007"/>
              </p:ext>
            </p:extLst>
          </p:nvPr>
        </p:nvGraphicFramePr>
        <p:xfrm>
          <a:off x="0" y="1086678"/>
          <a:ext cx="12245008" cy="847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847">
                  <a:extLst>
                    <a:ext uri="{9D8B030D-6E8A-4147-A177-3AD203B41FA5}">
                      <a16:colId xmlns:a16="http://schemas.microsoft.com/office/drawing/2014/main" val="1219624951"/>
                    </a:ext>
                  </a:extLst>
                </a:gridCol>
                <a:gridCol w="1451866">
                  <a:extLst>
                    <a:ext uri="{9D8B030D-6E8A-4147-A177-3AD203B41FA5}">
                      <a16:colId xmlns:a16="http://schemas.microsoft.com/office/drawing/2014/main" val="2822086845"/>
                    </a:ext>
                  </a:extLst>
                </a:gridCol>
                <a:gridCol w="6626087">
                  <a:extLst>
                    <a:ext uri="{9D8B030D-6E8A-4147-A177-3AD203B41FA5}">
                      <a16:colId xmlns:a16="http://schemas.microsoft.com/office/drawing/2014/main" val="811080088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2796435071"/>
                    </a:ext>
                  </a:extLst>
                </a:gridCol>
              </a:tblGrid>
              <a:tr h="674918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działań/efekt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439714"/>
                  </a:ext>
                </a:extLst>
              </a:tr>
              <a:tr h="1157002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 Bank Żywności w Chojnicach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04.08 - 31.12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Sklep społeczny na terenie Miasta Chojnice:</a:t>
                      </a:r>
                    </a:p>
                    <a:p>
                      <a:r>
                        <a:rPr lang="pl-PL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pozyskanie w trakcie trwania zadania m.in. 7 ton żywności </a:t>
                      </a:r>
                      <a:br>
                        <a:rPr lang="pl-PL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krótką data przydatności oraz zakup 5 ton żywności </a:t>
                      </a:r>
                      <a:br>
                        <a:rPr lang="pl-PL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dla ok. 2000 osób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100 000 zł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77056"/>
                  </a:ext>
                </a:extLst>
              </a:tr>
              <a:tr h="2281865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Oparcia Społecznego Aleksandry FOSA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01.09 - 31.12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Wsparcie specjalistyczne osób z Ukrainy: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pl-PL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zapewnienie wsparcia w postaci: 80-godz./m-c specjalisty ds.. wsparcia oraz animatora,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pl-PL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godz./m-c innych specjalistów (psychologa, psychiatry),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pl-PL" sz="16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20godz./m-c trenera.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pl-PL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Efektem jest wzrost poczucia bezpieczeństwa, objęcie pomocą specjalistów </a:t>
                      </a:r>
                      <a:r>
                        <a:rPr lang="pl-PL" sz="1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m,in</a:t>
                      </a:r>
                      <a:r>
                        <a:rPr lang="pl-PL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 osób, udział w animacjach, warsztatach </a:t>
                      </a:r>
                      <a:br>
                        <a:rPr lang="pl-PL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wyjściach integracyjnych.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69402"/>
                  </a:ext>
                </a:extLst>
              </a:tr>
              <a:tr h="1671225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Dla Tczewa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04.08 - 31.12</a:t>
                      </a:r>
                    </a:p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 Polsko – Ukraiński: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Zajęcia kursu j. polskiego - 84 h,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Zajęcia korepetycyjne - 240 h,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Zajęcia z doradztwa zawodowego - 60 h,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Zajęcia z psychologiem indywidualne i grupowe - 84 h,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wycieczki motywujące - 200 uczestników,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93 202 zł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37061"/>
                  </a:ext>
                </a:extLst>
              </a:tr>
              <a:tr h="38566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80082"/>
                  </a:ext>
                </a:extLst>
              </a:tr>
              <a:tr h="46032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74993"/>
                  </a:ext>
                </a:extLst>
              </a:tr>
              <a:tr h="460324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43692"/>
                  </a:ext>
                </a:extLst>
              </a:tr>
              <a:tr h="460324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51660"/>
                  </a:ext>
                </a:extLst>
              </a:tr>
              <a:tr h="460324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788283"/>
                  </a:ext>
                </a:extLst>
              </a:tr>
              <a:tr h="460324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8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27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A12FE-D0EA-0053-E601-65DE8DF8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Podstawy prawne, definicje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20DBA-2C76-8345-8B71-124D9872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15549"/>
            <a:ext cx="11029615" cy="5042452"/>
          </a:xfrm>
        </p:spPr>
        <p:txBody>
          <a:bodyPr/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26 kwietnia 2007 r. o zarządzaniu kryzysowym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Zarządzanie kryzysowe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działalność organów administracji publicznej będąca elementem kierowania bezpieczeństwem narodowym, która polega na zapobieganiu sytuacjom kryzysowym, przygotowaniu do przejmowania nad nimi kontroli w drodze zaplanowanych działań, reagowaniu w przypadku wystąpienia sytuacji kryzysowych, usuwaniu ich skutków oraz odtwarzaniu zasobów i infrastruktury krytycznej.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Sytuacja kryzysowa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należy przez to rozumieć sytuację wpływającą negatywnie na poziom bezpieczeństwa ludzi, mienia w znacznych rozmiarach lub środowiska,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wywołującą znaczne ograniczenia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działaniu właściwych organów administracji publicznej ze względu na nieadekwatność posiadanych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sił i środków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planowanie cywilne:</a:t>
            </a:r>
          </a:p>
          <a:p>
            <a:pPr marL="0" indent="0"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całokształt przedsięwzięć organizacyjnych mających na celu przygotowanie administracji publicznej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do zarządzania kryzysowego,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planowanie w zakresie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wspierania Sił Zbrojnych Rzeczypospolitej Polskiej w razie ich użycia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oraz planowanie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wykorzystania Sił Zbrojnych do realizacji zadań z zakresu zarządzania kryzysowego.</a:t>
            </a:r>
          </a:p>
        </p:txBody>
      </p:sp>
    </p:spTree>
    <p:extLst>
      <p:ext uri="{BB962C8B-B14F-4D97-AF65-F5344CB8AC3E}">
        <p14:creationId xmlns:p14="http://schemas.microsoft.com/office/powerpoint/2010/main" val="67460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C45826-58E6-FD1F-E2C9-97C00378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76070"/>
          </a:xfrm>
        </p:spPr>
        <p:txBody>
          <a:bodyPr/>
          <a:lstStyle/>
          <a:p>
            <a:r>
              <a:rPr lang="pl-PL" dirty="0"/>
              <a:t>Wojna w </a:t>
            </a:r>
            <a:r>
              <a:rPr lang="pl-PL" dirty="0" err="1"/>
              <a:t>ukrainie</a:t>
            </a:r>
            <a:r>
              <a:rPr lang="pl-PL" dirty="0"/>
              <a:t> – usługi  NGO z funduszu pomocy 2023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D632E3D-E8F3-D3AD-BFA5-0FE7CD544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818657"/>
              </p:ext>
            </p:extLst>
          </p:nvPr>
        </p:nvGraphicFramePr>
        <p:xfrm>
          <a:off x="0" y="1550504"/>
          <a:ext cx="12192000" cy="831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696">
                  <a:extLst>
                    <a:ext uri="{9D8B030D-6E8A-4147-A177-3AD203B41FA5}">
                      <a16:colId xmlns:a16="http://schemas.microsoft.com/office/drawing/2014/main" val="409465116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4052737560"/>
                    </a:ext>
                  </a:extLst>
                </a:gridCol>
                <a:gridCol w="6851374">
                  <a:extLst>
                    <a:ext uri="{9D8B030D-6E8A-4147-A177-3AD203B41FA5}">
                      <a16:colId xmlns:a16="http://schemas.microsoft.com/office/drawing/2014/main" val="766470345"/>
                    </a:ext>
                  </a:extLst>
                </a:gridCol>
                <a:gridCol w="1166191">
                  <a:extLst>
                    <a:ext uri="{9D8B030D-6E8A-4147-A177-3AD203B41FA5}">
                      <a16:colId xmlns:a16="http://schemas.microsoft.com/office/drawing/2014/main" val="2393467774"/>
                    </a:ext>
                  </a:extLst>
                </a:gridCol>
              </a:tblGrid>
              <a:tr h="433912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działań/efekt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21872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Europejskie Ugrupowanie </a:t>
                      </a:r>
                      <a:b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Rzecz Edukacji </a:t>
                      </a:r>
                      <a:b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Kreowania Aktywności "Eureka"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01.08 - 31.12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Polsko - ukraińskie spotkania z zespołem: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godzin przeprowadzonego kursu nauki języka polskiego dla uchodźców z Ukrainy,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godzin poradnictwa zawodowego,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kursy podwyższające kwalifikacje zawodowe,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godziny poradnictwa psychologicznego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(punkt opieki nad dziećmi z Ukrainy czynny przez 5 dni w tygodniu),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imprezy międzykulturowe polsko-ukraińskie,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imprezy wyjazdowe dla dzieci i mam z dziećmi z Ukrainy,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dni półkolonii dla dzieci z Ukrainy z realizacji zajęć żeglarskich i kursem językowym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90 000 zł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41814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M.A.P.A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01.08 - 31.12</a:t>
                      </a:r>
                    </a:p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Mechanizmy wsparcia uchodźców w subregionie nadwiślańskim, m.in.: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Utworzenie pierwszego w województwie pomorskim Obywatelskiego Domu PUUKR a w ramach tego domu stworzenie „Domu Seniora Ukraińskiego" - również pierwszego w naszym województwie,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Przeprowadzenie m.in.. 100 h warsztatów / zajęć dla społeczności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ukraińsk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Organizacja m.in. 2 pikników obywatelskich (Kwidzyn, Nowy Dwór Gdański), m.in 500 osób - uchodźców objętych wsparciem.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88 000 zł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723238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07757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31520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27278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97357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53341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16857"/>
                  </a:ext>
                </a:extLst>
              </a:tr>
              <a:tr h="43391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63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07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C3FA0-FC26-7A4C-95F0-A4E9F08B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3061"/>
          </a:xfrm>
        </p:spPr>
        <p:txBody>
          <a:bodyPr/>
          <a:lstStyle/>
          <a:p>
            <a:r>
              <a:rPr lang="pl-PL" dirty="0"/>
              <a:t>Wojna w </a:t>
            </a:r>
            <a:r>
              <a:rPr lang="pl-PL" dirty="0" err="1"/>
              <a:t>ukrainie</a:t>
            </a:r>
            <a:r>
              <a:rPr lang="pl-PL" dirty="0"/>
              <a:t> – usługi  NGO z funduszu pomocy 2023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1842338-F0B7-4F58-647F-181018035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123767"/>
              </p:ext>
            </p:extLst>
          </p:nvPr>
        </p:nvGraphicFramePr>
        <p:xfrm>
          <a:off x="0" y="755375"/>
          <a:ext cx="12192000" cy="798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471">
                  <a:extLst>
                    <a:ext uri="{9D8B030D-6E8A-4147-A177-3AD203B41FA5}">
                      <a16:colId xmlns:a16="http://schemas.microsoft.com/office/drawing/2014/main" val="3731867757"/>
                    </a:ext>
                  </a:extLst>
                </a:gridCol>
                <a:gridCol w="1404730">
                  <a:extLst>
                    <a:ext uri="{9D8B030D-6E8A-4147-A177-3AD203B41FA5}">
                      <a16:colId xmlns:a16="http://schemas.microsoft.com/office/drawing/2014/main" val="408939846"/>
                    </a:ext>
                  </a:extLst>
                </a:gridCol>
                <a:gridCol w="6824870">
                  <a:extLst>
                    <a:ext uri="{9D8B030D-6E8A-4147-A177-3AD203B41FA5}">
                      <a16:colId xmlns:a16="http://schemas.microsoft.com/office/drawing/2014/main" val="3844644252"/>
                    </a:ext>
                  </a:extLst>
                </a:gridCol>
                <a:gridCol w="1099929">
                  <a:extLst>
                    <a:ext uri="{9D8B030D-6E8A-4147-A177-3AD203B41FA5}">
                      <a16:colId xmlns:a16="http://schemas.microsoft.com/office/drawing/2014/main" val="836778328"/>
                    </a:ext>
                  </a:extLst>
                </a:gridCol>
              </a:tblGrid>
              <a:tr h="44186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działań/efekt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9945"/>
                  </a:ext>
                </a:extLst>
              </a:tr>
              <a:tr h="441863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Family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01.09 - 31.12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Pikniki sportowo – integracyjne:</a:t>
                      </a:r>
                    </a:p>
                    <a:p>
                      <a:r>
                        <a:rPr lang="pl-PL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organizacja 6 pikników sportowo - integracyjnych na terenie województwa pomorskiego, przy udziale ok. 1000 osób - organizacja czasu dzieci i młodzieży, włączanie społeczności ukraińskiej do prac organizacji pozarządowych, zapewnienie uczniom okazji do nawiązywania relacji z polskimi rówieśnikami.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70 000 zł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29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Fundacja KIWI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04.08 - 31.12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Strefa Integracji: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pomoc obywatelom Ukrainy na terenie Pruszcza Gdańskiego i okolicznych gmin (wsparcie integracji i informowanie dla wzrostu usamodzielnienia, zagospodarowanie czasu dzieci i młodzieży):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poszerzenie wiedzy o funkcjonowaniu w polskim społeczeństwie,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zniwelowanie poczucia odosobnienia,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zwiększenie grona znajomych w grupie uchodźców,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nauka porozumiewania się w języku polskim.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56 000 zł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44285"/>
                  </a:ext>
                </a:extLst>
              </a:tr>
              <a:tr h="441863"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Stowarzyszenie Magnolia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01.09 - 31.12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ZAJĘCIA </a:t>
                      </a:r>
                      <a:r>
                        <a:rPr lang="pl-P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edukacyjno</a:t>
                      </a: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wyrównawcze </a:t>
                      </a:r>
                      <a:b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(z jęz. polskiego/z przedmiotów szkolnych/warsztaty edukacyjne),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ZAJĘCIA integracyjne dla dzieci/młodzieży z Ukrainy i dzieci</a:t>
                      </a:r>
                      <a:b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/młodzieży z Polski.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52 990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989701"/>
                  </a:ext>
                </a:extLst>
              </a:tr>
              <a:tr h="44186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88760"/>
                  </a:ext>
                </a:extLst>
              </a:tr>
              <a:tr h="44186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7117"/>
                  </a:ext>
                </a:extLst>
              </a:tr>
              <a:tr h="44186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22400"/>
                  </a:ext>
                </a:extLst>
              </a:tr>
              <a:tr h="44186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59879"/>
                  </a:ext>
                </a:extLst>
              </a:tr>
              <a:tr h="44186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367409"/>
                  </a:ext>
                </a:extLst>
              </a:tr>
              <a:tr h="44186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38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21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B0201-23D6-26DC-AF0F-4EF89FEC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dirty="0"/>
              <a:t>Wojna w </a:t>
            </a:r>
            <a:r>
              <a:rPr lang="pl-PL" dirty="0" err="1"/>
              <a:t>ukrainie</a:t>
            </a:r>
            <a:r>
              <a:rPr lang="pl-PL" dirty="0"/>
              <a:t> – usługi  NGO z funduszu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AF6AE-F386-6CDC-E1D9-5F4DBEFC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8313"/>
            <a:ext cx="11029615" cy="4949687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OGÓŁEM KWOTA DOFINANSOWANI ORGANIZACJI POZARZĄDOWYCH W DZIAŁANIACH POMOCOWYCH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UCHODŹCÓW Z UKRAINY, 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OGŁOSZONYCH KONKURSÓW WYNIOSŁY:</a:t>
            </a:r>
          </a:p>
          <a:p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r.  - 1 636 000 zł</a:t>
            </a:r>
          </a:p>
          <a:p>
            <a:pPr marL="0" indent="0">
              <a:buNone/>
            </a:pP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r.  - 2 191 334 zł</a:t>
            </a:r>
          </a:p>
        </p:txBody>
      </p:sp>
    </p:spTree>
    <p:extLst>
      <p:ext uri="{BB962C8B-B14F-4D97-AF65-F5344CB8AC3E}">
        <p14:creationId xmlns:p14="http://schemas.microsoft.com/office/powerpoint/2010/main" val="3903916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ABEF2-F03A-9514-05A0-0EB7107A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6DD638-17D4-B05B-AAF3-F6576980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4520"/>
            <a:ext cx="11029615" cy="4983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/>
          </a:p>
          <a:p>
            <a:pPr marL="0" indent="0" algn="ctr">
              <a:buNone/>
            </a:pPr>
            <a:endParaRPr lang="pl-PL" sz="4400" dirty="0"/>
          </a:p>
          <a:p>
            <a:pPr marL="0" indent="0" algn="ctr">
              <a:buNone/>
            </a:pPr>
            <a:r>
              <a:rPr lang="pl-PL" sz="4400" dirty="0"/>
              <a:t>Dziękuję za uwagę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FFACE-43B8-AEBE-0618-1C24DB80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24113"/>
            <a:ext cx="1524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4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D98CC-AC4E-DC5F-3E39-2614FDD5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Podstawy prawne, definicje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F05420-8EBF-065D-A81C-A316FEDF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Art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4. Zadania z zakresu planowania cywilnego obejmują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przygotowanie planów zarządzania kryzysowego;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struktur uruchamianych w sytuacjach kryzysowych;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i utrzymywanie zasobów niezbędnych do wykonania zadań ujętych w planie zarządzania kryzysowego;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utrzymywanie baz danych niezbędnych w procesie zarządzania kryzysowego;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rozwiązań na wypadek zniszczenia lub zakłócenia funkcjonowania infrastruktury krytycznej.</a:t>
            </a:r>
          </a:p>
        </p:txBody>
      </p:sp>
    </p:spTree>
    <p:extLst>
      <p:ext uri="{BB962C8B-B14F-4D97-AF65-F5344CB8AC3E}">
        <p14:creationId xmlns:p14="http://schemas.microsoft.com/office/powerpoint/2010/main" val="271151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9DD819-E41E-F9DF-B663-11E1DB5E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Plany zarządzania kryzysowego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BBB0C-F64F-29B6-7400-9EA5A6DDE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955235"/>
            <a:ext cx="11029615" cy="3902764"/>
          </a:xfrm>
        </p:spPr>
        <p:txBody>
          <a:bodyPr>
            <a:normAutofit fontScale="25000" lnSpcReduction="20000"/>
          </a:bodyPr>
          <a:lstStyle/>
          <a:p>
            <a:r>
              <a:rPr lang="pl-PL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Krajowy Plan Zarzadzania Kryzysowego;</a:t>
            </a:r>
          </a:p>
          <a:p>
            <a:r>
              <a:rPr lang="pl-PL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Wojewódzkie plany zarządzania kryzysowego;</a:t>
            </a:r>
          </a:p>
          <a:p>
            <a:r>
              <a:rPr lang="pl-PL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Powiatowe i gminne plany zarządzania kryzysowego.</a:t>
            </a:r>
          </a:p>
          <a:p>
            <a:pPr marL="0" indent="0">
              <a:buNone/>
            </a:pPr>
            <a:r>
              <a:rPr lang="pl-PL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 informacje zawarte w planach</a:t>
            </a: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charakterystyka zagrożeń,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zestawienie sił i środków,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sposób monitorowania zagrożeń,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sposób postępowania w sytuacjach kryzysowych,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zasady współdziałania służb,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organizacja łączności,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zasady informowania ludności o zagrożeniach i sposobach postępowania,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organizacja ewakuacji,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wykaz zawartych umów i porozumień,</a:t>
            </a:r>
          </a:p>
          <a:p>
            <a:pPr marL="0" indent="0">
              <a:buNone/>
            </a:pPr>
            <a:r>
              <a:rPr lang="pl-PL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procedury uruchamiania rezerw państwowych</a:t>
            </a:r>
          </a:p>
          <a:p>
            <a:pPr marL="0" indent="0">
              <a:buNone/>
            </a:pPr>
            <a:r>
              <a:rPr lang="pl-PL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Aktualizacja planów odbywa się nie rzadziej, niż raz na 2 lata.</a:t>
            </a:r>
          </a:p>
          <a:p>
            <a:pPr>
              <a:buFontTx/>
              <a:buChar char="-"/>
            </a:pPr>
            <a:endParaRPr lang="pl-PL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 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63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C771C-9615-4715-D519-F26809F5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/>
              <a:t>Komponenty systemu Zarządzania kryzysowego </a:t>
            </a:r>
            <a:br>
              <a:rPr lang="pl-PL" sz="1800" b="1" dirty="0"/>
            </a:br>
            <a:r>
              <a:rPr lang="pl-PL" sz="1800" b="1" dirty="0"/>
              <a:t>w Polsce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1B177F-54A3-3E6B-AEC0-A90020047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sz="2000" dirty="0"/>
              <a:t>organy zarządzania kryzysowego,</a:t>
            </a:r>
          </a:p>
          <a:p>
            <a:pPr fontAlgn="base"/>
            <a:endParaRPr lang="pl-PL" sz="2000" dirty="0"/>
          </a:p>
          <a:p>
            <a:pPr fontAlgn="base"/>
            <a:r>
              <a:rPr lang="pl-PL" sz="2000" dirty="0"/>
              <a:t>organy opiniodawczo-doradcze właściwe w sprawach inicjowania i koordynowania działań podejmowanych w zakresie zarządzania kryzysowego,</a:t>
            </a:r>
          </a:p>
          <a:p>
            <a:pPr marL="0" indent="0" fontAlgn="base">
              <a:buNone/>
            </a:pPr>
            <a:endParaRPr lang="pl-PL" sz="2000" dirty="0"/>
          </a:p>
          <a:p>
            <a:pPr fontAlgn="base"/>
            <a:r>
              <a:rPr lang="pl-PL" sz="2000" dirty="0"/>
              <a:t>centra zarządzania kryzysowego, utrzymujące 24-godzinną gotowość do podjęcia działań.</a:t>
            </a:r>
          </a:p>
          <a:p>
            <a:pPr marL="0" indent="0" fontAlgn="base">
              <a:buNone/>
            </a:pP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69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306F4C-9D35-2995-6073-36F5BF69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702156"/>
            <a:ext cx="11160234" cy="101380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SYSTEM ZARZĄDZANIA KRYZYSOWEGO</a:t>
            </a:r>
            <a:endParaRPr lang="pl-PL" sz="2400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009F2E25-BC3A-5B50-A5F2-DB309E5E6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389464"/>
              </p:ext>
            </p:extLst>
          </p:nvPr>
        </p:nvGraphicFramePr>
        <p:xfrm>
          <a:off x="0" y="1828801"/>
          <a:ext cx="12192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600278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5312174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080625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29251922"/>
                    </a:ext>
                  </a:extLst>
                </a:gridCol>
              </a:tblGrid>
              <a:tr h="675621"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Szczebel </a:t>
                      </a:r>
                      <a:b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administracyjny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 zarządzania </a:t>
                      </a:r>
                      <a:b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kryzysowego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 opiniodawczo-doradczy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Centrum Zarządzania </a:t>
                      </a:r>
                      <a:b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Kryzysowego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6586"/>
                  </a:ext>
                </a:extLst>
              </a:tr>
              <a:tr h="854312">
                <a:tc>
                  <a:txBody>
                    <a:bodyPr/>
                    <a:lstStyle/>
                    <a:p>
                      <a:r>
                        <a:rPr lang="pl-PL" sz="1600" dirty="0"/>
                        <a:t>Krajowy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 Ministrów, Prezes Rady Ministrów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Rządowy Zespół Zarządzania Kryzysowego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Rządowe Centrum Bezpieczeństwa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455429"/>
                  </a:ext>
                </a:extLst>
              </a:tr>
              <a:tr h="1110605">
                <a:tc>
                  <a:txBody>
                    <a:bodyPr/>
                    <a:lstStyle/>
                    <a:p>
                      <a:r>
                        <a:rPr lang="pl-PL" sz="1600" dirty="0"/>
                        <a:t>Resortowy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 kierujący działem administracji rządowej, Kierownik organu centralnego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Resortowy Zespół Zarządzania Kryzysowego (ministerstwo, urząd centralny)</a:t>
                      </a:r>
                      <a:r>
                        <a:rPr lang="pl-PL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Centrum Zarządzania Kryzysowego (ministerstwa, urzędu centralnego)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306964"/>
                  </a:ext>
                </a:extLst>
              </a:tr>
              <a:tr h="675621">
                <a:tc>
                  <a:txBody>
                    <a:bodyPr/>
                    <a:lstStyle/>
                    <a:p>
                      <a:r>
                        <a:rPr lang="pl-PL" sz="1600" dirty="0"/>
                        <a:t>Wojewódzki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Wojewoda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Wojewódzki  Zespół Zarządzania Kryzysowego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Wojewódzkie Centrum Zarządzania Kryzysowego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09536"/>
                  </a:ext>
                </a:extLst>
              </a:tr>
              <a:tr h="675621">
                <a:tc>
                  <a:txBody>
                    <a:bodyPr/>
                    <a:lstStyle/>
                    <a:p>
                      <a:r>
                        <a:rPr lang="pl-PL" sz="1600" dirty="0"/>
                        <a:t>Powiatowy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Starosta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Powiatowy Zespół Zarządzania Kryzysowego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Powiatowe Centrum Zarządzania Kryzysowego (</a:t>
                      </a:r>
                      <a:r>
                        <a:rPr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m.n.p.p</a:t>
                      </a:r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54117"/>
                  </a:ext>
                </a:extLst>
              </a:tr>
              <a:tr h="1037420">
                <a:tc>
                  <a:txBody>
                    <a:bodyPr/>
                    <a:lstStyle/>
                    <a:p>
                      <a:r>
                        <a:rPr lang="pl-PL" sz="1600" dirty="0"/>
                        <a:t>Gminny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Wójt, Burmistrz, Prezydent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Gminny Zespół Zarządzania Kryzysowego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Gminne (miejskie) centra zarządzania kryzysowego. (nie ma obowiązku utworzenia)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9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42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DF732-72A9-4126-B643-33E757CE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STRUKTURA ZARZĄDZANIA KRYZYSOWEGO na terenie WOJEWÓDZTWA pomorskiego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8B002EF-F6D4-40DF-9A1A-2F3BBF0F8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89" y="2038525"/>
            <a:ext cx="7219731" cy="4692564"/>
          </a:xfr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9D4AD7F-55B5-463B-8CAB-BF5ACB9EB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628679"/>
              </p:ext>
            </p:extLst>
          </p:nvPr>
        </p:nvGraphicFramePr>
        <p:xfrm>
          <a:off x="124903" y="2038525"/>
          <a:ext cx="4472263" cy="383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251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65111-F4A1-4C73-804E-14C70420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WCZK/</a:t>
            </a:r>
            <a:r>
              <a:rPr lang="pl-PL" dirty="0" err="1"/>
              <a:t>Pczk</a:t>
            </a:r>
            <a:r>
              <a:rPr lang="pl-PL" dirty="0"/>
              <a:t>– obowiązki i realizowane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2CB68-C4C9-4D71-A834-3715BADF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42302"/>
            <a:ext cx="11029615" cy="5115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PEŁNIENIE CAŁODOBOWEGO DYŻURU W CELU ZAPEWNIENIA PRZEPŁYWU INFORMACJI NA POTRZEBY ZARZĄDZANIA KRYZYSOWEGO</a:t>
            </a:r>
            <a:r>
              <a:rPr lang="pl-PL" dirty="0"/>
              <a:t>,</a:t>
            </a:r>
          </a:p>
          <a:p>
            <a:r>
              <a:rPr lang="pl-PL" dirty="0"/>
              <a:t>organizowanie, przetwarzanie, sprawdzanie i przekazywanie informacji dotyczących sytuacji nadzwyczajnych.</a:t>
            </a:r>
          </a:p>
          <a:p>
            <a:r>
              <a:rPr lang="pl-PL" dirty="0"/>
              <a:t>podejmowanie przedsięwzięć związanych z przygotowaniem Centrum do koordynacji działań w razie zdarzeń kryzysowych.</a:t>
            </a:r>
          </a:p>
          <a:p>
            <a:r>
              <a:rPr lang="pl-PL" dirty="0"/>
              <a:t>współdziałania z podmiotami prowadzącymi akcje ratownicze, poszukiwawcze i humanitarne,</a:t>
            </a:r>
          </a:p>
          <a:p>
            <a:r>
              <a:rPr lang="pl-PL" dirty="0"/>
              <a:t>współdziałanie z centrami zarządzania kryzysowego organów administracji publicznej,</a:t>
            </a:r>
          </a:p>
          <a:p>
            <a:r>
              <a:rPr lang="pl-PL" dirty="0"/>
              <a:t>nadzór nad funkcjonowaniem systemu wykrywania i alarmowania  (SWA) oraz systemu wczesnego ostrzegania ludności (SWO), </a:t>
            </a:r>
          </a:p>
          <a:p>
            <a:r>
              <a:rPr lang="pl-PL" dirty="0"/>
              <a:t>realizacja zadań stałego dyżuru na potrzeby podwyższania gotowości obronnej,</a:t>
            </a:r>
          </a:p>
          <a:p>
            <a:r>
              <a:rPr lang="pl-PL" dirty="0"/>
              <a:t>pełnienie całodobowego dyżuru lekarza koordynatora ratownictwa medycznego</a:t>
            </a:r>
            <a:r>
              <a:rPr lang="pl-PL" b="1" dirty="0"/>
              <a:t> – tylko na szczeblu wojewódzkim.</a:t>
            </a:r>
          </a:p>
        </p:txBody>
      </p:sp>
    </p:spTree>
    <p:extLst>
      <p:ext uri="{BB962C8B-B14F-4D97-AF65-F5344CB8AC3E}">
        <p14:creationId xmlns:p14="http://schemas.microsoft.com/office/powerpoint/2010/main" val="63309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D8B282-6898-4031-9307-2DF51188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Systemy informatyczne wspierające pracę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dyżurnych WCZK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2835C5-0811-47AE-9198-447729B2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1322"/>
            <a:ext cx="11029615" cy="4194522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RSO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Regionalny System Ostrzegania to usługa powiadamiania obywateli o lokalnych zagrożeniach nie tylko na stronach internetowych urzędów wojewódzkich, ale też w telewizji i aplikacjach na komórki. Komunikaty dotyczą różnego rodzaju lokalnych zagrożeń, jak np. klęski żywiołowe i sytuacje na drogach. 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Komunikat tworzą Wojewódzkie Centra Zarządzania Kryzysowego.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Ostrzeżenie pojawia się: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stronach internetowych urzędów wojewódzkich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TVP Regionalnej (telegazeta od str. 430, platforma hybrydowa, napisy DVB)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aplikacji mobilnej (systemy operacyjne Android, iOS, Windows Phone).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Symbol zastępczy zawartości 26">
            <a:extLst>
              <a:ext uri="{FF2B5EF4-FFF2-40B4-BE49-F238E27FC236}">
                <a16:creationId xmlns:a16="http://schemas.microsoft.com/office/drawing/2014/main" id="{09AC0681-B679-4982-A636-54F2B3D0E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69" y="3554343"/>
            <a:ext cx="3071283" cy="30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85492"/>
      </p:ext>
    </p:extLst>
  </p:cSld>
  <p:clrMapOvr>
    <a:masterClrMapping/>
  </p:clrMapOvr>
</p:sld>
</file>

<file path=ppt/theme/theme1.xml><?xml version="1.0" encoding="utf-8"?>
<a:theme xmlns:a="http://schemas.openxmlformats.org/drawingml/2006/main" name="Dywidenda">
  <a:themeElements>
    <a:clrScheme name="Dyw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yw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w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Dywidenda</Template>
  <TotalTime>930</TotalTime>
  <Words>2584</Words>
  <Application>Microsoft Office PowerPoint</Application>
  <PresentationFormat>Panoramiczny</PresentationFormat>
  <Paragraphs>378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 Black</vt:lpstr>
      <vt:lpstr>Calibri</vt:lpstr>
      <vt:lpstr>Courier New</vt:lpstr>
      <vt:lpstr>Gill Sans MT</vt:lpstr>
      <vt:lpstr>Times New Roman</vt:lpstr>
      <vt:lpstr>Wingdings</vt:lpstr>
      <vt:lpstr>Wingdings 2</vt:lpstr>
      <vt:lpstr>Dywidenda</vt:lpstr>
      <vt:lpstr>Funkcjonowanie systemu zarządzania kryzysowego  w administracji publicznej.   Udział organizacji pozarządowych w sytuacjach kryzysowych na terenie  województwa pomorskiego w latach 2020-2025 </vt:lpstr>
      <vt:lpstr>Podstawy prawne, definicje</vt:lpstr>
      <vt:lpstr>Podstawy prawne, definicje</vt:lpstr>
      <vt:lpstr>Plany zarządzania kryzysowego</vt:lpstr>
      <vt:lpstr>Komponenty systemu Zarządzania kryzysowego  w Polsce </vt:lpstr>
      <vt:lpstr>SYSTEM ZARZĄDZANIA KRYZYSOWEGO</vt:lpstr>
      <vt:lpstr>STRUKTURA ZARZĄDZANIA KRYZYSOWEGO na terenie WOJEWÓDZTWA pomorskiego</vt:lpstr>
      <vt:lpstr>WCZK/Pczk– obowiązki i realizowane zadania</vt:lpstr>
      <vt:lpstr>Systemy informatyczne wspierające pracę  dyżurnych WCZK</vt:lpstr>
      <vt:lpstr>Systemy informatyczne wspierające pracę  dyżurnych WCZK</vt:lpstr>
      <vt:lpstr>Systemy informatyczne wspierające pracę dyżurnych WCZK</vt:lpstr>
      <vt:lpstr>Systemy informatyczne wspierające  pracę dyżurnych WCZK/PCZK</vt:lpstr>
      <vt:lpstr>Współpraca administracji publicznej  z organizacjami pozarządowymi  w sytuacjach kryzysowych w latach 2020-2025</vt:lpstr>
      <vt:lpstr>Wojna w ukrainie – zakwaterowanie i wyżywienie</vt:lpstr>
      <vt:lpstr>Wojna w ukrainie – usługi  NGO z funduszu pomocy w 2022</vt:lpstr>
      <vt:lpstr>Wojna w ukrainie – usługi  NGO z funduszu pomocy w 2022</vt:lpstr>
      <vt:lpstr>Wojna w ukrainie – usługi  NGO z funduszu pomocy w 2023</vt:lpstr>
      <vt:lpstr>Wojna w ukrainie – usługi  NGO z funduszu pomocy 2023</vt:lpstr>
      <vt:lpstr>Wojna w ukrainie – usługi  NGO z funduszu pomocy 2023</vt:lpstr>
      <vt:lpstr>Wojna w ukrainie – usługi  NGO z funduszu pomocy 2023</vt:lpstr>
      <vt:lpstr>Wojna w ukrainie – usługi  NGO z funduszu pomocy 2023</vt:lpstr>
      <vt:lpstr>Wojna w ukrainie – usługi  NGO z funduszu pomocy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Pomorski Urząd Wojewódzki w Gdańsku</dc:title>
  <dc:creator>Cezary Brzeziński</dc:creator>
  <cp:lastModifiedBy>Roman Słowiński</cp:lastModifiedBy>
  <cp:revision>55</cp:revision>
  <dcterms:created xsi:type="dcterms:W3CDTF">2018-05-30T09:41:02Z</dcterms:created>
  <dcterms:modified xsi:type="dcterms:W3CDTF">2025-10-13T06:24:41Z</dcterms:modified>
</cp:coreProperties>
</file>