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537" r:id="rId6"/>
    <p:sldId id="536" r:id="rId7"/>
    <p:sldId id="540" r:id="rId8"/>
    <p:sldId id="538" r:id="rId9"/>
    <p:sldId id="542" r:id="rId10"/>
    <p:sldId id="544" r:id="rId11"/>
    <p:sldId id="545" r:id="rId12"/>
    <p:sldId id="546" r:id="rId13"/>
    <p:sldId id="541" r:id="rId14"/>
    <p:sldId id="543" r:id="rId15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5097" autoAdjust="0"/>
  </p:normalViewPr>
  <p:slideViewPr>
    <p:cSldViewPr snapToGrid="0">
      <p:cViewPr varScale="1">
        <p:scale>
          <a:sx n="79" d="100"/>
          <a:sy n="79" d="100"/>
        </p:scale>
        <p:origin x="850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E4DAA7-6F28-45D4-B4D6-58A21F6F951A}" type="datetimeFigureOut">
              <a:rPr lang="pl-PL" smtClean="0"/>
              <a:t>12.10.2025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CC4874-BCF0-43EF-9226-FA5C48E338E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418835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53EEC4A7-5DAD-4D9E-97DD-B04AE215EB51}" type="slidenum">
              <a:rPr lang="pl-PL" altLang="pl-PL"/>
              <a:pPr/>
              <a:t>5</a:t>
            </a:fld>
            <a:endParaRPr lang="pl-PL" altLang="pl-PL"/>
          </a:p>
        </p:txBody>
      </p:sp>
      <p:sp>
        <p:nvSpPr>
          <p:cNvPr id="1126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8287" cy="3724275"/>
          </a:xfrm>
          <a:solidFill>
            <a:srgbClr val="FFFFFF"/>
          </a:solidFill>
          <a:ln/>
        </p:spPr>
      </p:sp>
      <p:sp>
        <p:nvSpPr>
          <p:cNvPr id="1126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06463" y="4716463"/>
            <a:ext cx="4986337" cy="4468812"/>
          </a:xfrm>
          <a:noFill/>
        </p:spPr>
        <p:txBody>
          <a:bodyPr wrap="none" anchor="ctr"/>
          <a:lstStyle/>
          <a:p>
            <a:endParaRPr lang="pl-PL" altLang="pl-P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53EEC4A7-5DAD-4D9E-97DD-B04AE215EB51}" type="slidenum">
              <a:rPr lang="pl-PL" altLang="pl-PL"/>
              <a:pPr/>
              <a:t>6</a:t>
            </a:fld>
            <a:endParaRPr lang="pl-PL" altLang="pl-PL"/>
          </a:p>
        </p:txBody>
      </p:sp>
      <p:sp>
        <p:nvSpPr>
          <p:cNvPr id="1126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8287" cy="3724275"/>
          </a:xfrm>
          <a:solidFill>
            <a:srgbClr val="FFFFFF"/>
          </a:solidFill>
          <a:ln/>
        </p:spPr>
      </p:sp>
      <p:sp>
        <p:nvSpPr>
          <p:cNvPr id="1126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06463" y="4716463"/>
            <a:ext cx="4986337" cy="4468812"/>
          </a:xfrm>
          <a:noFill/>
        </p:spPr>
        <p:txBody>
          <a:bodyPr wrap="none" anchor="ctr"/>
          <a:lstStyle/>
          <a:p>
            <a:endParaRPr lang="pl-PL" altLang="pl-PL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C070E36-2A65-83DD-7849-A7B4FD8687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1">
            <a:extLst>
              <a:ext uri="{FF2B5EF4-FFF2-40B4-BE49-F238E27FC236}">
                <a16:creationId xmlns:a16="http://schemas.microsoft.com/office/drawing/2014/main" id="{287A413A-030E-F187-8E6F-4F1CEF80891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53EEC4A7-5DAD-4D9E-97DD-B04AE215EB51}" type="slidenum">
              <a:rPr lang="pl-PL" altLang="pl-PL"/>
              <a:pPr/>
              <a:t>7</a:t>
            </a:fld>
            <a:endParaRPr lang="pl-PL" altLang="pl-PL"/>
          </a:p>
        </p:txBody>
      </p:sp>
      <p:sp>
        <p:nvSpPr>
          <p:cNvPr id="11267" name="Rectangle 1">
            <a:extLst>
              <a:ext uri="{FF2B5EF4-FFF2-40B4-BE49-F238E27FC236}">
                <a16:creationId xmlns:a16="http://schemas.microsoft.com/office/drawing/2014/main" id="{98574C31-CC2C-5B8F-62B4-DE47EBC52B7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8287" cy="3724275"/>
          </a:xfrm>
          <a:solidFill>
            <a:srgbClr val="FFFFFF"/>
          </a:solidFill>
          <a:ln/>
        </p:spPr>
      </p:sp>
      <p:sp>
        <p:nvSpPr>
          <p:cNvPr id="11268" name="Rectangle 2">
            <a:extLst>
              <a:ext uri="{FF2B5EF4-FFF2-40B4-BE49-F238E27FC236}">
                <a16:creationId xmlns:a16="http://schemas.microsoft.com/office/drawing/2014/main" id="{08C76DAB-4C62-3C14-367C-293C3FCEF42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06463" y="4716463"/>
            <a:ext cx="4986337" cy="4468812"/>
          </a:xfrm>
          <a:noFill/>
        </p:spPr>
        <p:txBody>
          <a:bodyPr wrap="none" anchor="ctr"/>
          <a:lstStyle/>
          <a:p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42671573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4AA0635-03E5-0B59-1C93-332DA9131E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1">
            <a:extLst>
              <a:ext uri="{FF2B5EF4-FFF2-40B4-BE49-F238E27FC236}">
                <a16:creationId xmlns:a16="http://schemas.microsoft.com/office/drawing/2014/main" id="{1913C425-3AC9-9923-E0EA-F5BB50D83B4B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53EEC4A7-5DAD-4D9E-97DD-B04AE215EB51}" type="slidenum">
              <a:rPr lang="pl-PL" altLang="pl-PL"/>
              <a:pPr/>
              <a:t>8</a:t>
            </a:fld>
            <a:endParaRPr lang="pl-PL" altLang="pl-PL"/>
          </a:p>
        </p:txBody>
      </p:sp>
      <p:sp>
        <p:nvSpPr>
          <p:cNvPr id="11267" name="Rectangle 1">
            <a:extLst>
              <a:ext uri="{FF2B5EF4-FFF2-40B4-BE49-F238E27FC236}">
                <a16:creationId xmlns:a16="http://schemas.microsoft.com/office/drawing/2014/main" id="{81309252-C5AE-D22D-8C4E-97A69EED372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8287" cy="3724275"/>
          </a:xfrm>
          <a:solidFill>
            <a:srgbClr val="FFFFFF"/>
          </a:solidFill>
          <a:ln/>
        </p:spPr>
      </p:sp>
      <p:sp>
        <p:nvSpPr>
          <p:cNvPr id="11268" name="Rectangle 2">
            <a:extLst>
              <a:ext uri="{FF2B5EF4-FFF2-40B4-BE49-F238E27FC236}">
                <a16:creationId xmlns:a16="http://schemas.microsoft.com/office/drawing/2014/main" id="{3E734257-7E73-990D-ACA5-B8882F4C4E2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06463" y="4716463"/>
            <a:ext cx="4986337" cy="4468812"/>
          </a:xfrm>
          <a:noFill/>
        </p:spPr>
        <p:txBody>
          <a:bodyPr wrap="none" anchor="ctr"/>
          <a:lstStyle/>
          <a:p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0423716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0A2494F-8721-79EF-8F68-92BD54A2CE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1">
            <a:extLst>
              <a:ext uri="{FF2B5EF4-FFF2-40B4-BE49-F238E27FC236}">
                <a16:creationId xmlns:a16="http://schemas.microsoft.com/office/drawing/2014/main" id="{7FCBF769-6F3A-903A-C75A-60701DB1298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53EEC4A7-5DAD-4D9E-97DD-B04AE215EB51}" type="slidenum">
              <a:rPr lang="pl-PL" altLang="pl-PL"/>
              <a:pPr/>
              <a:t>9</a:t>
            </a:fld>
            <a:endParaRPr lang="pl-PL" altLang="pl-PL"/>
          </a:p>
        </p:txBody>
      </p:sp>
      <p:sp>
        <p:nvSpPr>
          <p:cNvPr id="11267" name="Rectangle 1">
            <a:extLst>
              <a:ext uri="{FF2B5EF4-FFF2-40B4-BE49-F238E27FC236}">
                <a16:creationId xmlns:a16="http://schemas.microsoft.com/office/drawing/2014/main" id="{4A36D641-030C-459B-48FA-E927AD5EEE4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8287" cy="3724275"/>
          </a:xfrm>
          <a:solidFill>
            <a:srgbClr val="FFFFFF"/>
          </a:solidFill>
          <a:ln/>
        </p:spPr>
      </p:sp>
      <p:sp>
        <p:nvSpPr>
          <p:cNvPr id="11268" name="Rectangle 2">
            <a:extLst>
              <a:ext uri="{FF2B5EF4-FFF2-40B4-BE49-F238E27FC236}">
                <a16:creationId xmlns:a16="http://schemas.microsoft.com/office/drawing/2014/main" id="{DA2087B7-73E1-F00C-848D-CFCA9082F3E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06463" y="4716463"/>
            <a:ext cx="4986337" cy="4468812"/>
          </a:xfrm>
          <a:noFill/>
        </p:spPr>
        <p:txBody>
          <a:bodyPr wrap="none" anchor="ctr"/>
          <a:lstStyle/>
          <a:p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5972273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704A068-C98D-C7CC-B3AC-A61C68733E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1">
            <a:extLst>
              <a:ext uri="{FF2B5EF4-FFF2-40B4-BE49-F238E27FC236}">
                <a16:creationId xmlns:a16="http://schemas.microsoft.com/office/drawing/2014/main" id="{8A5044AD-B58C-4249-1B8B-0D9CA6D435A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53EEC4A7-5DAD-4D9E-97DD-B04AE215EB51}" type="slidenum">
              <a:rPr lang="pl-PL" altLang="pl-PL"/>
              <a:pPr/>
              <a:t>13</a:t>
            </a:fld>
            <a:endParaRPr lang="pl-PL" altLang="pl-PL"/>
          </a:p>
        </p:txBody>
      </p:sp>
      <p:sp>
        <p:nvSpPr>
          <p:cNvPr id="11267" name="Rectangle 1">
            <a:extLst>
              <a:ext uri="{FF2B5EF4-FFF2-40B4-BE49-F238E27FC236}">
                <a16:creationId xmlns:a16="http://schemas.microsoft.com/office/drawing/2014/main" id="{6B55BFE2-437F-15BC-1717-F0F99BC1C4F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8287" cy="3724275"/>
          </a:xfrm>
          <a:solidFill>
            <a:srgbClr val="FFFFFF"/>
          </a:solidFill>
          <a:ln/>
        </p:spPr>
      </p:sp>
      <p:sp>
        <p:nvSpPr>
          <p:cNvPr id="11268" name="Rectangle 2">
            <a:extLst>
              <a:ext uri="{FF2B5EF4-FFF2-40B4-BE49-F238E27FC236}">
                <a16:creationId xmlns:a16="http://schemas.microsoft.com/office/drawing/2014/main" id="{B700173C-EAE4-0E69-31CB-851FC4013E7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06463" y="4716463"/>
            <a:ext cx="4986337" cy="4468812"/>
          </a:xfrm>
          <a:noFill/>
        </p:spPr>
        <p:txBody>
          <a:bodyPr wrap="none" anchor="ctr"/>
          <a:lstStyle/>
          <a:p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0719929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059ADE7-4116-59BE-5DDA-F4FA92729F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52875E01-1A35-174A-1076-129FA766FB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FF109B8-DBD1-18A7-8398-50E321E3FB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9DB59-3575-4A09-94AD-847D5AE84116}" type="datetimeFigureOut">
              <a:rPr lang="pl-PL" smtClean="0"/>
              <a:t>12.10.2025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051F93DB-7315-91C8-5A45-257BCAF6C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991FF1BD-DA74-A15F-7D13-58E1D36E5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4A5A4-9F7A-4247-BB62-340EE05F25C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0159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4B09D55-F048-245E-0F71-A8F452DEE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F026C1D7-A489-7AF1-0156-17F77AF386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C97D051E-F600-7A78-BBB8-CA3720809C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9DB59-3575-4A09-94AD-847D5AE84116}" type="datetimeFigureOut">
              <a:rPr lang="pl-PL" smtClean="0"/>
              <a:t>12.10.2025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666EAB33-2BB1-419D-CE6B-ACBC63544F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B1B8631-EA5E-2184-7DEE-9F2713452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4A5A4-9F7A-4247-BB62-340EE05F25C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062240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2C18C6EC-0B63-9263-7F16-D1697DF451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C46BD4FD-491F-74A0-89B1-A2B1403731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FC9F9E47-EDA0-4B02-EBEB-83BF5B8A5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9DB59-3575-4A09-94AD-847D5AE84116}" type="datetimeFigureOut">
              <a:rPr lang="pl-PL" smtClean="0"/>
              <a:t>12.10.2025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6EC57E65-1CF9-2B55-68C8-2CFC2EF8E3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5BFCC8D9-AFA2-651A-43F6-37663868D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4A5A4-9F7A-4247-BB62-340EE05F25C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350625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C1F224E-4C08-DFFC-A08A-C8942D5CD7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FDBBFFF-BA6F-41A1-A91A-0FFDAC664D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575E00F1-235E-523F-0B8D-88929059CB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9DB59-3575-4A09-94AD-847D5AE84116}" type="datetimeFigureOut">
              <a:rPr lang="pl-PL" smtClean="0"/>
              <a:t>12.10.2025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27545AB0-F235-D5E9-B5D8-CF636DF26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4C1C093-0E9E-BC06-2BDD-A002C539A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4A5A4-9F7A-4247-BB62-340EE05F25C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152958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5A09A49-18FE-4ADB-3957-05AA402DE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F8B7A525-446B-5D28-1456-4CB8BE7DA6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A00AF55-2A7C-DCC4-1235-31671842D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9DB59-3575-4A09-94AD-847D5AE84116}" type="datetimeFigureOut">
              <a:rPr lang="pl-PL" smtClean="0"/>
              <a:t>12.10.2025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A3178E7-431C-8694-7BD1-F112F9FAEE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5061AF01-C20F-6920-AD54-D37B5E9E3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4A5A4-9F7A-4247-BB62-340EE05F25C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863432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691C2D7-0F53-347F-499E-B7346F562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64D0094-8979-D2A3-EF3C-665E70B6F1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D66493B2-046B-33E7-9991-65861C0ABA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E1C45929-A567-0A14-8E14-904A38394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9DB59-3575-4A09-94AD-847D5AE84116}" type="datetimeFigureOut">
              <a:rPr lang="pl-PL" smtClean="0"/>
              <a:t>12.10.2025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FBDEA08A-312A-DB84-49D5-381CC654C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6852A16C-6810-1E5B-2901-4D20B27E2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4A5A4-9F7A-4247-BB62-340EE05F25C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791201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66940F5-C3CF-8A12-8F82-211BF7BB5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480D21A2-2ED6-6CB7-52AA-70679E3DEE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F604C047-ABFE-3DFA-F105-15CCEAE6B3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5946F11C-69B3-AF31-EC41-C52DFFF825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0FA901A4-3409-F028-15E6-FAEE29E3A6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2090DB47-6ACD-14C5-0FF0-1541DAEAE1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9DB59-3575-4A09-94AD-847D5AE84116}" type="datetimeFigureOut">
              <a:rPr lang="pl-PL" smtClean="0"/>
              <a:t>12.10.2025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F0394AB2-4D2A-653C-E003-0765D28FA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7737E4F3-E40A-E7D5-0E6F-66ADA1AD5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4A5A4-9F7A-4247-BB62-340EE05F25C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674344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EEB5FF0-8BF2-20C2-AEAE-D10A91D84B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B9B26242-B466-FC30-E35B-9752698D5B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9DB59-3575-4A09-94AD-847D5AE84116}" type="datetimeFigureOut">
              <a:rPr lang="pl-PL" smtClean="0"/>
              <a:t>12.10.2025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E228B9E0-3D74-DEDB-D5C1-C1B06A6E9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A314D671-9940-CB3D-A8D0-17561E592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4A5A4-9F7A-4247-BB62-340EE05F25C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552551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2570CF83-10F7-3F27-30BE-FBFF2065EA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9DB59-3575-4A09-94AD-847D5AE84116}" type="datetimeFigureOut">
              <a:rPr lang="pl-PL" smtClean="0"/>
              <a:t>12.10.2025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344A2812-B273-8EDA-7BD3-1837ACB8C7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DFAB4488-8743-679C-0650-4AEAF10BE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4A5A4-9F7A-4247-BB62-340EE05F25C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127845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4F0E505-0571-34E4-F344-27B8B19408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37ED1D3-E6B0-D5B4-CABE-1E7825C88C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C0BDFECF-A127-29A7-56D0-A7BAE55CD1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2B719C21-B94C-DD37-AC7B-2AA5B1F18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9DB59-3575-4A09-94AD-847D5AE84116}" type="datetimeFigureOut">
              <a:rPr lang="pl-PL" smtClean="0"/>
              <a:t>12.10.2025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16D01992-4398-B30A-0428-7B67E4122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DD87092B-F703-7B0B-A602-F10F3167D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4A5A4-9F7A-4247-BB62-340EE05F25C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700252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B65C954-D136-24A3-798E-793F35854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0443D5B8-0503-AA50-DBD2-719E33EBE7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FA2DD015-391F-6066-DF57-F9576188FB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60E8BF07-5467-1340-38C3-35F5743995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9DB59-3575-4A09-94AD-847D5AE84116}" type="datetimeFigureOut">
              <a:rPr lang="pl-PL" smtClean="0"/>
              <a:t>12.10.2025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EB5B987A-8CC0-AF4D-9CA7-16AE215AA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7B9E2D84-2292-88A0-EEA7-1EA68170B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4A5A4-9F7A-4247-BB62-340EE05F25C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13829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067D86EC-D787-15B3-D524-C8EA0DDF9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CB6C3C41-8FED-46E8-D74D-116C96193D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80A5288-1EBB-5EDF-20DB-0734DEC64C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B9DB59-3575-4A09-94AD-847D5AE84116}" type="datetimeFigureOut">
              <a:rPr lang="pl-PL" smtClean="0"/>
              <a:t>12.10.2025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D7049646-0C93-5C00-5175-B3C0C63A43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97515585-B4A2-5B37-170C-B120A2EB57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64A5A4-9F7A-4247-BB62-340EE05F25C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52583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FAD44DE0-3783-9081-EAA2-C32AFD7D3F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9636" y="1975631"/>
            <a:ext cx="4244816" cy="4238774"/>
          </a:xfrm>
          <a:prstGeom prst="rect">
            <a:avLst/>
          </a:prstGeom>
        </p:spPr>
      </p:pic>
      <p:sp>
        <p:nvSpPr>
          <p:cNvPr id="6" name="Text 0">
            <a:extLst>
              <a:ext uri="{FF2B5EF4-FFF2-40B4-BE49-F238E27FC236}">
                <a16:creationId xmlns:a16="http://schemas.microsoft.com/office/drawing/2014/main" id="{02DB06E4-2EC5-C374-F3D1-01FF01281441}"/>
              </a:ext>
            </a:extLst>
          </p:cNvPr>
          <p:cNvSpPr/>
          <p:nvPr/>
        </p:nvSpPr>
        <p:spPr>
          <a:xfrm>
            <a:off x="695819" y="594836"/>
            <a:ext cx="8437295" cy="22113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800"/>
              </a:lnSpc>
              <a:buNone/>
            </a:pPr>
            <a:r>
              <a:rPr lang="pl-PL" sz="4450" b="1" dirty="0">
                <a:latin typeface="Geist Bold" pitchFamily="34" charset="0"/>
                <a:ea typeface="Geist Bold" pitchFamily="34" charset="-122"/>
                <a:cs typeface="Geist Bold" pitchFamily="34" charset="-120"/>
              </a:rPr>
              <a:t>Związek Ochotniczych Straży Pożarnych  Oddział  </a:t>
            </a:r>
            <a:r>
              <a:rPr lang="en-US" sz="4450" b="1" dirty="0" err="1">
                <a:latin typeface="Geist Bold" pitchFamily="34" charset="0"/>
                <a:ea typeface="Geist Bold" pitchFamily="34" charset="-122"/>
                <a:cs typeface="Geist Bold" pitchFamily="34" charset="-120"/>
              </a:rPr>
              <a:t>Województwa</a:t>
            </a:r>
            <a:r>
              <a:rPr lang="en-US" sz="4450" b="1" dirty="0">
                <a:latin typeface="Geist Bold" pitchFamily="34" charset="0"/>
                <a:ea typeface="Geist Bold" pitchFamily="34" charset="-122"/>
                <a:cs typeface="Geist Bold" pitchFamily="34" charset="-120"/>
              </a:rPr>
              <a:t> Pomorskiego</a:t>
            </a:r>
            <a:endParaRPr lang="en-US" sz="4450" dirty="0"/>
          </a:p>
        </p:txBody>
      </p:sp>
      <p:sp>
        <p:nvSpPr>
          <p:cNvPr id="7" name="Text 2">
            <a:extLst>
              <a:ext uri="{FF2B5EF4-FFF2-40B4-BE49-F238E27FC236}">
                <a16:creationId xmlns:a16="http://schemas.microsoft.com/office/drawing/2014/main" id="{B5C7717B-6B57-33EE-D765-ED455B28E9FD}"/>
              </a:ext>
            </a:extLst>
          </p:cNvPr>
          <p:cNvSpPr/>
          <p:nvPr/>
        </p:nvSpPr>
        <p:spPr>
          <a:xfrm>
            <a:off x="411151" y="3338335"/>
            <a:ext cx="7556421" cy="5895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50000"/>
              </a:lnSpc>
              <a:buNone/>
            </a:pPr>
            <a:r>
              <a:rPr lang="pl-PL" sz="2600" dirty="0">
                <a:ea typeface="Geist" pitchFamily="34" charset="-122"/>
                <a:cs typeface="Geist" pitchFamily="34" charset="-120"/>
              </a:rPr>
              <a:t>Przegląd</a:t>
            </a:r>
            <a:r>
              <a:rPr lang="en-US" sz="2600" dirty="0">
                <a:ea typeface="Geist" pitchFamily="34" charset="-122"/>
                <a:cs typeface="Geist" pitchFamily="34" charset="-120"/>
              </a:rPr>
              <a:t> z </a:t>
            </a:r>
            <a:r>
              <a:rPr lang="en-US" sz="2600" dirty="0" err="1">
                <a:ea typeface="Geist" pitchFamily="34" charset="-122"/>
                <a:cs typeface="Geist" pitchFamily="34" charset="-120"/>
              </a:rPr>
              <a:t>działań</a:t>
            </a:r>
            <a:r>
              <a:rPr lang="en-US" sz="2600" dirty="0">
                <a:ea typeface="Geist" pitchFamily="34" charset="-122"/>
                <a:cs typeface="Geist" pitchFamily="34" charset="-120"/>
              </a:rPr>
              <a:t> </a:t>
            </a:r>
            <a:r>
              <a:rPr lang="en-US" sz="2600" dirty="0" err="1">
                <a:ea typeface="Geist" pitchFamily="34" charset="-122"/>
                <a:cs typeface="Geist" pitchFamily="34" charset="-120"/>
              </a:rPr>
              <a:t>Ochotniczych</a:t>
            </a:r>
            <a:r>
              <a:rPr lang="en-US" sz="2600" dirty="0">
                <a:ea typeface="Geist" pitchFamily="34" charset="-122"/>
                <a:cs typeface="Geist" pitchFamily="34" charset="-120"/>
              </a:rPr>
              <a:t> </a:t>
            </a:r>
            <a:r>
              <a:rPr lang="en-US" sz="2600" dirty="0" err="1">
                <a:ea typeface="Geist" pitchFamily="34" charset="-122"/>
                <a:cs typeface="Geist" pitchFamily="34" charset="-120"/>
              </a:rPr>
              <a:t>Straży</a:t>
            </a:r>
            <a:r>
              <a:rPr lang="en-US" sz="2600" dirty="0">
                <a:ea typeface="Geist" pitchFamily="34" charset="-122"/>
                <a:cs typeface="Geist" pitchFamily="34" charset="-120"/>
              </a:rPr>
              <a:t> </a:t>
            </a:r>
            <a:r>
              <a:rPr lang="en-US" sz="2600" dirty="0" err="1">
                <a:ea typeface="Geist" pitchFamily="34" charset="-122"/>
                <a:cs typeface="Geist" pitchFamily="34" charset="-120"/>
              </a:rPr>
              <a:t>Pożarnych</a:t>
            </a:r>
            <a:r>
              <a:rPr lang="en-US" sz="2600" dirty="0">
                <a:ea typeface="Geist" pitchFamily="34" charset="-122"/>
                <a:cs typeface="Geist" pitchFamily="34" charset="-120"/>
              </a:rPr>
              <a:t>, </a:t>
            </a:r>
            <a:r>
              <a:rPr lang="en-US" sz="2600" dirty="0" err="1">
                <a:ea typeface="Geist" pitchFamily="34" charset="-122"/>
                <a:cs typeface="Geist" pitchFamily="34" charset="-120"/>
              </a:rPr>
              <a:t>inicjatyw</a:t>
            </a:r>
            <a:r>
              <a:rPr lang="en-US" sz="2600" dirty="0">
                <a:ea typeface="Geist" pitchFamily="34" charset="-122"/>
                <a:cs typeface="Geist" pitchFamily="34" charset="-120"/>
              </a:rPr>
              <a:t> </a:t>
            </a:r>
            <a:r>
              <a:rPr lang="en-US" sz="2600" dirty="0" err="1">
                <a:ea typeface="Geist" pitchFamily="34" charset="-122"/>
                <a:cs typeface="Geist" pitchFamily="34" charset="-120"/>
              </a:rPr>
              <a:t>strażaków</a:t>
            </a:r>
            <a:r>
              <a:rPr lang="pl-PL" sz="2600" dirty="0">
                <a:ea typeface="Geist" pitchFamily="34" charset="-122"/>
                <a:cs typeface="Geist" pitchFamily="34" charset="-120"/>
              </a:rPr>
              <a:t> ochotników </a:t>
            </a:r>
            <a:r>
              <a:rPr lang="en-US" sz="2600" dirty="0">
                <a:ea typeface="Geist" pitchFamily="34" charset="-122"/>
                <a:cs typeface="Geist" pitchFamily="34" charset="-120"/>
              </a:rPr>
              <a:t>w </a:t>
            </a:r>
            <a:r>
              <a:rPr lang="pl-PL" sz="2600" dirty="0">
                <a:ea typeface="Geist" pitchFamily="34" charset="-122"/>
                <a:cs typeface="Geist" pitchFamily="34" charset="-120"/>
              </a:rPr>
              <a:t>województwie</a:t>
            </a:r>
            <a:r>
              <a:rPr lang="en-US" sz="2600" dirty="0">
                <a:ea typeface="Geist" pitchFamily="34" charset="-122"/>
                <a:cs typeface="Geist" pitchFamily="34" charset="-120"/>
              </a:rPr>
              <a:t> </a:t>
            </a:r>
            <a:r>
              <a:rPr lang="en-US" sz="2600" dirty="0" err="1">
                <a:ea typeface="Geist" pitchFamily="34" charset="-122"/>
                <a:cs typeface="Geist" pitchFamily="34" charset="-120"/>
              </a:rPr>
              <a:t>pomorskim</a:t>
            </a:r>
            <a:r>
              <a:rPr lang="en-US" sz="2600" dirty="0">
                <a:ea typeface="Geist" pitchFamily="34" charset="-122"/>
                <a:cs typeface="Geist" pitchFamily="34" charset="-120"/>
              </a:rPr>
              <a:t>.</a:t>
            </a:r>
            <a:endParaRPr lang="en-US" sz="2600" dirty="0"/>
          </a:p>
        </p:txBody>
      </p:sp>
      <p:sp>
        <p:nvSpPr>
          <p:cNvPr id="8" name="Text 2">
            <a:extLst>
              <a:ext uri="{FF2B5EF4-FFF2-40B4-BE49-F238E27FC236}">
                <a16:creationId xmlns:a16="http://schemas.microsoft.com/office/drawing/2014/main" id="{A00B385F-26C8-2D9B-8D50-0C789491A309}"/>
              </a:ext>
            </a:extLst>
          </p:cNvPr>
          <p:cNvSpPr/>
          <p:nvPr/>
        </p:nvSpPr>
        <p:spPr>
          <a:xfrm>
            <a:off x="411151" y="5968365"/>
            <a:ext cx="10895151" cy="5895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00"/>
              </a:lnSpc>
            </a:pPr>
            <a:r>
              <a:rPr lang="pl-PL" sz="1600" dirty="0">
                <a:latin typeface="Geist" pitchFamily="34" charset="0"/>
                <a:ea typeface="Geist" pitchFamily="34" charset="-122"/>
                <a:cs typeface="Geist" pitchFamily="34" charset="-120"/>
              </a:rPr>
              <a:t>Marek Buza  - Prezes Zarządu Oddziału Województwa ZOSP RP woj. Pomorskiego</a:t>
            </a:r>
          </a:p>
          <a:p>
            <a:pPr>
              <a:lnSpc>
                <a:spcPts val="2300"/>
              </a:lnSpc>
            </a:pPr>
            <a:r>
              <a:rPr lang="pl-PL" sz="1600" dirty="0">
                <a:latin typeface="Geist" pitchFamily="34" charset="0"/>
                <a:ea typeface="Geist" pitchFamily="34" charset="-122"/>
                <a:cs typeface="Geist" pitchFamily="34" charset="-120"/>
              </a:rPr>
              <a:t>Łukasz Kawalec – Dyrektor Zarządu Wykonawczego Oddziału Województwa ZOSP RP woj. Pomorskiego</a:t>
            </a:r>
          </a:p>
        </p:txBody>
      </p:sp>
    </p:spTree>
    <p:extLst>
      <p:ext uri="{BB962C8B-B14F-4D97-AF65-F5344CB8AC3E}">
        <p14:creationId xmlns:p14="http://schemas.microsoft.com/office/powerpoint/2010/main" val="8519386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s6.JPG">
            <a:extLst>
              <a:ext uri="{FF2B5EF4-FFF2-40B4-BE49-F238E27FC236}">
                <a16:creationId xmlns:a16="http://schemas.microsoft.com/office/drawing/2014/main" id="{1C273193-2446-58E0-3BA5-69620B8178A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 t="1290"/>
          <a:stretch>
            <a:fillRect/>
          </a:stretch>
        </p:blipFill>
        <p:spPr>
          <a:xfrm>
            <a:off x="0" y="0"/>
            <a:ext cx="122613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8518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s2.JPG">
            <a:extLst>
              <a:ext uri="{FF2B5EF4-FFF2-40B4-BE49-F238E27FC236}">
                <a16:creationId xmlns:a16="http://schemas.microsoft.com/office/drawing/2014/main" id="{6517E66E-08B1-E360-3660-92C46CC33D4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3028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936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ymbol zastępczy zawartości 8">
            <a:extLst>
              <a:ext uri="{FF2B5EF4-FFF2-40B4-BE49-F238E27FC236}">
                <a16:creationId xmlns:a16="http://schemas.microsoft.com/office/drawing/2014/main" id="{1EBF7FBB-EE56-9B39-3B3D-03EFA330E5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642" y="340790"/>
            <a:ext cx="8832715" cy="5998046"/>
          </a:xfrm>
        </p:spPr>
      </p:pic>
    </p:spTree>
    <p:extLst>
      <p:ext uri="{BB962C8B-B14F-4D97-AF65-F5344CB8AC3E}">
        <p14:creationId xmlns:p14="http://schemas.microsoft.com/office/powerpoint/2010/main" val="10201619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829382-3976-8D23-89F0-D3A05CFF9E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Obraz 24">
            <a:extLst>
              <a:ext uri="{FF2B5EF4-FFF2-40B4-BE49-F238E27FC236}">
                <a16:creationId xmlns:a16="http://schemas.microsoft.com/office/drawing/2014/main" id="{492151A1-3485-F662-3AC5-1705B202D0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7643" y="3594289"/>
            <a:ext cx="4672752" cy="3115168"/>
          </a:xfrm>
          <a:prstGeom prst="rect">
            <a:avLst/>
          </a:prstGeom>
        </p:spPr>
      </p:pic>
      <p:sp>
        <p:nvSpPr>
          <p:cNvPr id="3" name="Text 0">
            <a:extLst>
              <a:ext uri="{FF2B5EF4-FFF2-40B4-BE49-F238E27FC236}">
                <a16:creationId xmlns:a16="http://schemas.microsoft.com/office/drawing/2014/main" id="{8726B98F-310F-522B-BC77-B84D55455510}"/>
              </a:ext>
            </a:extLst>
          </p:cNvPr>
          <p:cNvSpPr/>
          <p:nvPr/>
        </p:nvSpPr>
        <p:spPr>
          <a:xfrm>
            <a:off x="396836" y="424499"/>
            <a:ext cx="2461814" cy="2558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800" b="1" dirty="0">
                <a:ea typeface="Geist Bold" pitchFamily="34" charset="-122"/>
                <a:cs typeface="Geist Bold" pitchFamily="34" charset="-120"/>
              </a:rPr>
              <a:t>OSP na Straży Środowiska</a:t>
            </a:r>
            <a:endParaRPr lang="en-US" sz="2800" dirty="0"/>
          </a:p>
        </p:txBody>
      </p:sp>
      <p:sp>
        <p:nvSpPr>
          <p:cNvPr id="4" name="Text 1">
            <a:extLst>
              <a:ext uri="{FF2B5EF4-FFF2-40B4-BE49-F238E27FC236}">
                <a16:creationId xmlns:a16="http://schemas.microsoft.com/office/drawing/2014/main" id="{55CDC291-FD5F-5856-7379-394A004C22FB}"/>
              </a:ext>
            </a:extLst>
          </p:cNvPr>
          <p:cNvSpPr/>
          <p:nvPr/>
        </p:nvSpPr>
        <p:spPr>
          <a:xfrm>
            <a:off x="576015" y="1154504"/>
            <a:ext cx="2103456" cy="1279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1600" b="1" dirty="0">
                <a:ea typeface="Geist Bold" pitchFamily="34" charset="-122"/>
                <a:cs typeface="Geist Bold" pitchFamily="34" charset="-120"/>
              </a:rPr>
              <a:t>Program zbiórki elektroodpadów 2023–2025</a:t>
            </a:r>
            <a:endParaRPr lang="en-US" sz="1600" dirty="0"/>
          </a:p>
        </p:txBody>
      </p:sp>
      <p:sp>
        <p:nvSpPr>
          <p:cNvPr id="6" name="Text 2">
            <a:extLst>
              <a:ext uri="{FF2B5EF4-FFF2-40B4-BE49-F238E27FC236}">
                <a16:creationId xmlns:a16="http://schemas.microsoft.com/office/drawing/2014/main" id="{D0894E09-E07C-5715-BB81-1E1EBE0CC4D4}"/>
              </a:ext>
            </a:extLst>
          </p:cNvPr>
          <p:cNvSpPr/>
          <p:nvPr/>
        </p:nvSpPr>
        <p:spPr>
          <a:xfrm>
            <a:off x="3084074" y="2519737"/>
            <a:ext cx="990568" cy="1721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00"/>
              </a:lnSpc>
              <a:buNone/>
            </a:pPr>
            <a:r>
              <a:rPr lang="en-US" sz="3200" b="1" dirty="0">
                <a:ea typeface="Geist Bold" pitchFamily="34" charset="-122"/>
                <a:cs typeface="Geist Bold" pitchFamily="34" charset="-120"/>
              </a:rPr>
              <a:t>2290</a:t>
            </a:r>
            <a:endParaRPr lang="en-US" sz="3200" dirty="0"/>
          </a:p>
        </p:txBody>
      </p:sp>
      <p:pic>
        <p:nvPicPr>
          <p:cNvPr id="7" name="Image 0" descr="preencoded.png">
            <a:extLst>
              <a:ext uri="{FF2B5EF4-FFF2-40B4-BE49-F238E27FC236}">
                <a16:creationId xmlns:a16="http://schemas.microsoft.com/office/drawing/2014/main" id="{7F5D501D-6DBD-EE15-E482-0EA4C8D52F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9542" y="2012632"/>
            <a:ext cx="1251080" cy="1251080"/>
          </a:xfrm>
          <a:prstGeom prst="rect">
            <a:avLst/>
          </a:prstGeom>
        </p:spPr>
      </p:pic>
      <p:sp>
        <p:nvSpPr>
          <p:cNvPr id="8" name="Text 3">
            <a:extLst>
              <a:ext uri="{FF2B5EF4-FFF2-40B4-BE49-F238E27FC236}">
                <a16:creationId xmlns:a16="http://schemas.microsoft.com/office/drawing/2014/main" id="{6B3E6BBC-E8CC-BBAE-9C04-BBEE21BE6911}"/>
              </a:ext>
            </a:extLst>
          </p:cNvPr>
          <p:cNvSpPr/>
          <p:nvPr/>
        </p:nvSpPr>
        <p:spPr>
          <a:xfrm>
            <a:off x="3070455" y="3619167"/>
            <a:ext cx="1009254" cy="1119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450"/>
              </a:lnSpc>
              <a:buNone/>
            </a:pPr>
            <a:r>
              <a:rPr lang="en-US" sz="3200" b="1" dirty="0">
                <a:ea typeface="Geist Bold" pitchFamily="34" charset="-122"/>
                <a:cs typeface="Geist Bold" pitchFamily="34" charset="-120"/>
              </a:rPr>
              <a:t>Ton elektroodpadów</a:t>
            </a:r>
            <a:endParaRPr lang="en-US" sz="3200" dirty="0"/>
          </a:p>
        </p:txBody>
      </p:sp>
      <p:sp>
        <p:nvSpPr>
          <p:cNvPr id="10" name="Text 5">
            <a:extLst>
              <a:ext uri="{FF2B5EF4-FFF2-40B4-BE49-F238E27FC236}">
                <a16:creationId xmlns:a16="http://schemas.microsoft.com/office/drawing/2014/main" id="{3A8D6664-3045-3817-9868-787A5CD114BC}"/>
              </a:ext>
            </a:extLst>
          </p:cNvPr>
          <p:cNvSpPr/>
          <p:nvPr/>
        </p:nvSpPr>
        <p:spPr>
          <a:xfrm>
            <a:off x="7407902" y="3091578"/>
            <a:ext cx="990568" cy="1721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00"/>
              </a:lnSpc>
              <a:buNone/>
            </a:pPr>
            <a:r>
              <a:rPr lang="en-US" sz="3200" b="1" dirty="0">
                <a:ea typeface="Geist Bold" pitchFamily="34" charset="-122"/>
                <a:cs typeface="Geist Bold" pitchFamily="34" charset="-120"/>
              </a:rPr>
              <a:t>575</a:t>
            </a:r>
            <a:endParaRPr lang="en-US" sz="3200" dirty="0"/>
          </a:p>
        </p:txBody>
      </p:sp>
      <p:pic>
        <p:nvPicPr>
          <p:cNvPr id="11" name="Image 1" descr="preencoded.png">
            <a:extLst>
              <a:ext uri="{FF2B5EF4-FFF2-40B4-BE49-F238E27FC236}">
                <a16:creationId xmlns:a16="http://schemas.microsoft.com/office/drawing/2014/main" id="{36569693-4FC8-CB48-BFFE-BA5AB72B2F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4036" y="2583049"/>
            <a:ext cx="1251080" cy="1251080"/>
          </a:xfrm>
          <a:prstGeom prst="rect">
            <a:avLst/>
          </a:prstGeom>
        </p:spPr>
      </p:pic>
      <p:sp>
        <p:nvSpPr>
          <p:cNvPr id="12" name="Text 6">
            <a:extLst>
              <a:ext uri="{FF2B5EF4-FFF2-40B4-BE49-F238E27FC236}">
                <a16:creationId xmlns:a16="http://schemas.microsoft.com/office/drawing/2014/main" id="{4D3AB83C-BD23-D808-19E1-336C25BAA0EF}"/>
              </a:ext>
            </a:extLst>
          </p:cNvPr>
          <p:cNvSpPr/>
          <p:nvPr/>
        </p:nvSpPr>
        <p:spPr>
          <a:xfrm>
            <a:off x="7396260" y="4191008"/>
            <a:ext cx="1006632" cy="1119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450"/>
              </a:lnSpc>
              <a:buNone/>
            </a:pPr>
            <a:r>
              <a:rPr lang="en-US" sz="3200" b="1" dirty="0">
                <a:ea typeface="Geist Bold" pitchFamily="34" charset="-122"/>
                <a:cs typeface="Geist Bold" pitchFamily="34" charset="-120"/>
              </a:rPr>
              <a:t>Ciężarówek</a:t>
            </a:r>
            <a:endParaRPr lang="en-US" sz="3200" dirty="0"/>
          </a:p>
        </p:txBody>
      </p:sp>
      <p:sp>
        <p:nvSpPr>
          <p:cNvPr id="14" name="Text 8">
            <a:extLst>
              <a:ext uri="{FF2B5EF4-FFF2-40B4-BE49-F238E27FC236}">
                <a16:creationId xmlns:a16="http://schemas.microsoft.com/office/drawing/2014/main" id="{DEF962FE-BCB7-F2E2-0D77-35268D0D6D43}"/>
              </a:ext>
            </a:extLst>
          </p:cNvPr>
          <p:cNvSpPr/>
          <p:nvPr/>
        </p:nvSpPr>
        <p:spPr>
          <a:xfrm>
            <a:off x="2319201" y="4765813"/>
            <a:ext cx="990568" cy="1721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00"/>
              </a:lnSpc>
              <a:buNone/>
            </a:pPr>
            <a:r>
              <a:rPr lang="en-US" sz="3200" b="1" dirty="0">
                <a:ea typeface="Geist Bold" pitchFamily="34" charset="-122"/>
                <a:cs typeface="Geist Bold" pitchFamily="34" charset="-120"/>
              </a:rPr>
              <a:t>1</a:t>
            </a:r>
            <a:r>
              <a:rPr lang="pl-PL" sz="3200" b="1" dirty="0">
                <a:ea typeface="Geist Bold" pitchFamily="34" charset="-122"/>
                <a:cs typeface="Geist Bold" pitchFamily="34" charset="-120"/>
              </a:rPr>
              <a:t>21</a:t>
            </a:r>
            <a:endParaRPr lang="en-US" sz="3200" dirty="0"/>
          </a:p>
        </p:txBody>
      </p:sp>
      <p:pic>
        <p:nvPicPr>
          <p:cNvPr id="15" name="Image 2" descr="preencoded.png">
            <a:extLst>
              <a:ext uri="{FF2B5EF4-FFF2-40B4-BE49-F238E27FC236}">
                <a16:creationId xmlns:a16="http://schemas.microsoft.com/office/drawing/2014/main" id="{514A8BE9-61ED-EBFB-CC2D-36411F0D80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4669" y="4226340"/>
            <a:ext cx="1251080" cy="1251080"/>
          </a:xfrm>
          <a:prstGeom prst="rect">
            <a:avLst/>
          </a:prstGeom>
        </p:spPr>
      </p:pic>
      <p:sp>
        <p:nvSpPr>
          <p:cNvPr id="16" name="Text 9">
            <a:extLst>
              <a:ext uri="{FF2B5EF4-FFF2-40B4-BE49-F238E27FC236}">
                <a16:creationId xmlns:a16="http://schemas.microsoft.com/office/drawing/2014/main" id="{0976BA9E-1EC7-15F6-5FD5-520889B0A155}"/>
              </a:ext>
            </a:extLst>
          </p:cNvPr>
          <p:cNvSpPr/>
          <p:nvPr/>
        </p:nvSpPr>
        <p:spPr>
          <a:xfrm>
            <a:off x="2307560" y="5865243"/>
            <a:ext cx="1006632" cy="1119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450"/>
              </a:lnSpc>
              <a:buNone/>
            </a:pPr>
            <a:r>
              <a:rPr lang="en-US" sz="3200" b="1" dirty="0">
                <a:ea typeface="Geist Bold" pitchFamily="34" charset="-122"/>
                <a:cs typeface="Geist Bold" pitchFamily="34" charset="-120"/>
              </a:rPr>
              <a:t>Jednostek OSP</a:t>
            </a:r>
            <a:endParaRPr lang="en-US" sz="3200" dirty="0"/>
          </a:p>
        </p:txBody>
      </p:sp>
      <p:sp>
        <p:nvSpPr>
          <p:cNvPr id="17" name="Text 10">
            <a:extLst>
              <a:ext uri="{FF2B5EF4-FFF2-40B4-BE49-F238E27FC236}">
                <a16:creationId xmlns:a16="http://schemas.microsoft.com/office/drawing/2014/main" id="{DC9462AB-478A-489F-6C66-E26D33573135}"/>
              </a:ext>
            </a:extLst>
          </p:cNvPr>
          <p:cNvSpPr/>
          <p:nvPr/>
        </p:nvSpPr>
        <p:spPr>
          <a:xfrm>
            <a:off x="515123" y="6048167"/>
            <a:ext cx="4590171" cy="1023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dirty="0">
                <a:ea typeface="Geist" pitchFamily="34" charset="-122"/>
                <a:cs typeface="Geist" pitchFamily="34" charset="-120"/>
              </a:rPr>
              <a:t>Zaangażowanych w działania ekologiczne</a:t>
            </a:r>
            <a:endParaRPr lang="en-US" dirty="0"/>
          </a:p>
        </p:txBody>
      </p:sp>
      <p:sp>
        <p:nvSpPr>
          <p:cNvPr id="18" name="Text 11">
            <a:extLst>
              <a:ext uri="{FF2B5EF4-FFF2-40B4-BE49-F238E27FC236}">
                <a16:creationId xmlns:a16="http://schemas.microsoft.com/office/drawing/2014/main" id="{79A0E8EC-25CA-738D-85AE-32EC2641AE61}"/>
              </a:ext>
            </a:extLst>
          </p:cNvPr>
          <p:cNvSpPr/>
          <p:nvPr/>
        </p:nvSpPr>
        <p:spPr>
          <a:xfrm>
            <a:off x="8886507" y="5051066"/>
            <a:ext cx="990568" cy="1721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00"/>
              </a:lnSpc>
              <a:buNone/>
            </a:pPr>
            <a:r>
              <a:rPr lang="en-US" sz="3200" b="1" dirty="0">
                <a:ea typeface="Geist Bold" pitchFamily="34" charset="-122"/>
                <a:cs typeface="Geist Bold" pitchFamily="34" charset="-120"/>
              </a:rPr>
              <a:t>2000</a:t>
            </a:r>
            <a:endParaRPr lang="en-US" sz="3200" dirty="0"/>
          </a:p>
        </p:txBody>
      </p:sp>
      <p:pic>
        <p:nvPicPr>
          <p:cNvPr id="19" name="Image 3" descr="preencoded.png">
            <a:extLst>
              <a:ext uri="{FF2B5EF4-FFF2-40B4-BE49-F238E27FC236}">
                <a16:creationId xmlns:a16="http://schemas.microsoft.com/office/drawing/2014/main" id="{CB9D9F86-50D8-D1E9-B9E3-BEF426B273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6251" y="4511593"/>
            <a:ext cx="1251080" cy="1251080"/>
          </a:xfrm>
          <a:prstGeom prst="rect">
            <a:avLst/>
          </a:prstGeom>
        </p:spPr>
      </p:pic>
      <p:sp>
        <p:nvSpPr>
          <p:cNvPr id="20" name="Text 12">
            <a:extLst>
              <a:ext uri="{FF2B5EF4-FFF2-40B4-BE49-F238E27FC236}">
                <a16:creationId xmlns:a16="http://schemas.microsoft.com/office/drawing/2014/main" id="{E429F672-9A75-95F9-EC8D-262BC5F43AF6}"/>
              </a:ext>
            </a:extLst>
          </p:cNvPr>
          <p:cNvSpPr/>
          <p:nvPr/>
        </p:nvSpPr>
        <p:spPr>
          <a:xfrm>
            <a:off x="8824358" y="6150496"/>
            <a:ext cx="1075540" cy="1119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450"/>
              </a:lnSpc>
              <a:buNone/>
            </a:pPr>
            <a:r>
              <a:rPr lang="en-US" sz="3200" b="1" dirty="0">
                <a:ea typeface="Geist Bold" pitchFamily="34" charset="-122"/>
                <a:cs typeface="Geist Bold" pitchFamily="34" charset="-120"/>
              </a:rPr>
              <a:t>Uczestników edukacji</a:t>
            </a:r>
            <a:endParaRPr lang="en-US" sz="3200" dirty="0"/>
          </a:p>
        </p:txBody>
      </p:sp>
      <p:sp>
        <p:nvSpPr>
          <p:cNvPr id="22" name="Text 14">
            <a:extLst>
              <a:ext uri="{FF2B5EF4-FFF2-40B4-BE49-F238E27FC236}">
                <a16:creationId xmlns:a16="http://schemas.microsoft.com/office/drawing/2014/main" id="{7B6CC5EB-0E1C-1341-74CD-EBA48D72EFD7}"/>
              </a:ext>
            </a:extLst>
          </p:cNvPr>
          <p:cNvSpPr/>
          <p:nvPr/>
        </p:nvSpPr>
        <p:spPr>
          <a:xfrm>
            <a:off x="1205664" y="7156671"/>
            <a:ext cx="8595408" cy="7955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dirty="0">
                <a:latin typeface="Geist" pitchFamily="34" charset="0"/>
                <a:ea typeface="Geist" pitchFamily="34" charset="-122"/>
                <a:cs typeface="Geist" pitchFamily="34" charset="-120"/>
              </a:rPr>
              <a:t>Program „OSP na Straży Środowiska" udowadnia, że Ochotnicze Straże Pożarne to nie tylko ratownicy w sytuacjach zagrożenia – to również liderzy lokalnych społeczności w działaniach na rzecz ochrony środowiska naturalnego.</a:t>
            </a:r>
            <a:endParaRPr lang="en-US" dirty="0"/>
          </a:p>
        </p:txBody>
      </p:sp>
      <p:sp>
        <p:nvSpPr>
          <p:cNvPr id="23" name="Text 15">
            <a:extLst>
              <a:ext uri="{FF2B5EF4-FFF2-40B4-BE49-F238E27FC236}">
                <a16:creationId xmlns:a16="http://schemas.microsoft.com/office/drawing/2014/main" id="{CB25D54F-C0ED-3EF2-E9EF-8D725997E4FD}"/>
              </a:ext>
            </a:extLst>
          </p:cNvPr>
          <p:cNvSpPr/>
          <p:nvPr/>
        </p:nvSpPr>
        <p:spPr>
          <a:xfrm>
            <a:off x="5486511" y="401965"/>
            <a:ext cx="5490933" cy="2046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dirty="0">
                <a:ea typeface="Geist" pitchFamily="34" charset="-122"/>
                <a:cs typeface="Geist" pitchFamily="34" charset="-120"/>
              </a:rPr>
              <a:t>Czystsze otoczenie i wspólna praca nad selektywną zbiórką uczą, że ekologia zaczyna się pod remizą i w każdym gospodarstwie domowym. To doskonały przykład zaangażowania obywatelskiego i odpowiedzialności za miejsce, w którym żyjemy.</a:t>
            </a:r>
            <a:endParaRPr lang="en-US" dirty="0"/>
          </a:p>
        </p:txBody>
      </p:sp>
      <p:sp>
        <p:nvSpPr>
          <p:cNvPr id="24" name="Prostokąt 23">
            <a:extLst>
              <a:ext uri="{FF2B5EF4-FFF2-40B4-BE49-F238E27FC236}">
                <a16:creationId xmlns:a16="http://schemas.microsoft.com/office/drawing/2014/main" id="{CB43AA9F-A97E-384D-4ABA-0035F56353C5}"/>
              </a:ext>
            </a:extLst>
          </p:cNvPr>
          <p:cNvSpPr/>
          <p:nvPr/>
        </p:nvSpPr>
        <p:spPr>
          <a:xfrm>
            <a:off x="12779830" y="7714173"/>
            <a:ext cx="1189432" cy="400532"/>
          </a:xfrm>
          <a:prstGeom prst="rect">
            <a:avLst/>
          </a:prstGeom>
          <a:solidFill>
            <a:srgbClr val="101620"/>
          </a:solidFill>
          <a:ln>
            <a:solidFill>
              <a:srgbClr val="10162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1698102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az 12">
            <a:extLst>
              <a:ext uri="{FF2B5EF4-FFF2-40B4-BE49-F238E27FC236}">
                <a16:creationId xmlns:a16="http://schemas.microsoft.com/office/drawing/2014/main" id="{905761F4-40A0-5174-F2BB-07ABE46E46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1886" y="4145401"/>
            <a:ext cx="4007362" cy="2671574"/>
          </a:xfrm>
          <a:prstGeom prst="rect">
            <a:avLst/>
          </a:prstGeom>
        </p:spPr>
      </p:pic>
      <p:sp>
        <p:nvSpPr>
          <p:cNvPr id="4" name="Text 0">
            <a:extLst>
              <a:ext uri="{FF2B5EF4-FFF2-40B4-BE49-F238E27FC236}">
                <a16:creationId xmlns:a16="http://schemas.microsoft.com/office/drawing/2014/main" id="{77574ABC-9AA4-DCC4-8738-1E10DABF30DF}"/>
              </a:ext>
            </a:extLst>
          </p:cNvPr>
          <p:cNvSpPr/>
          <p:nvPr/>
        </p:nvSpPr>
        <p:spPr>
          <a:xfrm>
            <a:off x="1468877" y="373123"/>
            <a:ext cx="9474740" cy="9629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200" b="1" dirty="0">
                <a:ea typeface="Geist Bold" pitchFamily="34" charset="-122"/>
                <a:cs typeface="Geist Bold" pitchFamily="34" charset="-120"/>
              </a:rPr>
              <a:t>Certyfikowane Szkolenia z Ochrony Ludności</a:t>
            </a:r>
            <a:endParaRPr lang="en-US" sz="3200" dirty="0"/>
          </a:p>
        </p:txBody>
      </p:sp>
      <p:sp>
        <p:nvSpPr>
          <p:cNvPr id="6" name="Text 2">
            <a:extLst>
              <a:ext uri="{FF2B5EF4-FFF2-40B4-BE49-F238E27FC236}">
                <a16:creationId xmlns:a16="http://schemas.microsoft.com/office/drawing/2014/main" id="{3E8BA519-1240-4FA7-5453-5B3AB52B4227}"/>
              </a:ext>
            </a:extLst>
          </p:cNvPr>
          <p:cNvSpPr/>
          <p:nvPr/>
        </p:nvSpPr>
        <p:spPr>
          <a:xfrm>
            <a:off x="291419" y="2021936"/>
            <a:ext cx="3872865" cy="770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2000" dirty="0">
                <a:ea typeface="Geist" pitchFamily="34" charset="-122"/>
                <a:cs typeface="Geist" pitchFamily="34" charset="-120"/>
              </a:rPr>
              <a:t>Wszystkie szkolenia prowadzone są </a:t>
            </a:r>
            <a:r>
              <a:rPr lang="en-US" sz="2000" b="1" dirty="0">
                <a:ea typeface="Geist" pitchFamily="34" charset="-122"/>
                <a:cs typeface="Geist" pitchFamily="34" charset="-120"/>
              </a:rPr>
              <a:t>zgodnie z </a:t>
            </a:r>
            <a:r>
              <a:rPr lang="pl-PL" sz="2000" b="1" dirty="0">
                <a:ea typeface="Geist" pitchFamily="34" charset="-122"/>
                <a:cs typeface="Geist" pitchFamily="34" charset="-120"/>
              </a:rPr>
              <a:t>ustawą </a:t>
            </a:r>
            <a:r>
              <a:rPr lang="en-US" sz="2000" b="1" dirty="0" err="1">
                <a:ea typeface="Geist" pitchFamily="34" charset="-122"/>
                <a:cs typeface="Geist" pitchFamily="34" charset="-120"/>
              </a:rPr>
              <a:t>ochronie</a:t>
            </a:r>
            <a:r>
              <a:rPr lang="en-US" sz="2000" b="1" dirty="0">
                <a:ea typeface="Geist" pitchFamily="34" charset="-122"/>
                <a:cs typeface="Geist" pitchFamily="34" charset="-120"/>
              </a:rPr>
              <a:t> ludności i obronie cywilnej</a:t>
            </a:r>
            <a:r>
              <a:rPr lang="en-US" sz="2000" dirty="0">
                <a:ea typeface="Geist" pitchFamily="34" charset="-122"/>
                <a:cs typeface="Geist" pitchFamily="34" charset="-120"/>
              </a:rPr>
              <a:t> oraz ramowymi programami MSWiA. Zapewniamy jeden spójny standard w </a:t>
            </a:r>
            <a:r>
              <a:rPr lang="en-US" sz="2000" dirty="0" err="1">
                <a:ea typeface="Geist" pitchFamily="34" charset="-122"/>
                <a:cs typeface="Geist" pitchFamily="34" charset="-120"/>
              </a:rPr>
              <a:t>całym</a:t>
            </a:r>
            <a:r>
              <a:rPr lang="pl-PL" sz="2000" dirty="0">
                <a:ea typeface="Geist" pitchFamily="34" charset="-122"/>
                <a:cs typeface="Geist" pitchFamily="34" charset="-120"/>
              </a:rPr>
              <a:t> kraju / </a:t>
            </a:r>
            <a:r>
              <a:rPr lang="en-US" sz="2000" dirty="0">
                <a:ea typeface="Geist" pitchFamily="34" charset="-122"/>
                <a:cs typeface="Geist" pitchFamily="34" charset="-120"/>
              </a:rPr>
              <a:t> województwie.</a:t>
            </a:r>
            <a:endParaRPr lang="en-US" sz="2000" dirty="0"/>
          </a:p>
        </p:txBody>
      </p:sp>
      <p:sp>
        <p:nvSpPr>
          <p:cNvPr id="7" name="Text 3">
            <a:extLst>
              <a:ext uri="{FF2B5EF4-FFF2-40B4-BE49-F238E27FC236}">
                <a16:creationId xmlns:a16="http://schemas.microsoft.com/office/drawing/2014/main" id="{9903BAFF-00A9-DAF5-27BF-3FB50F2B5FAE}"/>
              </a:ext>
            </a:extLst>
          </p:cNvPr>
          <p:cNvSpPr/>
          <p:nvPr/>
        </p:nvSpPr>
        <p:spPr>
          <a:xfrm>
            <a:off x="3316721" y="5698925"/>
            <a:ext cx="3872865" cy="1925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ct val="150000"/>
              </a:lnSpc>
              <a:buSzPct val="100000"/>
              <a:buChar char="•"/>
            </a:pPr>
            <a:r>
              <a:rPr lang="en-US" sz="2000" dirty="0">
                <a:ea typeface="Geist" pitchFamily="34" charset="-122"/>
                <a:cs typeface="Geist" pitchFamily="34" charset="-120"/>
              </a:rPr>
              <a:t>Uznane państwowe certyfikaty</a:t>
            </a:r>
            <a:endParaRPr lang="en-US" sz="2000" dirty="0"/>
          </a:p>
        </p:txBody>
      </p:sp>
      <p:sp>
        <p:nvSpPr>
          <p:cNvPr id="8" name="Text 4">
            <a:extLst>
              <a:ext uri="{FF2B5EF4-FFF2-40B4-BE49-F238E27FC236}">
                <a16:creationId xmlns:a16="http://schemas.microsoft.com/office/drawing/2014/main" id="{A16778C9-4603-48A6-8393-64A6BBCB1527}"/>
              </a:ext>
            </a:extLst>
          </p:cNvPr>
          <p:cNvSpPr/>
          <p:nvPr/>
        </p:nvSpPr>
        <p:spPr>
          <a:xfrm>
            <a:off x="2538508" y="5180646"/>
            <a:ext cx="3872865" cy="1925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ct val="150000"/>
              </a:lnSpc>
              <a:buSzPct val="100000"/>
              <a:buChar char="•"/>
            </a:pPr>
            <a:r>
              <a:rPr lang="en-US" sz="2000" dirty="0">
                <a:ea typeface="Geist" pitchFamily="34" charset="-122"/>
                <a:cs typeface="Geist" pitchFamily="34" charset="-120"/>
              </a:rPr>
              <a:t>Zajęcia prowadzone przez praktyków PSP i OSP</a:t>
            </a:r>
            <a:endParaRPr lang="en-US" sz="2000" dirty="0"/>
          </a:p>
        </p:txBody>
      </p:sp>
      <p:sp>
        <p:nvSpPr>
          <p:cNvPr id="9" name="Text 5">
            <a:extLst>
              <a:ext uri="{FF2B5EF4-FFF2-40B4-BE49-F238E27FC236}">
                <a16:creationId xmlns:a16="http://schemas.microsoft.com/office/drawing/2014/main" id="{5D4A6A64-65E4-BB31-F052-EEEEDCDB2BDA}"/>
              </a:ext>
            </a:extLst>
          </p:cNvPr>
          <p:cNvSpPr/>
          <p:nvPr/>
        </p:nvSpPr>
        <p:spPr>
          <a:xfrm>
            <a:off x="4104732" y="6184335"/>
            <a:ext cx="3872865" cy="1925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ct val="150000"/>
              </a:lnSpc>
              <a:buSzPct val="100000"/>
              <a:buChar char="•"/>
            </a:pPr>
            <a:r>
              <a:rPr lang="en-US" sz="2000" dirty="0">
                <a:ea typeface="Geist" pitchFamily="34" charset="-122"/>
                <a:cs typeface="Geist" pitchFamily="34" charset="-120"/>
              </a:rPr>
              <a:t>Aktualność programów zgodna z zagrożeniami</a:t>
            </a:r>
            <a:endParaRPr lang="en-US" sz="2000" dirty="0"/>
          </a:p>
        </p:txBody>
      </p:sp>
      <p:sp>
        <p:nvSpPr>
          <p:cNvPr id="10" name="Text 6">
            <a:extLst>
              <a:ext uri="{FF2B5EF4-FFF2-40B4-BE49-F238E27FC236}">
                <a16:creationId xmlns:a16="http://schemas.microsoft.com/office/drawing/2014/main" id="{00249675-782C-6DF3-AD7F-B414D91FFB57}"/>
              </a:ext>
            </a:extLst>
          </p:cNvPr>
          <p:cNvSpPr/>
          <p:nvPr/>
        </p:nvSpPr>
        <p:spPr>
          <a:xfrm>
            <a:off x="2098123" y="1039925"/>
            <a:ext cx="2923580" cy="2406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2400" b="1" dirty="0">
                <a:ea typeface="Geist Bold" pitchFamily="34" charset="-122"/>
                <a:cs typeface="Geist Bold" pitchFamily="34" charset="-120"/>
              </a:rPr>
              <a:t>Dla gmin i </a:t>
            </a:r>
            <a:r>
              <a:rPr lang="en-US" sz="2400" b="1" dirty="0" err="1">
                <a:ea typeface="Geist Bold" pitchFamily="34" charset="-122"/>
                <a:cs typeface="Geist Bold" pitchFamily="34" charset="-120"/>
              </a:rPr>
              <a:t>instytucji</a:t>
            </a:r>
            <a:r>
              <a:rPr lang="en-US" sz="2400" b="1" dirty="0">
                <a:ea typeface="Geist Bold" pitchFamily="34" charset="-122"/>
                <a:cs typeface="Geist Bold" pitchFamily="34" charset="-120"/>
              </a:rPr>
              <a:t> </a:t>
            </a:r>
            <a:r>
              <a:rPr lang="en-US" sz="2400" b="1" dirty="0" err="1">
                <a:ea typeface="Geist Bold" pitchFamily="34" charset="-122"/>
                <a:cs typeface="Geist Bold" pitchFamily="34" charset="-120"/>
              </a:rPr>
              <a:t>publicznych</a:t>
            </a:r>
            <a:r>
              <a:rPr lang="pl-PL" sz="2400" b="1" dirty="0">
                <a:ea typeface="Geist Bold" pitchFamily="34" charset="-122"/>
                <a:cs typeface="Geist Bold" pitchFamily="34" charset="-120"/>
              </a:rPr>
              <a:t> oraz ludności cywilnej </a:t>
            </a:r>
          </a:p>
        </p:txBody>
      </p:sp>
      <p:sp>
        <p:nvSpPr>
          <p:cNvPr id="11" name="Text 7">
            <a:extLst>
              <a:ext uri="{FF2B5EF4-FFF2-40B4-BE49-F238E27FC236}">
                <a16:creationId xmlns:a16="http://schemas.microsoft.com/office/drawing/2014/main" id="{55EE89AE-5513-A6FB-54BE-6893D9E0FB81}"/>
              </a:ext>
            </a:extLst>
          </p:cNvPr>
          <p:cNvSpPr/>
          <p:nvPr/>
        </p:nvSpPr>
        <p:spPr>
          <a:xfrm>
            <a:off x="4347924" y="2016460"/>
            <a:ext cx="3872865" cy="770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2000" dirty="0">
                <a:ea typeface="Geist" pitchFamily="34" charset="-122"/>
                <a:cs typeface="Geist" pitchFamily="34" charset="-120"/>
              </a:rPr>
              <a:t>Oferujemy gotową ścieżkę podniesienia gotowości personelu w jednostkach samorządu terytorialnego, szkołach, zakładach pracy i instytucjach użyteczności publicznej.</a:t>
            </a:r>
            <a:endParaRPr lang="en-US" sz="2000" dirty="0"/>
          </a:p>
        </p:txBody>
      </p:sp>
      <p:sp>
        <p:nvSpPr>
          <p:cNvPr id="12" name="Text 8">
            <a:extLst>
              <a:ext uri="{FF2B5EF4-FFF2-40B4-BE49-F238E27FC236}">
                <a16:creationId xmlns:a16="http://schemas.microsoft.com/office/drawing/2014/main" id="{C0B7C696-F356-4C6E-9DA5-AE4600D21FEB}"/>
              </a:ext>
            </a:extLst>
          </p:cNvPr>
          <p:cNvSpPr/>
          <p:nvPr/>
        </p:nvSpPr>
        <p:spPr>
          <a:xfrm>
            <a:off x="8319135" y="2016460"/>
            <a:ext cx="3872865" cy="5775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2000" dirty="0" err="1">
                <a:ea typeface="Geist" pitchFamily="34" charset="-122"/>
                <a:cs typeface="Geist" pitchFamily="34" charset="-120"/>
              </a:rPr>
              <a:t>Usługi</a:t>
            </a:r>
            <a:r>
              <a:rPr lang="en-US" sz="2000" dirty="0">
                <a:ea typeface="Geist" pitchFamily="34" charset="-122"/>
                <a:cs typeface="Geist" pitchFamily="34" charset="-120"/>
              </a:rPr>
              <a:t> publiczne działają sprawnie nawet w sytuacjach kryzysowych – od powodzi i wichur po awarie infrastruktury i zagrożenia chemiczne.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625949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Obraz 27">
            <a:extLst>
              <a:ext uri="{FF2B5EF4-FFF2-40B4-BE49-F238E27FC236}">
                <a16:creationId xmlns:a16="http://schemas.microsoft.com/office/drawing/2014/main" id="{810D4495-8CDC-EC0F-8402-721ADD2318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209" y="1078756"/>
            <a:ext cx="7172528" cy="4781684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396DDD56-F432-36CF-652E-72ACEAE085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6489" y="-66353"/>
            <a:ext cx="10515600" cy="1145109"/>
          </a:xfrm>
        </p:spPr>
        <p:txBody>
          <a:bodyPr/>
          <a:lstStyle/>
          <a:p>
            <a:pPr algn="ctr"/>
            <a:r>
              <a:rPr lang="pl-PL" b="1" dirty="0"/>
              <a:t>Województwo Pomorskie w liczbach </a:t>
            </a:r>
          </a:p>
        </p:txBody>
      </p:sp>
      <p:sp>
        <p:nvSpPr>
          <p:cNvPr id="6" name="Text 1">
            <a:extLst>
              <a:ext uri="{FF2B5EF4-FFF2-40B4-BE49-F238E27FC236}">
                <a16:creationId xmlns:a16="http://schemas.microsoft.com/office/drawing/2014/main" id="{1BCCEA5C-EE91-EE47-88C1-786C6276506E}"/>
              </a:ext>
            </a:extLst>
          </p:cNvPr>
          <p:cNvSpPr/>
          <p:nvPr/>
        </p:nvSpPr>
        <p:spPr>
          <a:xfrm>
            <a:off x="838200" y="1664587"/>
            <a:ext cx="2020499" cy="7824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850"/>
              </a:lnSpc>
              <a:buNone/>
            </a:pPr>
            <a:r>
              <a:rPr lang="pl-PL" sz="5850" b="1" dirty="0">
                <a:latin typeface="Geist Bold" pitchFamily="34" charset="0"/>
                <a:ea typeface="Geist Bold" pitchFamily="34" charset="-122"/>
                <a:cs typeface="Geist Bold" pitchFamily="34" charset="-120"/>
              </a:rPr>
              <a:t>575</a:t>
            </a:r>
            <a:endParaRPr lang="en-US" sz="5850" dirty="0"/>
          </a:p>
        </p:txBody>
      </p:sp>
      <p:sp>
        <p:nvSpPr>
          <p:cNvPr id="7" name="Text 2">
            <a:extLst>
              <a:ext uri="{FF2B5EF4-FFF2-40B4-BE49-F238E27FC236}">
                <a16:creationId xmlns:a16="http://schemas.microsoft.com/office/drawing/2014/main" id="{BF96880A-D93D-C947-B32C-F68E650D1C6C}"/>
              </a:ext>
            </a:extLst>
          </p:cNvPr>
          <p:cNvSpPr/>
          <p:nvPr/>
        </p:nvSpPr>
        <p:spPr>
          <a:xfrm>
            <a:off x="930106" y="2705019"/>
            <a:ext cx="1879460" cy="3852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900"/>
              </a:lnSpc>
              <a:buNone/>
            </a:pPr>
            <a:r>
              <a:rPr lang="en-US" sz="2200" b="1" dirty="0">
                <a:ea typeface="Geist Bold" pitchFamily="34" charset="-122"/>
                <a:cs typeface="Geist Bold" pitchFamily="34" charset="-120"/>
              </a:rPr>
              <a:t>Jednostki OSP</a:t>
            </a:r>
            <a:endParaRPr lang="en-US" sz="2200" dirty="0"/>
          </a:p>
        </p:txBody>
      </p:sp>
      <p:sp>
        <p:nvSpPr>
          <p:cNvPr id="8" name="Text 3">
            <a:extLst>
              <a:ext uri="{FF2B5EF4-FFF2-40B4-BE49-F238E27FC236}">
                <a16:creationId xmlns:a16="http://schemas.microsoft.com/office/drawing/2014/main" id="{D51AF088-0E4F-01A6-E291-AB7C5EA868B4}"/>
              </a:ext>
            </a:extLst>
          </p:cNvPr>
          <p:cNvSpPr/>
          <p:nvPr/>
        </p:nvSpPr>
        <p:spPr>
          <a:xfrm>
            <a:off x="838200" y="3211281"/>
            <a:ext cx="2020499" cy="3082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1750" dirty="0">
                <a:ea typeface="Geist" pitchFamily="34" charset="-122"/>
                <a:cs typeface="Geist" pitchFamily="34" charset="-120"/>
              </a:rPr>
              <a:t>w </a:t>
            </a:r>
            <a:r>
              <a:rPr lang="en-US" sz="1750" dirty="0" err="1">
                <a:ea typeface="Geist" pitchFamily="34" charset="-122"/>
                <a:cs typeface="Geist" pitchFamily="34" charset="-120"/>
              </a:rPr>
              <a:t>tym</a:t>
            </a:r>
            <a:r>
              <a:rPr lang="en-US" sz="1750" dirty="0">
                <a:ea typeface="Geist" pitchFamily="34" charset="-122"/>
                <a:cs typeface="Geist" pitchFamily="34" charset="-120"/>
              </a:rPr>
              <a:t> </a:t>
            </a:r>
            <a:r>
              <a:rPr lang="pl-PL" sz="1750" dirty="0">
                <a:ea typeface="Geist" pitchFamily="34" charset="-122"/>
                <a:cs typeface="Geist" pitchFamily="34" charset="-120"/>
              </a:rPr>
              <a:t>252</a:t>
            </a:r>
            <a:r>
              <a:rPr lang="en-US" sz="1750" dirty="0">
                <a:ea typeface="Geist" pitchFamily="34" charset="-122"/>
                <a:cs typeface="Geist" pitchFamily="34" charset="-120"/>
              </a:rPr>
              <a:t> w systemie KSRG</a:t>
            </a:r>
            <a:endParaRPr lang="en-US" sz="1750" dirty="0"/>
          </a:p>
        </p:txBody>
      </p:sp>
      <p:sp>
        <p:nvSpPr>
          <p:cNvPr id="9" name="Text 4">
            <a:extLst>
              <a:ext uri="{FF2B5EF4-FFF2-40B4-BE49-F238E27FC236}">
                <a16:creationId xmlns:a16="http://schemas.microsoft.com/office/drawing/2014/main" id="{7DD047C4-F455-241B-9629-FCD00C5F9D55}"/>
              </a:ext>
            </a:extLst>
          </p:cNvPr>
          <p:cNvSpPr/>
          <p:nvPr/>
        </p:nvSpPr>
        <p:spPr>
          <a:xfrm>
            <a:off x="3660608" y="1664587"/>
            <a:ext cx="2020579" cy="7824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850"/>
              </a:lnSpc>
              <a:buNone/>
            </a:pPr>
            <a:r>
              <a:rPr lang="pl-PL" sz="5850" b="1" dirty="0">
                <a:latin typeface="Geist Bold" pitchFamily="34" charset="0"/>
                <a:ea typeface="Geist Bold" pitchFamily="34" charset="-122"/>
                <a:cs typeface="Geist Bold" pitchFamily="34" charset="-120"/>
              </a:rPr>
              <a:t>24 330</a:t>
            </a:r>
            <a:endParaRPr lang="en-US" sz="5850" dirty="0"/>
          </a:p>
        </p:txBody>
      </p:sp>
      <p:sp>
        <p:nvSpPr>
          <p:cNvPr id="10" name="Text 5">
            <a:extLst>
              <a:ext uri="{FF2B5EF4-FFF2-40B4-BE49-F238E27FC236}">
                <a16:creationId xmlns:a16="http://schemas.microsoft.com/office/drawing/2014/main" id="{C2F89BA2-5BB6-9FE3-5D13-5393F725AD2B}"/>
              </a:ext>
            </a:extLst>
          </p:cNvPr>
          <p:cNvSpPr/>
          <p:nvPr/>
        </p:nvSpPr>
        <p:spPr>
          <a:xfrm>
            <a:off x="3752624" y="2705019"/>
            <a:ext cx="1879460" cy="3852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900"/>
              </a:lnSpc>
              <a:buNone/>
            </a:pPr>
            <a:r>
              <a:rPr lang="en-US" sz="2200" b="1" dirty="0">
                <a:ea typeface="Geist Bold" pitchFamily="34" charset="-122"/>
                <a:cs typeface="Geist Bold" pitchFamily="34" charset="-120"/>
              </a:rPr>
              <a:t>Druhów </a:t>
            </a:r>
            <a:r>
              <a:rPr lang="en-US" sz="2200" b="1" dirty="0" err="1">
                <a:ea typeface="Geist Bold" pitchFamily="34" charset="-122"/>
                <a:cs typeface="Geist Bold" pitchFamily="34" charset="-120"/>
              </a:rPr>
              <a:t>i</a:t>
            </a:r>
            <a:r>
              <a:rPr lang="en-US" sz="2200" b="1" dirty="0">
                <a:ea typeface="Geist Bold" pitchFamily="34" charset="-122"/>
                <a:cs typeface="Geist Bold" pitchFamily="34" charset="-120"/>
              </a:rPr>
              <a:t> </a:t>
            </a:r>
            <a:r>
              <a:rPr lang="pl-PL" sz="2200" b="1" dirty="0">
                <a:ea typeface="Geist Bold" pitchFamily="34" charset="-122"/>
                <a:cs typeface="Geist Bold" pitchFamily="34" charset="-120"/>
              </a:rPr>
              <a:t>D</a:t>
            </a:r>
            <a:r>
              <a:rPr lang="en-US" sz="2200" b="1" dirty="0" err="1">
                <a:ea typeface="Geist Bold" pitchFamily="34" charset="-122"/>
                <a:cs typeface="Geist Bold" pitchFamily="34" charset="-120"/>
              </a:rPr>
              <a:t>ruhen</a:t>
            </a:r>
            <a:endParaRPr lang="en-US" sz="2200" dirty="0"/>
          </a:p>
        </p:txBody>
      </p:sp>
      <p:sp>
        <p:nvSpPr>
          <p:cNvPr id="11" name="Text 6">
            <a:extLst>
              <a:ext uri="{FF2B5EF4-FFF2-40B4-BE49-F238E27FC236}">
                <a16:creationId xmlns:a16="http://schemas.microsoft.com/office/drawing/2014/main" id="{D7DDF1EE-71DB-8E80-CB5D-FB4664F5B66F}"/>
              </a:ext>
            </a:extLst>
          </p:cNvPr>
          <p:cNvSpPr/>
          <p:nvPr/>
        </p:nvSpPr>
        <p:spPr>
          <a:xfrm>
            <a:off x="3660608" y="3211281"/>
            <a:ext cx="2020579" cy="3082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1750" dirty="0">
                <a:ea typeface="Geist" pitchFamily="34" charset="-122"/>
                <a:cs typeface="Geist" pitchFamily="34" charset="-120"/>
              </a:rPr>
              <a:t>aktywnych członków OSP</a:t>
            </a:r>
            <a:endParaRPr lang="en-US" sz="1750" dirty="0"/>
          </a:p>
        </p:txBody>
      </p:sp>
      <p:sp>
        <p:nvSpPr>
          <p:cNvPr id="12" name="Text 7">
            <a:extLst>
              <a:ext uri="{FF2B5EF4-FFF2-40B4-BE49-F238E27FC236}">
                <a16:creationId xmlns:a16="http://schemas.microsoft.com/office/drawing/2014/main" id="{179DEE25-C90C-31CD-B5C0-F8D47229DECE}"/>
              </a:ext>
            </a:extLst>
          </p:cNvPr>
          <p:cNvSpPr/>
          <p:nvPr/>
        </p:nvSpPr>
        <p:spPr>
          <a:xfrm>
            <a:off x="6624245" y="1642835"/>
            <a:ext cx="2020579" cy="7824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850"/>
              </a:lnSpc>
              <a:buNone/>
            </a:pPr>
            <a:r>
              <a:rPr lang="pl-PL" sz="5850" b="1" dirty="0">
                <a:latin typeface="Geist Bold" pitchFamily="34" charset="0"/>
                <a:ea typeface="Geist Bold" pitchFamily="34" charset="-122"/>
                <a:cs typeface="Geist Bold" pitchFamily="34" charset="-120"/>
              </a:rPr>
              <a:t>374</a:t>
            </a:r>
            <a:endParaRPr lang="en-US" sz="5850" dirty="0"/>
          </a:p>
        </p:txBody>
      </p:sp>
      <p:sp>
        <p:nvSpPr>
          <p:cNvPr id="13" name="Text 8">
            <a:extLst>
              <a:ext uri="{FF2B5EF4-FFF2-40B4-BE49-F238E27FC236}">
                <a16:creationId xmlns:a16="http://schemas.microsoft.com/office/drawing/2014/main" id="{57D934BA-4C3A-3815-A0F7-1792EDDF2A02}"/>
              </a:ext>
            </a:extLst>
          </p:cNvPr>
          <p:cNvSpPr/>
          <p:nvPr/>
        </p:nvSpPr>
        <p:spPr>
          <a:xfrm>
            <a:off x="6716262" y="2683267"/>
            <a:ext cx="1879460" cy="3852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900"/>
              </a:lnSpc>
              <a:buNone/>
            </a:pPr>
            <a:r>
              <a:rPr lang="en-US" sz="2200" b="1" dirty="0">
                <a:ea typeface="Geist Bold" pitchFamily="34" charset="-122"/>
                <a:cs typeface="Geist Bold" pitchFamily="34" charset="-120"/>
              </a:rPr>
              <a:t>Jednostki MDP</a:t>
            </a:r>
            <a:endParaRPr lang="en-US" sz="2200" dirty="0"/>
          </a:p>
        </p:txBody>
      </p:sp>
      <p:sp>
        <p:nvSpPr>
          <p:cNvPr id="14" name="Text 9">
            <a:extLst>
              <a:ext uri="{FF2B5EF4-FFF2-40B4-BE49-F238E27FC236}">
                <a16:creationId xmlns:a16="http://schemas.microsoft.com/office/drawing/2014/main" id="{58A5EACC-451D-C8AB-092A-F7E6463EEB61}"/>
              </a:ext>
            </a:extLst>
          </p:cNvPr>
          <p:cNvSpPr/>
          <p:nvPr/>
        </p:nvSpPr>
        <p:spPr>
          <a:xfrm>
            <a:off x="6624245" y="3189529"/>
            <a:ext cx="2020579" cy="3082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1750" dirty="0">
                <a:ea typeface="Geist" pitchFamily="34" charset="-122"/>
                <a:cs typeface="Geist" pitchFamily="34" charset="-120"/>
              </a:rPr>
              <a:t>z </a:t>
            </a:r>
            <a:r>
              <a:rPr lang="pl-PL" sz="1750" dirty="0">
                <a:ea typeface="Geist" pitchFamily="34" charset="-122"/>
                <a:cs typeface="Geist" pitchFamily="34" charset="-120"/>
              </a:rPr>
              <a:t>7174</a:t>
            </a:r>
            <a:r>
              <a:rPr lang="en-US" sz="1750" dirty="0">
                <a:ea typeface="Geist" pitchFamily="34" charset="-122"/>
                <a:cs typeface="Geist" pitchFamily="34" charset="-120"/>
              </a:rPr>
              <a:t> młodymi strażakami</a:t>
            </a:r>
            <a:endParaRPr lang="en-US" sz="1750" dirty="0"/>
          </a:p>
        </p:txBody>
      </p:sp>
      <p:sp>
        <p:nvSpPr>
          <p:cNvPr id="15" name="Text 10">
            <a:extLst>
              <a:ext uri="{FF2B5EF4-FFF2-40B4-BE49-F238E27FC236}">
                <a16:creationId xmlns:a16="http://schemas.microsoft.com/office/drawing/2014/main" id="{8DC26976-DCF0-EE0D-3351-6234230CF2EF}"/>
              </a:ext>
            </a:extLst>
          </p:cNvPr>
          <p:cNvSpPr/>
          <p:nvPr/>
        </p:nvSpPr>
        <p:spPr>
          <a:xfrm>
            <a:off x="9587882" y="1643992"/>
            <a:ext cx="2020579" cy="7824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850"/>
              </a:lnSpc>
              <a:buNone/>
            </a:pPr>
            <a:r>
              <a:rPr lang="pl-PL" sz="5850" b="1" dirty="0">
                <a:latin typeface="Geist Bold" pitchFamily="34" charset="0"/>
                <a:ea typeface="Geist Bold" pitchFamily="34" charset="-122"/>
                <a:cs typeface="Geist Bold" pitchFamily="34" charset="-120"/>
              </a:rPr>
              <a:t>20 101</a:t>
            </a:r>
            <a:endParaRPr lang="en-US" sz="5850" dirty="0"/>
          </a:p>
        </p:txBody>
      </p:sp>
      <p:sp>
        <p:nvSpPr>
          <p:cNvPr id="16" name="Text 11">
            <a:extLst>
              <a:ext uri="{FF2B5EF4-FFF2-40B4-BE49-F238E27FC236}">
                <a16:creationId xmlns:a16="http://schemas.microsoft.com/office/drawing/2014/main" id="{6AD69AAB-A256-46C7-F254-C4AEA8D9FDD6}"/>
              </a:ext>
            </a:extLst>
          </p:cNvPr>
          <p:cNvSpPr/>
          <p:nvPr/>
        </p:nvSpPr>
        <p:spPr>
          <a:xfrm>
            <a:off x="9679899" y="2684424"/>
            <a:ext cx="1879460" cy="3852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900"/>
              </a:lnSpc>
              <a:buNone/>
            </a:pPr>
            <a:r>
              <a:rPr lang="en-US" sz="2200" b="1" dirty="0">
                <a:ea typeface="Geist Bold" pitchFamily="34" charset="-122"/>
                <a:cs typeface="Geist Bold" pitchFamily="34" charset="-120"/>
              </a:rPr>
              <a:t>Interwencji w roku</a:t>
            </a:r>
            <a:endParaRPr lang="en-US" sz="2200" dirty="0"/>
          </a:p>
        </p:txBody>
      </p:sp>
      <p:sp>
        <p:nvSpPr>
          <p:cNvPr id="17" name="Text 12">
            <a:extLst>
              <a:ext uri="{FF2B5EF4-FFF2-40B4-BE49-F238E27FC236}">
                <a16:creationId xmlns:a16="http://schemas.microsoft.com/office/drawing/2014/main" id="{0CB739B5-536E-71DE-7E88-25DB5577D2A5}"/>
              </a:ext>
            </a:extLst>
          </p:cNvPr>
          <p:cNvSpPr/>
          <p:nvPr/>
        </p:nvSpPr>
        <p:spPr>
          <a:xfrm>
            <a:off x="9587882" y="3190686"/>
            <a:ext cx="2020579" cy="3082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1750" dirty="0">
                <a:ea typeface="Geist" pitchFamily="34" charset="-122"/>
                <a:cs typeface="Geist" pitchFamily="34" charset="-120"/>
              </a:rPr>
              <a:t>akcji ratowniczo-gaśniczych</a:t>
            </a:r>
            <a:endParaRPr lang="en-US" sz="1750" dirty="0"/>
          </a:p>
        </p:txBody>
      </p:sp>
      <p:sp>
        <p:nvSpPr>
          <p:cNvPr id="18" name="Text 13">
            <a:extLst>
              <a:ext uri="{FF2B5EF4-FFF2-40B4-BE49-F238E27FC236}">
                <a16:creationId xmlns:a16="http://schemas.microsoft.com/office/drawing/2014/main" id="{39232BD4-7CC7-5721-958A-7C3184191A8F}"/>
              </a:ext>
            </a:extLst>
          </p:cNvPr>
          <p:cNvSpPr/>
          <p:nvPr/>
        </p:nvSpPr>
        <p:spPr>
          <a:xfrm>
            <a:off x="357236" y="3986370"/>
            <a:ext cx="2295634" cy="3852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200" b="1" dirty="0">
                <a:ea typeface="Geist Bold" pitchFamily="34" charset="-122"/>
                <a:cs typeface="Geist Bold" pitchFamily="34" charset="-120"/>
              </a:rPr>
              <a:t>Wyposażenie techniczne</a:t>
            </a:r>
            <a:endParaRPr lang="en-US" sz="2200" dirty="0"/>
          </a:p>
        </p:txBody>
      </p:sp>
      <p:sp>
        <p:nvSpPr>
          <p:cNvPr id="19" name="Text 14">
            <a:extLst>
              <a:ext uri="{FF2B5EF4-FFF2-40B4-BE49-F238E27FC236}">
                <a16:creationId xmlns:a16="http://schemas.microsoft.com/office/drawing/2014/main" id="{DA36B26E-2254-D672-5D40-749DDC7A9534}"/>
              </a:ext>
            </a:extLst>
          </p:cNvPr>
          <p:cNvSpPr/>
          <p:nvPr/>
        </p:nvSpPr>
        <p:spPr>
          <a:xfrm>
            <a:off x="545718" y="4583357"/>
            <a:ext cx="4139578" cy="3082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pl-PL" sz="1750" dirty="0">
                <a:ea typeface="Geist" pitchFamily="34" charset="-122"/>
                <a:cs typeface="Geist" pitchFamily="34" charset="-120"/>
              </a:rPr>
              <a:t>1091 </a:t>
            </a:r>
            <a:r>
              <a:rPr lang="en-US" sz="1750" dirty="0" err="1">
                <a:ea typeface="Geist" pitchFamily="34" charset="-122"/>
                <a:cs typeface="Geist" pitchFamily="34" charset="-120"/>
              </a:rPr>
              <a:t>pojazdów</a:t>
            </a:r>
            <a:r>
              <a:rPr lang="en-US" sz="1750" dirty="0">
                <a:ea typeface="Geist" pitchFamily="34" charset="-122"/>
                <a:cs typeface="Geist" pitchFamily="34" charset="-120"/>
              </a:rPr>
              <a:t> ratowniczo-gaśniczych</a:t>
            </a:r>
            <a:endParaRPr lang="en-US" sz="1750" dirty="0"/>
          </a:p>
        </p:txBody>
      </p:sp>
      <p:sp>
        <p:nvSpPr>
          <p:cNvPr id="20" name="Text 15">
            <a:extLst>
              <a:ext uri="{FF2B5EF4-FFF2-40B4-BE49-F238E27FC236}">
                <a16:creationId xmlns:a16="http://schemas.microsoft.com/office/drawing/2014/main" id="{1670BDC9-9CEC-FEA6-84D6-5026A462CEB7}"/>
              </a:ext>
            </a:extLst>
          </p:cNvPr>
          <p:cNvSpPr/>
          <p:nvPr/>
        </p:nvSpPr>
        <p:spPr>
          <a:xfrm>
            <a:off x="545718" y="4957451"/>
            <a:ext cx="4139578" cy="3082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pl-PL" sz="1750" dirty="0">
                <a:ea typeface="Geist" pitchFamily="34" charset="-122"/>
                <a:cs typeface="Geist" pitchFamily="34" charset="-120"/>
              </a:rPr>
              <a:t>Pompy 2316 szt. agregaty 1014 szt.</a:t>
            </a:r>
            <a:endParaRPr lang="en-US" sz="1750" dirty="0"/>
          </a:p>
        </p:txBody>
      </p:sp>
      <p:sp>
        <p:nvSpPr>
          <p:cNvPr id="21" name="Text 16">
            <a:extLst>
              <a:ext uri="{FF2B5EF4-FFF2-40B4-BE49-F238E27FC236}">
                <a16:creationId xmlns:a16="http://schemas.microsoft.com/office/drawing/2014/main" id="{C0645191-0362-AFF2-E106-F1C5860096B6}"/>
              </a:ext>
            </a:extLst>
          </p:cNvPr>
          <p:cNvSpPr/>
          <p:nvPr/>
        </p:nvSpPr>
        <p:spPr>
          <a:xfrm>
            <a:off x="545718" y="5331546"/>
            <a:ext cx="4139578" cy="3082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sz="1750" dirty="0">
                <a:ea typeface="Geist" pitchFamily="34" charset="-122"/>
                <a:cs typeface="Geist" pitchFamily="34" charset="-120"/>
              </a:rPr>
              <a:t>Systematyczna rozbudowa parku maszynowego</a:t>
            </a:r>
            <a:endParaRPr lang="en-US" sz="1750" dirty="0"/>
          </a:p>
        </p:txBody>
      </p:sp>
      <p:sp>
        <p:nvSpPr>
          <p:cNvPr id="22" name="Text 17">
            <a:extLst>
              <a:ext uri="{FF2B5EF4-FFF2-40B4-BE49-F238E27FC236}">
                <a16:creationId xmlns:a16="http://schemas.microsoft.com/office/drawing/2014/main" id="{BDCF8A0C-06D7-BD3B-D3BD-055ECF20F3FA}"/>
              </a:ext>
            </a:extLst>
          </p:cNvPr>
          <p:cNvSpPr/>
          <p:nvPr/>
        </p:nvSpPr>
        <p:spPr>
          <a:xfrm>
            <a:off x="7120426" y="3986370"/>
            <a:ext cx="1879460" cy="3852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200" b="1" dirty="0">
                <a:ea typeface="Geist Bold" pitchFamily="34" charset="-122"/>
                <a:cs typeface="Geist Bold" pitchFamily="34" charset="-120"/>
              </a:rPr>
              <a:t>Rozwój kompetencji</a:t>
            </a:r>
            <a:endParaRPr lang="en-US" sz="2200" dirty="0"/>
          </a:p>
        </p:txBody>
      </p:sp>
      <p:sp>
        <p:nvSpPr>
          <p:cNvPr id="23" name="Text 18">
            <a:extLst>
              <a:ext uri="{FF2B5EF4-FFF2-40B4-BE49-F238E27FC236}">
                <a16:creationId xmlns:a16="http://schemas.microsoft.com/office/drawing/2014/main" id="{5081215E-0CE8-2A72-A0B0-0D48CF984B9E}"/>
              </a:ext>
            </a:extLst>
          </p:cNvPr>
          <p:cNvSpPr/>
          <p:nvPr/>
        </p:nvSpPr>
        <p:spPr>
          <a:xfrm>
            <a:off x="6417594" y="4594714"/>
            <a:ext cx="4139578" cy="3082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pl-PL" sz="1750" dirty="0">
                <a:ea typeface="Geist" pitchFamily="34" charset="-122"/>
                <a:cs typeface="Geist" pitchFamily="34" charset="-120"/>
              </a:rPr>
              <a:t>44 </a:t>
            </a:r>
            <a:r>
              <a:rPr lang="en-US" sz="1750" dirty="0" err="1">
                <a:ea typeface="Geist" pitchFamily="34" charset="-122"/>
                <a:cs typeface="Geist" pitchFamily="34" charset="-120"/>
              </a:rPr>
              <a:t>kursy</a:t>
            </a:r>
            <a:r>
              <a:rPr lang="en-US" sz="1750" dirty="0">
                <a:ea typeface="Geist" pitchFamily="34" charset="-122"/>
                <a:cs typeface="Geist" pitchFamily="34" charset="-120"/>
              </a:rPr>
              <a:t> i szkolenia specjalistyczne</a:t>
            </a:r>
            <a:endParaRPr lang="en-US" sz="1750" dirty="0"/>
          </a:p>
        </p:txBody>
      </p:sp>
      <p:sp>
        <p:nvSpPr>
          <p:cNvPr id="24" name="Text 19">
            <a:extLst>
              <a:ext uri="{FF2B5EF4-FFF2-40B4-BE49-F238E27FC236}">
                <a16:creationId xmlns:a16="http://schemas.microsoft.com/office/drawing/2014/main" id="{208FA1EE-D088-6D8A-8E32-388A674F8DE7}"/>
              </a:ext>
            </a:extLst>
          </p:cNvPr>
          <p:cNvSpPr/>
          <p:nvPr/>
        </p:nvSpPr>
        <p:spPr>
          <a:xfrm>
            <a:off x="6417594" y="4968808"/>
            <a:ext cx="4139578" cy="3082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pl-PL" sz="1750" dirty="0">
                <a:ea typeface="Geist" pitchFamily="34" charset="-122"/>
                <a:cs typeface="Geist" pitchFamily="34" charset="-120"/>
              </a:rPr>
              <a:t>1250</a:t>
            </a:r>
            <a:r>
              <a:rPr lang="en-US" sz="1750" dirty="0">
                <a:ea typeface="Geist" pitchFamily="34" charset="-122"/>
                <a:cs typeface="Geist" pitchFamily="34" charset="-120"/>
              </a:rPr>
              <a:t> przeszkolonych druhów i druhenek</a:t>
            </a:r>
            <a:endParaRPr lang="en-US" sz="1750" dirty="0"/>
          </a:p>
        </p:txBody>
      </p:sp>
      <p:sp>
        <p:nvSpPr>
          <p:cNvPr id="25" name="Text 20">
            <a:extLst>
              <a:ext uri="{FF2B5EF4-FFF2-40B4-BE49-F238E27FC236}">
                <a16:creationId xmlns:a16="http://schemas.microsoft.com/office/drawing/2014/main" id="{B2DCF700-5E17-4DE7-B073-7CFFE5FD9E0A}"/>
              </a:ext>
            </a:extLst>
          </p:cNvPr>
          <p:cNvSpPr/>
          <p:nvPr/>
        </p:nvSpPr>
        <p:spPr>
          <a:xfrm>
            <a:off x="6417594" y="5342903"/>
            <a:ext cx="4139578" cy="3082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sz="1750" dirty="0">
                <a:ea typeface="Geist" pitchFamily="34" charset="-122"/>
                <a:cs typeface="Geist" pitchFamily="34" charset="-120"/>
              </a:rPr>
              <a:t>Podnoszenie kwalifikacji na wszystkich poziomach</a:t>
            </a:r>
            <a:endParaRPr lang="en-US" sz="1750" dirty="0"/>
          </a:p>
        </p:txBody>
      </p:sp>
    </p:spTree>
    <p:extLst>
      <p:ext uri="{BB962C8B-B14F-4D97-AF65-F5344CB8AC3E}">
        <p14:creationId xmlns:p14="http://schemas.microsoft.com/office/powerpoint/2010/main" val="18307846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01D5C9-FE02-0A9B-8EC0-69114E6846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9D55E1B9-BCA0-D9C8-C618-74BA67524B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56817"/>
            <a:ext cx="7172528" cy="4781684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D66D9F55-C227-108F-F6B3-8452FDC7F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6021" y="228627"/>
            <a:ext cx="10515600" cy="1325563"/>
          </a:xfrm>
        </p:spPr>
        <p:txBody>
          <a:bodyPr/>
          <a:lstStyle/>
          <a:p>
            <a:pPr algn="ctr"/>
            <a:r>
              <a:rPr lang="pl-PL" dirty="0"/>
              <a:t>Oddział wojewódzki ZOSP RP w Gdańsku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802B9AA-2517-187C-1F47-215341E651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800"/>
              </a:spcBef>
              <a:buClr>
                <a:srgbClr val="FFFFFF"/>
              </a:buClr>
              <a:buSzPct val="100000"/>
              <a:tabLst>
                <a:tab pos="3349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r>
              <a:rPr lang="pl-PL" altLang="pl-PL" dirty="0"/>
              <a:t>Organizacja Obozów Szkoleniowo-Wypoczynkowych dla Młodzieżowych Drużyn Pożarniczych w Wambierzycach</a:t>
            </a: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59DB7D35-B6D7-6EFE-7FDF-7D2060BCA5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62522" y="2799687"/>
            <a:ext cx="4676978" cy="3512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1C2C98D4-9317-869F-CB3A-C42BA376CDD9}"/>
              </a:ext>
            </a:extLst>
          </p:cNvPr>
          <p:cNvSpPr txBox="1"/>
          <p:nvPr/>
        </p:nvSpPr>
        <p:spPr>
          <a:xfrm>
            <a:off x="547180" y="3675143"/>
            <a:ext cx="609437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altLang="pl-PL" sz="2400" b="1" dirty="0">
                <a:cs typeface="Arial" charset="0"/>
              </a:rPr>
              <a:t>W roku 2025 w bazie obozowej w </a:t>
            </a:r>
          </a:p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altLang="pl-PL" sz="2400" b="1" dirty="0">
                <a:cs typeface="Arial" charset="0"/>
              </a:rPr>
              <a:t>Wambierzycach uczestniczyło w </a:t>
            </a:r>
          </a:p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altLang="pl-PL" sz="2400" b="1" dirty="0">
                <a:cs typeface="Arial" charset="0"/>
              </a:rPr>
              <a:t>Łącznie 724 osoby</a:t>
            </a:r>
          </a:p>
        </p:txBody>
      </p:sp>
    </p:spTree>
    <p:extLst>
      <p:ext uri="{BB962C8B-B14F-4D97-AF65-F5344CB8AC3E}">
        <p14:creationId xmlns:p14="http://schemas.microsoft.com/office/powerpoint/2010/main" val="25481407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0D1C65-5F24-C0C9-7CE9-76DCB49337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5A42F9D0-D3E3-C3E5-FDAA-0217AFF317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389" y="4924803"/>
            <a:ext cx="1718964" cy="1145976"/>
          </a:xfrm>
          <a:prstGeom prst="rect">
            <a:avLst/>
          </a:prstGeom>
        </p:spPr>
      </p:pic>
      <p:pic>
        <p:nvPicPr>
          <p:cNvPr id="6" name="Obraz 1">
            <a:extLst>
              <a:ext uri="{FF2B5EF4-FFF2-40B4-BE49-F238E27FC236}">
                <a16:creationId xmlns:a16="http://schemas.microsoft.com/office/drawing/2014/main" id="{C8E8312E-2A69-BB4A-F893-E90C0B88ABE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0" y="63230"/>
            <a:ext cx="5908438" cy="3609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Obraz 1">
            <a:extLst>
              <a:ext uri="{FF2B5EF4-FFF2-40B4-BE49-F238E27FC236}">
                <a16:creationId xmlns:a16="http://schemas.microsoft.com/office/drawing/2014/main" id="{2CFA0908-7A60-975C-A085-C75E33838704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0" y="3511685"/>
            <a:ext cx="5908438" cy="3283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Obraz 1">
            <a:extLst>
              <a:ext uri="{FF2B5EF4-FFF2-40B4-BE49-F238E27FC236}">
                <a16:creationId xmlns:a16="http://schemas.microsoft.com/office/drawing/2014/main" id="{3C6E2955-5D42-D853-5248-120BBF178225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 l="24413" t="10500" r="13376" b="-4610"/>
          <a:stretch>
            <a:fillRect/>
          </a:stretch>
        </p:blipFill>
        <p:spPr bwMode="auto">
          <a:xfrm>
            <a:off x="0" y="63230"/>
            <a:ext cx="6100556" cy="7070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736807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EAE3BB0E-037C-0422-5B33-0B83240B9B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3575" y="712911"/>
            <a:ext cx="7172528" cy="4781684"/>
          </a:xfrm>
          <a:prstGeom prst="rect">
            <a:avLst/>
          </a:prstGeom>
        </p:spPr>
      </p:pic>
      <p:sp>
        <p:nvSpPr>
          <p:cNvPr id="1024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88004" y="311285"/>
            <a:ext cx="11273174" cy="4176039"/>
          </a:xfrm>
        </p:spPr>
        <p:txBody>
          <a:bodyPr/>
          <a:lstStyle/>
          <a:p>
            <a:pPr marL="0" indent="0" algn="ctr">
              <a:buNone/>
            </a:pPr>
            <a:r>
              <a:rPr lang="pl-PL" altLang="pl-PL" dirty="0"/>
              <a:t>Szkolenie Opiekunów Młodzieżowych drużyn pożarniczych</a:t>
            </a:r>
          </a:p>
          <a:p>
            <a:pPr marL="0" indent="0" algn="ctr">
              <a:buNone/>
            </a:pPr>
            <a:r>
              <a:rPr lang="pl-PL" altLang="pl-PL" dirty="0"/>
              <a:t>Szkolenie sędziów zawodów sportowo- pożarniczych</a:t>
            </a:r>
          </a:p>
          <a:p>
            <a:pPr marL="0" indent="0">
              <a:buNone/>
            </a:pPr>
            <a:endParaRPr lang="pl-PL" altLang="pl-PL" dirty="0"/>
          </a:p>
        </p:txBody>
      </p:sp>
      <p:pic>
        <p:nvPicPr>
          <p:cNvPr id="2" name="Obraz 1" descr="placzewo.jpg">
            <a:extLst>
              <a:ext uri="{FF2B5EF4-FFF2-40B4-BE49-F238E27FC236}">
                <a16:creationId xmlns:a16="http://schemas.microsoft.com/office/drawing/2014/main" id="{E2779F0F-A450-D61B-9BFB-FF9E835B9EF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0822" y="1849584"/>
            <a:ext cx="4364914" cy="2866812"/>
          </a:xfrm>
          <a:prstGeom prst="rect">
            <a:avLst/>
          </a:prstGeom>
        </p:spPr>
      </p:pic>
      <p:pic>
        <p:nvPicPr>
          <p:cNvPr id="3" name="Obraz 2" descr="473261276_593433220216097_6736957339732878220_n.jpg">
            <a:extLst>
              <a:ext uri="{FF2B5EF4-FFF2-40B4-BE49-F238E27FC236}">
                <a16:creationId xmlns:a16="http://schemas.microsoft.com/office/drawing/2014/main" id="{74D0C3E9-95D3-43A0-3790-FAC6DE88E413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06188" y="3754247"/>
            <a:ext cx="3817754" cy="2863316"/>
          </a:xfrm>
          <a:prstGeom prst="rect">
            <a:avLst/>
          </a:prstGeom>
        </p:spPr>
      </p:pic>
      <p:pic>
        <p:nvPicPr>
          <p:cNvPr id="4" name="Obraz 3" descr="473362359_593312800228139_6757846044558049105_n.jpg">
            <a:extLst>
              <a:ext uri="{FF2B5EF4-FFF2-40B4-BE49-F238E27FC236}">
                <a16:creationId xmlns:a16="http://schemas.microsoft.com/office/drawing/2014/main" id="{5F6C2EE3-B8DE-4A65-FAD7-3A6FFA31A2B3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323942" y="1562974"/>
            <a:ext cx="4263008" cy="319725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24DFCCEE-FAE6-DCFE-85AC-54810F9492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7711" y="0"/>
            <a:ext cx="5301575" cy="3534382"/>
          </a:xfrm>
          <a:prstGeom prst="rect">
            <a:avLst/>
          </a:prstGeom>
        </p:spPr>
      </p:pic>
      <p:sp>
        <p:nvSpPr>
          <p:cNvPr id="1024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64267" y="570851"/>
            <a:ext cx="10095689" cy="1836745"/>
          </a:xfrm>
        </p:spPr>
        <p:txBody>
          <a:bodyPr>
            <a:normAutofit fontScale="92500" lnSpcReduction="10000"/>
          </a:bodyPr>
          <a:lstStyle/>
          <a:p>
            <a:r>
              <a:rPr lang="pl-PL" altLang="pl-PL" dirty="0"/>
              <a:t>Wojewódzki Turniej Tenisa Stołowego OSP</a:t>
            </a:r>
          </a:p>
          <a:p>
            <a:r>
              <a:rPr lang="pl-PL" altLang="pl-PL" dirty="0"/>
              <a:t>X wojewódzki Turniej Halowej Piłki Nożnej </a:t>
            </a:r>
          </a:p>
          <a:p>
            <a:r>
              <a:rPr lang="pl-PL" altLang="pl-PL" dirty="0"/>
              <a:t>Ogólnopolskie Turniej Wiedzy Pożarniczej </a:t>
            </a:r>
          </a:p>
          <a:p>
            <a:pPr marL="0" indent="0">
              <a:buNone/>
            </a:pPr>
            <a:r>
              <a:rPr lang="pl-PL" altLang="pl-PL" dirty="0"/>
              <a:t>    etap wojewódzki </a:t>
            </a:r>
          </a:p>
        </p:txBody>
      </p:sp>
      <p:pic>
        <p:nvPicPr>
          <p:cNvPr id="2" name="Obraz 1" descr="tenis.jpg">
            <a:extLst>
              <a:ext uri="{FF2B5EF4-FFF2-40B4-BE49-F238E27FC236}">
                <a16:creationId xmlns:a16="http://schemas.microsoft.com/office/drawing/2014/main" id="{48007D5C-126C-99C6-8CA8-14A198860BD9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974731" y="72997"/>
            <a:ext cx="3625691" cy="2719268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09E6481C-9E84-E157-F50B-ADFFC5B9B2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56" y="3336085"/>
            <a:ext cx="5714024" cy="3101730"/>
          </a:xfrm>
          <a:prstGeom prst="rect">
            <a:avLst/>
          </a:prstGeom>
        </p:spPr>
      </p:pic>
      <p:pic>
        <p:nvPicPr>
          <p:cNvPr id="4" name="Obraz 3" descr="otwp 2.jpg">
            <a:extLst>
              <a:ext uri="{FF2B5EF4-FFF2-40B4-BE49-F238E27FC236}">
                <a16:creationId xmlns:a16="http://schemas.microsoft.com/office/drawing/2014/main" id="{3B25D1BE-BB5C-79B1-B216-1FC3C6FB978D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546714" y="2792265"/>
            <a:ext cx="5301575" cy="3976181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CC2DA1-32E3-96E9-F552-5290904424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0D3AC113-C889-8292-DB76-64D3145383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49976"/>
            <a:ext cx="4070083" cy="2818684"/>
          </a:xfrm>
          <a:prstGeom prst="rect">
            <a:avLst/>
          </a:prstGeom>
        </p:spPr>
      </p:pic>
      <p:sp>
        <p:nvSpPr>
          <p:cNvPr id="10242" name="Rectangle 3">
            <a:extLst>
              <a:ext uri="{FF2B5EF4-FFF2-40B4-BE49-F238E27FC236}">
                <a16:creationId xmlns:a16="http://schemas.microsoft.com/office/drawing/2014/main" id="{202E69D5-2070-F846-A9F2-F2159E4C454F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303178" y="308204"/>
            <a:ext cx="10932269" cy="103968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altLang="pl-PL" dirty="0"/>
              <a:t>Krajowe zawody Sportowo pożarnicze Młodzieżowych Drużyn Pożarniczych i Strażaków Ochotników  w Stężycy liczba uczestników 1085 </a:t>
            </a:r>
          </a:p>
        </p:txBody>
      </p:sp>
      <p:pic>
        <p:nvPicPr>
          <p:cNvPr id="6" name="Obraz 5" descr="zaw mdp 1.jpg">
            <a:extLst>
              <a:ext uri="{FF2B5EF4-FFF2-40B4-BE49-F238E27FC236}">
                <a16:creationId xmlns:a16="http://schemas.microsoft.com/office/drawing/2014/main" id="{A308AA6A-52F0-65FB-99EB-E92F0361F6D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54877" y="1444383"/>
            <a:ext cx="7398662" cy="4892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905295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081CAB-1117-C1A7-B234-E12D30B4F2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D6BAB459-FC21-5357-8647-F358EB9B2F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7711" y="0"/>
            <a:ext cx="5301575" cy="3534382"/>
          </a:xfrm>
          <a:prstGeom prst="rect">
            <a:avLst/>
          </a:prstGeom>
        </p:spPr>
      </p:pic>
      <p:sp>
        <p:nvSpPr>
          <p:cNvPr id="10242" name="Rectangle 3">
            <a:extLst>
              <a:ext uri="{FF2B5EF4-FFF2-40B4-BE49-F238E27FC236}">
                <a16:creationId xmlns:a16="http://schemas.microsoft.com/office/drawing/2014/main" id="{4728EF4A-E042-EE4A-9B7E-C5DC7D59CFC0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264267" y="570851"/>
            <a:ext cx="10095689" cy="1836745"/>
          </a:xfrm>
        </p:spPr>
        <p:txBody>
          <a:bodyPr>
            <a:normAutofit/>
          </a:bodyPr>
          <a:lstStyle/>
          <a:p>
            <a:r>
              <a:rPr lang="pl-PL" altLang="pl-PL" dirty="0"/>
              <a:t>Ogólnopolskie Strażacki Konkurs Plastyczny</a:t>
            </a:r>
          </a:p>
          <a:p>
            <a:r>
              <a:rPr lang="pl-PL" altLang="pl-PL" dirty="0"/>
              <a:t>XI Parada Zabytkowych Konnych Sikawek </a:t>
            </a:r>
          </a:p>
          <a:p>
            <a:r>
              <a:rPr lang="pl-PL" altLang="pl-PL" dirty="0"/>
              <a:t>XVI Marsz na orientacje MDP Czarna Woda 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071D1AEE-66BC-9F3E-BFFA-9B8EF4F04D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1888" y="356259"/>
            <a:ext cx="3600400" cy="2581419"/>
          </a:xfrm>
          <a:prstGeom prst="rect">
            <a:avLst/>
          </a:prstGeom>
        </p:spPr>
      </p:pic>
      <p:pic>
        <p:nvPicPr>
          <p:cNvPr id="7" name="Obraz 6" descr="parada sikawek.jpg">
            <a:extLst>
              <a:ext uri="{FF2B5EF4-FFF2-40B4-BE49-F238E27FC236}">
                <a16:creationId xmlns:a16="http://schemas.microsoft.com/office/drawing/2014/main" id="{ED9D9642-2E66-A502-48C7-4AC456E94FFA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4267" y="2407595"/>
            <a:ext cx="6984776" cy="4361973"/>
          </a:xfrm>
          <a:prstGeom prst="rect">
            <a:avLst/>
          </a:prstGeom>
        </p:spPr>
      </p:pic>
      <p:pic>
        <p:nvPicPr>
          <p:cNvPr id="8" name="Obraz 7" descr="cz w.jpg">
            <a:extLst>
              <a:ext uri="{FF2B5EF4-FFF2-40B4-BE49-F238E27FC236}">
                <a16:creationId xmlns:a16="http://schemas.microsoft.com/office/drawing/2014/main" id="{D8182641-6776-49CB-64FD-665DB33915CA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687038" y="3293937"/>
            <a:ext cx="5130100" cy="320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045806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853F12-8398-11A5-384E-434FD32FA2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4698EDBD-AA68-A70D-F358-3A83BF809C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05" y="1884105"/>
            <a:ext cx="5301575" cy="3534382"/>
          </a:xfrm>
          <a:prstGeom prst="rect">
            <a:avLst/>
          </a:prstGeom>
        </p:spPr>
      </p:pic>
      <p:sp>
        <p:nvSpPr>
          <p:cNvPr id="3" name="Prostokąt 2">
            <a:extLst>
              <a:ext uri="{FF2B5EF4-FFF2-40B4-BE49-F238E27FC236}">
                <a16:creationId xmlns:a16="http://schemas.microsoft.com/office/drawing/2014/main" id="{7F3CB731-DDAC-CD1F-8698-2893B59847BC}"/>
              </a:ext>
            </a:extLst>
          </p:cNvPr>
          <p:cNvSpPr/>
          <p:nvPr/>
        </p:nvSpPr>
        <p:spPr>
          <a:xfrm>
            <a:off x="12779829" y="7537762"/>
            <a:ext cx="1774371" cy="576943"/>
          </a:xfrm>
          <a:prstGeom prst="rect">
            <a:avLst/>
          </a:prstGeom>
          <a:solidFill>
            <a:srgbClr val="101620"/>
          </a:solidFill>
          <a:ln>
            <a:solidFill>
              <a:srgbClr val="10162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Text 0">
            <a:extLst>
              <a:ext uri="{FF2B5EF4-FFF2-40B4-BE49-F238E27FC236}">
                <a16:creationId xmlns:a16="http://schemas.microsoft.com/office/drawing/2014/main" id="{FC5DEA16-A338-7BDA-3AB1-FF7CB5A38E5A}"/>
              </a:ext>
            </a:extLst>
          </p:cNvPr>
          <p:cNvSpPr/>
          <p:nvPr/>
        </p:nvSpPr>
        <p:spPr>
          <a:xfrm>
            <a:off x="546105" y="364537"/>
            <a:ext cx="6980992" cy="4980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000" b="1" dirty="0">
                <a:ea typeface="Geist Bold" pitchFamily="34" charset="-122"/>
                <a:cs typeface="Geist Bold" pitchFamily="34" charset="-120"/>
              </a:rPr>
              <a:t>Kwalifikowana Pierwsza Pomoc (KPP)</a:t>
            </a:r>
            <a:endParaRPr lang="en-US" sz="3000" dirty="0"/>
          </a:p>
        </p:txBody>
      </p:sp>
      <p:sp>
        <p:nvSpPr>
          <p:cNvPr id="7" name="Text 1">
            <a:extLst>
              <a:ext uri="{FF2B5EF4-FFF2-40B4-BE49-F238E27FC236}">
                <a16:creationId xmlns:a16="http://schemas.microsoft.com/office/drawing/2014/main" id="{10FA9B32-BE16-122D-FAED-2D2C77F58AE5}"/>
              </a:ext>
            </a:extLst>
          </p:cNvPr>
          <p:cNvSpPr/>
          <p:nvPr/>
        </p:nvSpPr>
        <p:spPr>
          <a:xfrm>
            <a:off x="318913" y="1759625"/>
            <a:ext cx="2992093" cy="2489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2400" b="1" dirty="0">
                <a:ea typeface="Geist Bold" pitchFamily="34" charset="-122"/>
                <a:cs typeface="Geist Bold" pitchFamily="34" charset="-120"/>
              </a:rPr>
              <a:t>Kompleksowe przygotowanie ratownicze</a:t>
            </a:r>
            <a:endParaRPr lang="en-US" sz="2400" dirty="0"/>
          </a:p>
        </p:txBody>
      </p:sp>
      <p:sp>
        <p:nvSpPr>
          <p:cNvPr id="8" name="Text 2">
            <a:extLst>
              <a:ext uri="{FF2B5EF4-FFF2-40B4-BE49-F238E27FC236}">
                <a16:creationId xmlns:a16="http://schemas.microsoft.com/office/drawing/2014/main" id="{2B20143C-D43C-BB28-AD82-E298E0F20E32}"/>
              </a:ext>
            </a:extLst>
          </p:cNvPr>
          <p:cNvSpPr/>
          <p:nvPr/>
        </p:nvSpPr>
        <p:spPr>
          <a:xfrm>
            <a:off x="318913" y="2161818"/>
            <a:ext cx="6256985" cy="5975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2000" dirty="0">
                <a:ea typeface="Geist" pitchFamily="34" charset="-122"/>
                <a:cs typeface="Geist" pitchFamily="34" charset="-120"/>
              </a:rPr>
              <a:t>Program KPP to </a:t>
            </a:r>
            <a:r>
              <a:rPr lang="en-US" sz="2000" b="1" dirty="0">
                <a:ea typeface="Geist" pitchFamily="34" charset="-122"/>
                <a:cs typeface="Geist" pitchFamily="34" charset="-120"/>
              </a:rPr>
              <a:t>66 godzin intensywnej nauki</a:t>
            </a:r>
            <a:r>
              <a:rPr lang="en-US" sz="2000" dirty="0">
                <a:ea typeface="Geist" pitchFamily="34" charset="-122"/>
                <a:cs typeface="Geist" pitchFamily="34" charset="-120"/>
              </a:rPr>
              <a:t>, która kończy się państwowym egzaminem przed komisją Ministerstwa Zdrowia. Absolwenci otrzymują tytuł zawodowy </a:t>
            </a:r>
            <a:r>
              <a:rPr lang="en-US" sz="2000" b="1" dirty="0">
                <a:ea typeface="Geist" pitchFamily="34" charset="-122"/>
                <a:cs typeface="Geist" pitchFamily="34" charset="-120"/>
              </a:rPr>
              <a:t>„Ratownik"</a:t>
            </a:r>
            <a:r>
              <a:rPr lang="en-US" sz="2000" dirty="0">
                <a:ea typeface="Geist" pitchFamily="34" charset="-122"/>
                <a:cs typeface="Geist" pitchFamily="34" charset="-120"/>
              </a:rPr>
              <a:t> i mogą działać jako pierwsze ogniwo w łańcuchu ratownictwa medycznego.</a:t>
            </a:r>
            <a:endParaRPr lang="en-US" sz="2000" dirty="0"/>
          </a:p>
        </p:txBody>
      </p:sp>
      <p:sp>
        <p:nvSpPr>
          <p:cNvPr id="9" name="Shape 3">
            <a:extLst>
              <a:ext uri="{FF2B5EF4-FFF2-40B4-BE49-F238E27FC236}">
                <a16:creationId xmlns:a16="http://schemas.microsoft.com/office/drawing/2014/main" id="{1042851D-23B5-1CF9-4D1C-36FABC02832D}"/>
              </a:ext>
            </a:extLst>
          </p:cNvPr>
          <p:cNvSpPr/>
          <p:nvPr/>
        </p:nvSpPr>
        <p:spPr>
          <a:xfrm>
            <a:off x="7047368" y="1077438"/>
            <a:ext cx="4416981" cy="2351562"/>
          </a:xfrm>
          <a:prstGeom prst="roundRect">
            <a:avLst>
              <a:gd name="adj" fmla="val 7365"/>
            </a:avLst>
          </a:prstGeom>
          <a:solidFill>
            <a:srgbClr val="101620">
              <a:alpha val="95000"/>
            </a:srgbClr>
          </a:solidFill>
          <a:ln w="22860">
            <a:solidFill>
              <a:srgbClr val="002A80"/>
            </a:solidFill>
            <a:prstDash val="solid"/>
          </a:ln>
        </p:spPr>
      </p:sp>
      <p:sp>
        <p:nvSpPr>
          <p:cNvPr id="11" name="Text 4">
            <a:extLst>
              <a:ext uri="{FF2B5EF4-FFF2-40B4-BE49-F238E27FC236}">
                <a16:creationId xmlns:a16="http://schemas.microsoft.com/office/drawing/2014/main" id="{C92D0FC8-7C3A-E0B7-450A-23E54F619376}"/>
              </a:ext>
            </a:extLst>
          </p:cNvPr>
          <p:cNvSpPr/>
          <p:nvPr/>
        </p:nvSpPr>
        <p:spPr>
          <a:xfrm>
            <a:off x="7292041" y="1253531"/>
            <a:ext cx="2260521" cy="2489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00" b="1" dirty="0">
                <a:solidFill>
                  <a:srgbClr val="EBEDF0"/>
                </a:solidFill>
                <a:ea typeface="Geist Bold" pitchFamily="34" charset="-122"/>
                <a:cs typeface="Geist Bold" pitchFamily="34" charset="-120"/>
              </a:rPr>
              <a:t>Małe grupy szkoleniowe</a:t>
            </a:r>
            <a:endParaRPr lang="en-US" sz="1500" dirty="0"/>
          </a:p>
        </p:txBody>
      </p:sp>
      <p:sp>
        <p:nvSpPr>
          <p:cNvPr id="12" name="Text 5">
            <a:extLst>
              <a:ext uri="{FF2B5EF4-FFF2-40B4-BE49-F238E27FC236}">
                <a16:creationId xmlns:a16="http://schemas.microsoft.com/office/drawing/2014/main" id="{EDC30ED6-1F82-F9D3-A6A3-76C275DA633C}"/>
              </a:ext>
            </a:extLst>
          </p:cNvPr>
          <p:cNvSpPr/>
          <p:nvPr/>
        </p:nvSpPr>
        <p:spPr>
          <a:xfrm>
            <a:off x="7292041" y="1594407"/>
            <a:ext cx="3996214" cy="5975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1600" dirty="0">
                <a:solidFill>
                  <a:srgbClr val="EBEDF0"/>
                </a:solidFill>
                <a:ea typeface="Geist" pitchFamily="34" charset="-122"/>
                <a:cs typeface="Geist" pitchFamily="34" charset="-120"/>
              </a:rPr>
              <a:t>Indywidualne podejście do każdego kursanta, maksymalna praktyka na realistycznych scenariuszach z wykorzystaniem fantomów i symulatorów medycznych.</a:t>
            </a:r>
            <a:endParaRPr lang="en-US" sz="1600" dirty="0"/>
          </a:p>
        </p:txBody>
      </p:sp>
      <p:sp>
        <p:nvSpPr>
          <p:cNvPr id="13" name="Shape 6">
            <a:extLst>
              <a:ext uri="{FF2B5EF4-FFF2-40B4-BE49-F238E27FC236}">
                <a16:creationId xmlns:a16="http://schemas.microsoft.com/office/drawing/2014/main" id="{7CA3D338-F01E-DDED-F541-292E8994B925}"/>
              </a:ext>
            </a:extLst>
          </p:cNvPr>
          <p:cNvSpPr/>
          <p:nvPr/>
        </p:nvSpPr>
        <p:spPr>
          <a:xfrm>
            <a:off x="7011531" y="3912200"/>
            <a:ext cx="4417100" cy="2351562"/>
          </a:xfrm>
          <a:prstGeom prst="roundRect">
            <a:avLst>
              <a:gd name="adj" fmla="val 7365"/>
            </a:avLst>
          </a:prstGeom>
          <a:solidFill>
            <a:srgbClr val="101620">
              <a:alpha val="95000"/>
            </a:srgbClr>
          </a:solidFill>
          <a:ln w="22860">
            <a:solidFill>
              <a:srgbClr val="002A80"/>
            </a:solidFill>
            <a:prstDash val="solid"/>
          </a:ln>
        </p:spPr>
      </p:sp>
      <p:sp>
        <p:nvSpPr>
          <p:cNvPr id="15" name="Text 7">
            <a:extLst>
              <a:ext uri="{FF2B5EF4-FFF2-40B4-BE49-F238E27FC236}">
                <a16:creationId xmlns:a16="http://schemas.microsoft.com/office/drawing/2014/main" id="{5A878E0C-0C1A-63E9-DA3E-42F7390C16E4}"/>
              </a:ext>
            </a:extLst>
          </p:cNvPr>
          <p:cNvSpPr/>
          <p:nvPr/>
        </p:nvSpPr>
        <p:spPr>
          <a:xfrm>
            <a:off x="7256204" y="4088293"/>
            <a:ext cx="2242834" cy="2489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00" b="1" dirty="0">
                <a:solidFill>
                  <a:srgbClr val="EBEDF0"/>
                </a:solidFill>
                <a:ea typeface="Geist Bold" pitchFamily="34" charset="-122"/>
                <a:cs typeface="Geist Bold" pitchFamily="34" charset="-120"/>
              </a:rPr>
              <a:t>Realne scenariusze ratunkowe</a:t>
            </a:r>
            <a:endParaRPr lang="en-US" sz="1500" dirty="0"/>
          </a:p>
        </p:txBody>
      </p:sp>
      <p:sp>
        <p:nvSpPr>
          <p:cNvPr id="16" name="Text 8">
            <a:extLst>
              <a:ext uri="{FF2B5EF4-FFF2-40B4-BE49-F238E27FC236}">
                <a16:creationId xmlns:a16="http://schemas.microsoft.com/office/drawing/2014/main" id="{4DA4B556-8058-13D5-C341-1258D6803A05}"/>
              </a:ext>
            </a:extLst>
          </p:cNvPr>
          <p:cNvSpPr/>
          <p:nvPr/>
        </p:nvSpPr>
        <p:spPr>
          <a:xfrm>
            <a:off x="7256204" y="4429169"/>
            <a:ext cx="3996333" cy="5975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1600" dirty="0">
                <a:solidFill>
                  <a:srgbClr val="EBEDF0"/>
                </a:solidFill>
                <a:ea typeface="Geist" pitchFamily="34" charset="-122"/>
                <a:cs typeface="Geist" pitchFamily="34" charset="-120"/>
              </a:rPr>
              <a:t>Ćwiczenia w warunkach zbliżonych do rzeczywistych interwencji – od urazów komunikacyjnych po zatrzymanie krążenia, od ran kłutych po zatrucia.</a:t>
            </a:r>
            <a:endParaRPr lang="en-US" sz="1600" dirty="0"/>
          </a:p>
        </p:txBody>
      </p:sp>
      <p:sp>
        <p:nvSpPr>
          <p:cNvPr id="6" name="Text 2">
            <a:extLst>
              <a:ext uri="{FF2B5EF4-FFF2-40B4-BE49-F238E27FC236}">
                <a16:creationId xmlns:a16="http://schemas.microsoft.com/office/drawing/2014/main" id="{F5E36B35-65D1-AFF9-A768-F84C9EE7D334}"/>
              </a:ext>
            </a:extLst>
          </p:cNvPr>
          <p:cNvSpPr/>
          <p:nvPr/>
        </p:nvSpPr>
        <p:spPr>
          <a:xfrm>
            <a:off x="1270112" y="5098625"/>
            <a:ext cx="6256985" cy="5975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50000"/>
              </a:lnSpc>
              <a:buNone/>
            </a:pPr>
            <a:r>
              <a:rPr lang="pl-PL" sz="2000" dirty="0">
                <a:ea typeface="Geist" pitchFamily="34" charset="-122"/>
                <a:cs typeface="Geist" pitchFamily="34" charset="-120"/>
              </a:rPr>
              <a:t>Kurs podstawowy 212 uczestników</a:t>
            </a:r>
          </a:p>
          <a:p>
            <a:pPr marL="0" indent="0" algn="l">
              <a:lnSpc>
                <a:spcPct val="150000"/>
              </a:lnSpc>
              <a:buNone/>
            </a:pPr>
            <a:r>
              <a:rPr lang="pl-PL" sz="2000" dirty="0" err="1">
                <a:ea typeface="Geist" pitchFamily="34" charset="-122"/>
              </a:rPr>
              <a:t>Recertyfikacja</a:t>
            </a:r>
            <a:r>
              <a:rPr lang="pl-PL" sz="2000" dirty="0">
                <a:ea typeface="Geist" pitchFamily="34" charset="-122"/>
              </a:rPr>
              <a:t> 542 uczestników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876362664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587</TotalTime>
  <Words>495</Words>
  <Application>Microsoft Office PowerPoint</Application>
  <PresentationFormat>Panoramiczny</PresentationFormat>
  <Paragraphs>76</Paragraphs>
  <Slides>14</Slides>
  <Notes>6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Geist</vt:lpstr>
      <vt:lpstr>Geist Bold</vt:lpstr>
      <vt:lpstr>Motyw pakietu Office</vt:lpstr>
      <vt:lpstr>Prezentacja programu PowerPoint</vt:lpstr>
      <vt:lpstr>Województwo Pomorskie w liczbach </vt:lpstr>
      <vt:lpstr>Oddział wojewódzki ZOSP RP w Gdańsku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georgcafe pivko_livko</dc:creator>
  <cp:lastModifiedBy>georgcafe pivko_livko</cp:lastModifiedBy>
  <cp:revision>3</cp:revision>
  <dcterms:created xsi:type="dcterms:W3CDTF">2025-10-12T09:09:02Z</dcterms:created>
  <dcterms:modified xsi:type="dcterms:W3CDTF">2025-10-12T20:02:49Z</dcterms:modified>
</cp:coreProperties>
</file>