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329" r:id="rId4"/>
    <p:sldId id="326" r:id="rId5"/>
    <p:sldId id="316" r:id="rId6"/>
    <p:sldId id="327" r:id="rId7"/>
    <p:sldId id="328" r:id="rId8"/>
    <p:sldId id="331" r:id="rId9"/>
    <p:sldId id="330" r:id="rId10"/>
    <p:sldId id="332" r:id="rId11"/>
    <p:sldId id="333" r:id="rId12"/>
    <p:sldId id="334" r:id="rId13"/>
    <p:sldId id="29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375" autoAdjust="0"/>
  </p:normalViewPr>
  <p:slideViewPr>
    <p:cSldViewPr showGuides="1">
      <p:cViewPr varScale="1">
        <p:scale>
          <a:sx n="95" d="100"/>
          <a:sy n="95" d="100"/>
        </p:scale>
        <p:origin x="396" y="114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33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6BAC-94C1-4FD4-BA9F-CA9D9C21E8DF}" type="datetimeFigureOut">
              <a:rPr lang="pl-PL" smtClean="0"/>
              <a:t>25.06.2026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 descr="tytuł prezentacji"/>
          <p:cNvSpPr/>
          <p:nvPr/>
        </p:nvSpPr>
        <p:spPr>
          <a:xfrm>
            <a:off x="1847528" y="2888940"/>
            <a:ext cx="9145016" cy="1620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45DB58-9CB9-EDEE-A0DF-FAE1B66F4243}"/>
              </a:ext>
            </a:extLst>
          </p:cNvPr>
          <p:cNvSpPr txBox="1"/>
          <p:nvPr/>
        </p:nvSpPr>
        <p:spPr>
          <a:xfrm>
            <a:off x="1847528" y="325885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Regionalny Plan Rozwoju </a:t>
            </a:r>
          </a:p>
          <a:p>
            <a:pPr algn="ctr"/>
            <a:r>
              <a:rPr lang="pl-PL" sz="3600" dirty="0"/>
              <a:t>i </a:t>
            </a:r>
            <a:r>
              <a:rPr lang="pl-PL" sz="3600" dirty="0" err="1"/>
              <a:t>Deinstytucjonalizacji</a:t>
            </a:r>
            <a:r>
              <a:rPr lang="pl-PL" sz="3600" dirty="0"/>
              <a:t> Usług Społecznych </a:t>
            </a:r>
          </a:p>
          <a:p>
            <a:pPr algn="ctr"/>
            <a:r>
              <a:rPr lang="pl-PL" sz="3600" dirty="0"/>
              <a:t>i Zdrowotnych na lata 2026-2028 </a:t>
            </a:r>
            <a:endParaRPr lang="en-GB" sz="3600" dirty="0"/>
          </a:p>
        </p:txBody>
      </p:sp>
      <p:sp>
        <p:nvSpPr>
          <p:cNvPr id="14" name="Prostokąt 13"/>
          <p:cNvSpPr/>
          <p:nvPr/>
        </p:nvSpPr>
        <p:spPr>
          <a:xfrm>
            <a:off x="3230289" y="5805264"/>
            <a:ext cx="5731423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</a:rPr>
              <a:t>Gdańsk, 15.06.2026</a:t>
            </a:r>
          </a:p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</a:rPr>
              <a:t>Kinga Myrcik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7A8E75-ED40-EA80-7F6F-C23AAF562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052736"/>
            <a:ext cx="11486956" cy="1584176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03B7C45-8735-9957-8AFC-60CDB127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/>
              <a:t>Regionalny Plan Rozwoju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Deinstytucjonalizacji</a:t>
            </a:r>
            <a:r>
              <a:rPr lang="pl-PL" dirty="0"/>
              <a:t> Usług Społecznych </a:t>
            </a:r>
            <a:br>
              <a:rPr lang="pl-PL" dirty="0"/>
            </a:br>
            <a:r>
              <a:rPr lang="pl-PL" dirty="0"/>
              <a:t>i Zdrowotnych na lata 2026-2028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5D9C18-5D18-42EB-D53F-AF05CB69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189899-D49D-05B7-E71D-61715333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37D366-53F4-ACCF-6FAE-FB09CF79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000" dirty="0"/>
              <a:t>Przedsięwzięcie strategiczne „Zintegrowany rozwój infrastruktury i usług społecznych” – etap 1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EA5C05E-C122-47D2-8098-F6126DF59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FE9414-39DB-838F-7C7C-4FEEFC62F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5"/>
            <a:ext cx="7251700" cy="47683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b="1" dirty="0"/>
              <a:t>Kwota: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500" b="1" dirty="0">
                <a:solidFill>
                  <a:srgbClr val="C00000"/>
                </a:solidFill>
              </a:rPr>
              <a:t>74</a:t>
            </a:r>
            <a:r>
              <a:rPr lang="pl-PL" sz="2500" b="1" dirty="0">
                <a:solidFill>
                  <a:srgbClr val="C00000"/>
                </a:solidFill>
              </a:rPr>
              <a:t>,7 mln EFRR +</a:t>
            </a:r>
            <a:r>
              <a:rPr lang="pl-PL" b="1" dirty="0"/>
              <a:t> </a:t>
            </a:r>
            <a:r>
              <a:rPr lang="pl-PL" sz="2400" b="1" dirty="0">
                <a:solidFill>
                  <a:srgbClr val="C00000"/>
                </a:solidFill>
              </a:rPr>
              <a:t>23,3 mln EFS+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u="sng" dirty="0"/>
              <a:t>Główne założenia I etapu przedsięwzięcia</a:t>
            </a:r>
            <a:r>
              <a:rPr lang="pl-PL" sz="2400" dirty="0"/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Remont lub budowa </a:t>
            </a:r>
            <a:r>
              <a:rPr lang="pl-PL" sz="2400" b="1" dirty="0"/>
              <a:t>mieszkań wspomaganych i treningowych </a:t>
            </a:r>
            <a:r>
              <a:rPr lang="pl-PL" sz="2400" dirty="0"/>
              <a:t>dla usamodzielnianych wychowanków pieczy zastępczej, osób w wieku senioralnym, osób z niepełnosprawnościami, osób z zaburzeniami psychicznymi, a także osób w kryzysie bezdomności;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obszar realizacji interwencji: poza obszarem OMGGS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podmioty uprawnione: </a:t>
            </a:r>
            <a:r>
              <a:rPr lang="pl-PL" sz="2400" b="1" dirty="0"/>
              <a:t>jednostki samorządu terytorialnego </a:t>
            </a:r>
            <a:r>
              <a:rPr lang="pl-PL" sz="2400" dirty="0"/>
              <a:t>oraz </a:t>
            </a:r>
            <a:r>
              <a:rPr lang="pl-PL" sz="2400" b="1" dirty="0"/>
              <a:t>NGO / PES</a:t>
            </a:r>
            <a:endParaRPr lang="pl-PL" sz="24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Preferowane będą inwestycje, których potrzeba realizacji wynika z lokalnego planu rozwoju i </a:t>
            </a:r>
            <a:r>
              <a:rPr lang="pl-PL" sz="2400" dirty="0" err="1"/>
              <a:t>deinstytucjonalizacji</a:t>
            </a:r>
            <a:r>
              <a:rPr lang="pl-PL" sz="2400" dirty="0"/>
              <a:t> usług społecznych (LPDI).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9D3AABBE-AE4F-D32E-BFE2-5DE891C76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7940"/>
          <a:stretch/>
        </p:blipFill>
        <p:spPr>
          <a:xfrm>
            <a:off x="8218886" y="2658632"/>
            <a:ext cx="3397835" cy="353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46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97E06-DC7B-3FD3-7A95-C980AB70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8F85EE-6151-5D95-B7FF-ECBFCC499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C5B1D1-CB3C-71E3-32AA-2CED75FE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000" dirty="0"/>
              <a:t>Przedsięwzięcie strategiczne „Zintegrowany rozwój infrastruktury i usług społecznych” – etap 2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C1E5DA1B-0DE0-25C1-6707-F6AA9F92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5BA931-EA66-E016-DE1F-F238476A7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5"/>
            <a:ext cx="7251700" cy="47683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b="1" dirty="0"/>
              <a:t>Kwota: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b="1" dirty="0">
                <a:solidFill>
                  <a:srgbClr val="C00000"/>
                </a:solidFill>
              </a:rPr>
              <a:t>23 440 euro (ok 100 mln zł) </a:t>
            </a:r>
            <a:r>
              <a:rPr lang="pl-PL" sz="2400" dirty="0"/>
              <a:t>na realizację interwencji wskazuje na jej </a:t>
            </a:r>
            <a:r>
              <a:rPr lang="pl-PL" sz="2400" b="1" dirty="0">
                <a:solidFill>
                  <a:srgbClr val="C00000"/>
                </a:solidFill>
              </a:rPr>
              <a:t>pilotażowy charakter.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u="sng" dirty="0"/>
              <a:t>Główne założenia przedsięwzięcia</a:t>
            </a:r>
            <a:r>
              <a:rPr lang="pl-PL" sz="2400" dirty="0"/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budowa </a:t>
            </a:r>
            <a:r>
              <a:rPr lang="pl-PL" sz="2400" b="1" dirty="0"/>
              <a:t>nowych budynków </a:t>
            </a:r>
            <a:r>
              <a:rPr lang="pl-PL" sz="2400" dirty="0"/>
              <a:t>na potrzeby </a:t>
            </a:r>
            <a:r>
              <a:rPr lang="pl-PL" sz="2400" b="1" dirty="0"/>
              <a:t>mieszkań komunalnych i społecznych;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obszary realizacji interwencji: wyłącznie </a:t>
            </a:r>
            <a:r>
              <a:rPr lang="pl-PL" sz="2400" b="1" dirty="0"/>
              <a:t>obszary miejskie </a:t>
            </a:r>
            <a:r>
              <a:rPr lang="pl-PL" sz="2400" dirty="0"/>
              <a:t>(gminy miejskie i gminy miejsko wiejskie na obszarach miejskich)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podmioty uprawnione: </a:t>
            </a:r>
            <a:r>
              <a:rPr lang="pl-PL" sz="2400" b="1" dirty="0"/>
              <a:t>jednostki samorządu terytorialnego </a:t>
            </a:r>
            <a:r>
              <a:rPr lang="pl-PL" sz="2400" dirty="0"/>
              <a:t>oraz </a:t>
            </a:r>
            <a:r>
              <a:rPr lang="pl-PL" sz="2400" b="1" dirty="0"/>
              <a:t>spółki (TBS i SIM)</a:t>
            </a:r>
            <a:r>
              <a:rPr lang="pl-PL" sz="2400" dirty="0"/>
              <a:t> z udziałami JST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Preferowane będą inwestycje, które oprócz mieszkań komunalnych / społecznych będą przewidywały </a:t>
            </a:r>
            <a:r>
              <a:rPr lang="pl-PL" sz="2400" b="1" dirty="0"/>
              <a:t>utworzenie mieszkań wspomaganych lub treningowych</a:t>
            </a:r>
            <a:r>
              <a:rPr lang="pl-PL" sz="2400" dirty="0"/>
              <a:t>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C67ABBE2-85C9-8DCE-9D82-365D16CFE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7914"/>
          <a:stretch/>
        </p:blipFill>
        <p:spPr>
          <a:xfrm>
            <a:off x="8218886" y="2658632"/>
            <a:ext cx="3397835" cy="353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83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72EA3-73BD-9ED7-50BE-60ADE045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F23082F-EA5C-BFF6-B636-82523C63C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2AA5B7-3387-AEB3-4A7D-1162B470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000" dirty="0"/>
              <a:t>Przedsięwzięcie strategiczne „</a:t>
            </a:r>
            <a:r>
              <a:rPr lang="pl-PL" sz="4000" dirty="0" err="1"/>
              <a:t>Deinstytucjonalizacja</a:t>
            </a:r>
            <a:r>
              <a:rPr lang="pl-PL" sz="4000" dirty="0"/>
              <a:t> usług w obszarze pieczy zastępczej”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AD018F4-A0F4-3BF9-3F5F-67115E4C8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414193-127B-7396-7ECB-9B345B7D8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5"/>
            <a:ext cx="7251700" cy="47683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b="1" dirty="0"/>
              <a:t>Kwota: </a:t>
            </a:r>
            <a:r>
              <a:rPr lang="pl-PL" sz="2400" b="1" dirty="0">
                <a:solidFill>
                  <a:srgbClr val="FF0000"/>
                </a:solidFill>
              </a:rPr>
              <a:t>ok. 5 mln zł </a:t>
            </a:r>
            <a:r>
              <a:rPr lang="pl-PL" sz="2400" b="1" dirty="0"/>
              <a:t>(I etap) – granty dla PCPR</a:t>
            </a:r>
            <a:endParaRPr lang="pl-PL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400" u="sng" dirty="0"/>
              <a:t>Główne założenia przedsięwzięcia</a:t>
            </a:r>
            <a:r>
              <a:rPr lang="pl-PL" sz="2400" dirty="0"/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upowszechnianie rodzicielstwa zastępczego;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specjalistyczne wsparcie rodzinnej pieczy zastępczej;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specjalistyczne wsparcie dzieci i młodzieży przebywających w pieczy zastępczej;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400" dirty="0"/>
              <a:t>wsparcie wychowanków realizujących program usamodzielnienia.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025AFDDA-F4C3-92B4-5952-ED1B83FD3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7914"/>
          <a:stretch/>
        </p:blipFill>
        <p:spPr>
          <a:xfrm>
            <a:off x="8218886" y="2658632"/>
            <a:ext cx="3397835" cy="353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89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29830D4-2D7E-4075-BCB0-36217C7E53E6}"/>
              </a:ext>
            </a:extLst>
          </p:cNvPr>
          <p:cNvSpPr/>
          <p:nvPr/>
        </p:nvSpPr>
        <p:spPr>
          <a:xfrm>
            <a:off x="3228499" y="4149080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>
                <a:solidFill>
                  <a:schemeClr val="accent3">
                    <a:lumMod val="75000"/>
                  </a:schemeClr>
                </a:solidFill>
              </a:rPr>
              <a:t>Dziękuję za uwagę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2DADC60-B2B5-784C-E0CB-142777725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b="1" i="1" dirty="0">
                <a:solidFill>
                  <a:schemeClr val="accent3">
                    <a:lumMod val="75000"/>
                  </a:schemeClr>
                </a:solidFill>
              </a:rPr>
              <a:t>Dziękuję za uwagę</a:t>
            </a:r>
            <a:endParaRPr lang="en-GB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078FB7-A504-575E-0267-DEA65AA07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00" y="3096467"/>
            <a:ext cx="2877820" cy="104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19961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25E527-26CE-4571-9877-9732E7FB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Zespół ds. rozwoju usług społecznych i zdrowotnych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tekstu 6" descr=" ręce wyciągnięte przez osoby siedzące w kole. Palce stykają się ze sobą">
            <a:extLst>
              <a:ext uri="{FF2B5EF4-FFF2-40B4-BE49-F238E27FC236}">
                <a16:creationId xmlns:a16="http://schemas.microsoft.com/office/drawing/2014/main" id="{961ED8AF-15AD-4051-8A0C-1B5EC4FF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2200" b="1"/>
              <a:t>Przedstawiciele ROPS, DZ i Instytucji Zarządzającej</a:t>
            </a:r>
            <a:r>
              <a:rPr lang="en-US" sz="2200"/>
              <a:t> FEP 2021-27;</a:t>
            </a:r>
          </a:p>
          <a:p>
            <a:pPr marL="342900"/>
            <a:r>
              <a:rPr lang="en-US" sz="2200" b="1"/>
              <a:t>Eksperci z różnych dziedzin (min. 19 osób)</a:t>
            </a:r>
            <a:r>
              <a:rPr lang="en-US" sz="2200"/>
              <a:t>, w tym </a:t>
            </a:r>
          </a:p>
          <a:p>
            <a:pPr marL="342900"/>
            <a:r>
              <a:rPr lang="en-US" sz="2200"/>
              <a:t>przedstawiciele organizacji pozarządowych zajmujących się sprawami społecznymi, </a:t>
            </a:r>
          </a:p>
          <a:p>
            <a:pPr marL="342900"/>
            <a:r>
              <a:rPr lang="en-US" sz="2200"/>
              <a:t>przedstawiciele jednostek samorządu terytorialnego, jednostek organizacyjnych pomocy społecznej, jednostek systemu wspierania rodziny i pieczy zastępczej, </a:t>
            </a:r>
          </a:p>
          <a:p>
            <a:pPr marL="342900"/>
            <a:r>
              <a:rPr lang="en-US" sz="2200"/>
              <a:t>przedstawiciele podmiotów leczniczych.</a:t>
            </a:r>
          </a:p>
          <a:p>
            <a:pPr marL="342900"/>
            <a:endParaRPr lang="en-US" sz="220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4CDC982-73C5-4437-A898-B1C64EE9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r="3" b="2369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80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CCA1F-2152-7E5F-CA59-65A8ADEE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BC145B-C480-7D27-B575-884AB12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Zdefiniowane</a:t>
            </a:r>
            <a:r>
              <a:rPr lang="en-US" sz="5400" dirty="0"/>
              <a:t> </a:t>
            </a:r>
            <a:r>
              <a:rPr lang="en-US" sz="5400" dirty="0" err="1"/>
              <a:t>obszary</a:t>
            </a:r>
            <a:r>
              <a:rPr lang="en-US" sz="5400" dirty="0"/>
              <a:t> </a:t>
            </a:r>
            <a:r>
              <a:rPr lang="en-US" sz="5400" dirty="0" err="1"/>
              <a:t>interwencji</a:t>
            </a:r>
            <a:r>
              <a:rPr lang="en-US" sz="5400" dirty="0"/>
              <a:t>: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tekstu 6" descr=" ręce wyciągnięte przez osoby siedzące w kole. Palce stykają się ze sobą">
            <a:extLst>
              <a:ext uri="{FF2B5EF4-FFF2-40B4-BE49-F238E27FC236}">
                <a16:creationId xmlns:a16="http://schemas.microsoft.com/office/drawing/2014/main" id="{64052826-9FAE-BC16-02AA-86234F85B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0"/>
            <a:r>
              <a:rPr lang="en-US" sz="2200" b="1" dirty="0" err="1"/>
              <a:t>rodzina</a:t>
            </a:r>
            <a:r>
              <a:rPr lang="en-US" sz="2200" b="1" dirty="0"/>
              <a:t> – </a:t>
            </a:r>
            <a:r>
              <a:rPr lang="en-US" sz="2200" b="1" dirty="0" err="1"/>
              <a:t>dzieci</a:t>
            </a:r>
            <a:r>
              <a:rPr lang="en-US" sz="2200" dirty="0"/>
              <a:t>, w </a:t>
            </a:r>
            <a:r>
              <a:rPr lang="en-US" sz="2200" dirty="0" err="1"/>
              <a:t>tym</a:t>
            </a:r>
            <a:r>
              <a:rPr lang="en-US" sz="2200" dirty="0"/>
              <a:t> </a:t>
            </a:r>
            <a:r>
              <a:rPr lang="en-US" sz="2200" dirty="0" err="1"/>
              <a:t>dzieci</a:t>
            </a:r>
            <a:r>
              <a:rPr lang="en-US" sz="2200" dirty="0"/>
              <a:t> z </a:t>
            </a:r>
            <a:r>
              <a:rPr lang="en-US" sz="2200" dirty="0" err="1"/>
              <a:t>niepełnosprawnościami</a:t>
            </a:r>
            <a:r>
              <a:rPr lang="en-US" sz="2200" dirty="0"/>
              <a:t>,</a:t>
            </a:r>
          </a:p>
          <a:p>
            <a:pPr marL="457200" lvl="0"/>
            <a:r>
              <a:rPr lang="en-US" sz="2200" b="1" dirty="0" err="1"/>
              <a:t>osoby</a:t>
            </a:r>
            <a:r>
              <a:rPr lang="en-US" sz="2200" b="1" dirty="0"/>
              <a:t> </a:t>
            </a:r>
            <a:r>
              <a:rPr lang="en-US" sz="2200" b="1" dirty="0" err="1"/>
              <a:t>starsze</a:t>
            </a:r>
            <a:r>
              <a:rPr lang="en-US" sz="2200" dirty="0"/>
              <a:t>,</a:t>
            </a:r>
          </a:p>
          <a:p>
            <a:pPr marL="457200" lvl="0"/>
            <a:r>
              <a:rPr lang="en-US" sz="2200" b="1" dirty="0" err="1"/>
              <a:t>osoby</a:t>
            </a:r>
            <a:r>
              <a:rPr lang="en-US" sz="2200" b="1" dirty="0"/>
              <a:t> z </a:t>
            </a:r>
            <a:r>
              <a:rPr lang="en-US" sz="2200" b="1" dirty="0" err="1"/>
              <a:t>niepełnosprawnościami</a:t>
            </a:r>
            <a:r>
              <a:rPr lang="en-US" sz="2200" b="1" dirty="0"/>
              <a:t> </a:t>
            </a:r>
            <a:r>
              <a:rPr lang="en-US" sz="2200" dirty="0" err="1"/>
              <a:t>oraz</a:t>
            </a:r>
            <a:r>
              <a:rPr lang="en-US" sz="2200" dirty="0"/>
              <a:t> </a:t>
            </a:r>
            <a:r>
              <a:rPr lang="en-US" sz="2200" dirty="0" err="1"/>
              <a:t>osoby</a:t>
            </a:r>
            <a:r>
              <a:rPr lang="en-US" sz="2200" dirty="0"/>
              <a:t> </a:t>
            </a:r>
            <a:r>
              <a:rPr lang="en-US" sz="2200" dirty="0" err="1"/>
              <a:t>wymagające</a:t>
            </a:r>
            <a:r>
              <a:rPr lang="en-US" sz="2200" dirty="0"/>
              <a:t> </a:t>
            </a:r>
            <a:r>
              <a:rPr lang="en-US" sz="2200" dirty="0" err="1"/>
              <a:t>wsparcia</a:t>
            </a:r>
            <a:r>
              <a:rPr lang="en-US" sz="2200" dirty="0"/>
              <a:t> w </a:t>
            </a:r>
            <a:r>
              <a:rPr lang="en-US" sz="2200" dirty="0" err="1"/>
              <a:t>codziennym</a:t>
            </a:r>
            <a:r>
              <a:rPr lang="en-US" sz="2200" dirty="0"/>
              <a:t> </a:t>
            </a:r>
            <a:r>
              <a:rPr lang="en-US" sz="2200" dirty="0" err="1"/>
              <a:t>funkcjonowaniu</a:t>
            </a:r>
            <a:r>
              <a:rPr lang="en-US" sz="2200" dirty="0"/>
              <a:t>,</a:t>
            </a:r>
          </a:p>
          <a:p>
            <a:pPr marL="457200" lvl="0"/>
            <a:r>
              <a:rPr lang="en-US" sz="2200" b="1" dirty="0" err="1"/>
              <a:t>osoby</a:t>
            </a:r>
            <a:r>
              <a:rPr lang="en-US" sz="2200" b="1" dirty="0"/>
              <a:t> w </a:t>
            </a:r>
            <a:r>
              <a:rPr lang="en-US" sz="2200" b="1" dirty="0" err="1"/>
              <a:t>kryzysie</a:t>
            </a:r>
            <a:r>
              <a:rPr lang="en-US" sz="2200" b="1" dirty="0"/>
              <a:t> </a:t>
            </a:r>
            <a:r>
              <a:rPr lang="en-US" sz="2200" b="1" dirty="0" err="1"/>
              <a:t>zdrowia</a:t>
            </a:r>
            <a:r>
              <a:rPr lang="en-US" sz="2200" b="1" dirty="0"/>
              <a:t> </a:t>
            </a:r>
            <a:r>
              <a:rPr lang="en-US" sz="2200" b="1" dirty="0" err="1"/>
              <a:t>psychicznego</a:t>
            </a:r>
            <a:r>
              <a:rPr lang="en-US" sz="2200" dirty="0"/>
              <a:t>,</a:t>
            </a:r>
          </a:p>
          <a:p>
            <a:pPr marL="457200" lvl="0"/>
            <a:r>
              <a:rPr lang="en-US" sz="2200" b="1" dirty="0" err="1"/>
              <a:t>osoby</a:t>
            </a:r>
            <a:r>
              <a:rPr lang="en-US" sz="2200" b="1" dirty="0"/>
              <a:t> w </a:t>
            </a:r>
            <a:r>
              <a:rPr lang="en-US" sz="2200" b="1" dirty="0" err="1"/>
              <a:t>kryzysie</a:t>
            </a:r>
            <a:r>
              <a:rPr lang="en-US" sz="2200" b="1" dirty="0"/>
              <a:t> </a:t>
            </a:r>
            <a:r>
              <a:rPr lang="en-US" sz="2200" b="1" dirty="0" err="1"/>
              <a:t>bezdomności</a:t>
            </a:r>
            <a:r>
              <a:rPr lang="en-US" sz="2200" b="1" dirty="0"/>
              <a:t>,</a:t>
            </a:r>
            <a:endParaRPr lang="en-US" sz="2200" dirty="0"/>
          </a:p>
          <a:p>
            <a:pPr marL="457200" lvl="0"/>
            <a:r>
              <a:rPr lang="en-US" sz="2200" b="1" dirty="0" err="1"/>
              <a:t>osoby</a:t>
            </a:r>
            <a:r>
              <a:rPr lang="en-US" sz="2200" b="1" dirty="0"/>
              <a:t> </a:t>
            </a:r>
            <a:r>
              <a:rPr lang="en-US" sz="2200" b="1" dirty="0" err="1"/>
              <a:t>wymagające</a:t>
            </a:r>
            <a:r>
              <a:rPr lang="en-US" sz="2200" b="1" dirty="0"/>
              <a:t> </a:t>
            </a:r>
            <a:r>
              <a:rPr lang="en-US" sz="2200" b="1" dirty="0" err="1"/>
              <a:t>opieki</a:t>
            </a:r>
            <a:r>
              <a:rPr lang="en-US" sz="2200" b="1" dirty="0"/>
              <a:t> </a:t>
            </a:r>
            <a:r>
              <a:rPr lang="en-US" sz="2200" b="1" dirty="0" err="1"/>
              <a:t>długoterminowej</a:t>
            </a:r>
            <a:r>
              <a:rPr lang="en-US" sz="2200" dirty="0"/>
              <a:t>. </a:t>
            </a:r>
          </a:p>
          <a:p>
            <a:pPr marL="342900"/>
            <a:endParaRPr lang="en-US" sz="22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85031B7-1156-F001-4C14-816AEAFF0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r="3147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2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6FFF6-A194-A949-57A1-5678E526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15E470-74A9-A148-C316-931395E6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Obszar</a:t>
            </a:r>
            <a:r>
              <a:rPr lang="en-US" sz="4600" dirty="0"/>
              <a:t>: </a:t>
            </a:r>
            <a:r>
              <a:rPr lang="en-US" sz="4600" dirty="0" err="1"/>
              <a:t>rodzina</a:t>
            </a:r>
            <a:r>
              <a:rPr lang="en-US" sz="4600" dirty="0"/>
              <a:t> – </a:t>
            </a:r>
            <a:r>
              <a:rPr lang="en-US" sz="4600" dirty="0" err="1"/>
              <a:t>dzieci</a:t>
            </a:r>
            <a:r>
              <a:rPr lang="en-US" sz="4600" dirty="0"/>
              <a:t>, w </a:t>
            </a:r>
            <a:r>
              <a:rPr lang="en-US" sz="4600" dirty="0" err="1"/>
              <a:t>tym</a:t>
            </a:r>
            <a:r>
              <a:rPr lang="en-US" sz="4600" dirty="0"/>
              <a:t> </a:t>
            </a:r>
            <a:r>
              <a:rPr lang="en-US" sz="4600" dirty="0" err="1"/>
              <a:t>dzieci</a:t>
            </a:r>
            <a:r>
              <a:rPr lang="en-US" sz="4600" dirty="0"/>
              <a:t> z </a:t>
            </a:r>
            <a:r>
              <a:rPr lang="en-US" sz="4600" dirty="0" err="1"/>
              <a:t>niepełnosprawnościami</a:t>
            </a:r>
            <a:endParaRPr lang="en-US" sz="46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072F8-5814-0EB2-BA29-4AFC0C5DC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6"/>
            <a:ext cx="6819651" cy="4382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działań</a:t>
            </a:r>
            <a:r>
              <a:rPr lang="en-US" sz="2200" b="1" dirty="0"/>
              <a:t> </a:t>
            </a:r>
            <a:r>
              <a:rPr lang="en-US" sz="2200" b="1" dirty="0" err="1"/>
              <a:t>profilaktycznych</a:t>
            </a:r>
            <a:r>
              <a:rPr lang="en-US" sz="2200" b="1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rzecz</a:t>
            </a:r>
            <a:r>
              <a:rPr lang="en-US" sz="2200" dirty="0"/>
              <a:t> </a:t>
            </a:r>
            <a:r>
              <a:rPr lang="en-US" sz="2200" dirty="0" err="1"/>
              <a:t>dzieci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rodzin</a:t>
            </a:r>
            <a:r>
              <a:rPr lang="en-US" sz="2200" dirty="0"/>
              <a:t>,</a:t>
            </a:r>
          </a:p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usług</a:t>
            </a:r>
            <a:r>
              <a:rPr lang="en-US" sz="2200" b="1" dirty="0"/>
              <a:t> </a:t>
            </a:r>
            <a:r>
              <a:rPr lang="en-US" sz="2200" b="1" dirty="0" err="1"/>
              <a:t>specjalistycznych</a:t>
            </a:r>
            <a:r>
              <a:rPr lang="en-US" sz="2200" b="1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rzecz</a:t>
            </a:r>
            <a:r>
              <a:rPr lang="en-US" sz="2200" dirty="0"/>
              <a:t> </a:t>
            </a:r>
            <a:r>
              <a:rPr lang="en-US" sz="2200" dirty="0" err="1"/>
              <a:t>dzieci</a:t>
            </a:r>
            <a:r>
              <a:rPr lang="en-US" sz="2200" dirty="0"/>
              <a:t> </a:t>
            </a:r>
            <a:r>
              <a:rPr lang="en-US" sz="2200" dirty="0" err="1"/>
              <a:t>przebywających</a:t>
            </a:r>
            <a:r>
              <a:rPr lang="en-US" sz="2200" dirty="0"/>
              <a:t> w </a:t>
            </a:r>
            <a:r>
              <a:rPr lang="en-US" sz="2200" dirty="0" err="1"/>
              <a:t>pieczy</a:t>
            </a:r>
            <a:r>
              <a:rPr lang="en-US" sz="2200" dirty="0"/>
              <a:t> </a:t>
            </a:r>
            <a:r>
              <a:rPr lang="en-US" sz="2200" dirty="0" err="1"/>
              <a:t>zastępczej</a:t>
            </a:r>
            <a:r>
              <a:rPr lang="en-US" sz="2200" dirty="0"/>
              <a:t>,</a:t>
            </a:r>
          </a:p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usług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rzecz</a:t>
            </a:r>
            <a:r>
              <a:rPr lang="en-US" sz="2200" b="1" dirty="0"/>
              <a:t> </a:t>
            </a:r>
            <a:r>
              <a:rPr lang="en-US" sz="2200" b="1" dirty="0" err="1"/>
              <a:t>usamodzielnienia</a:t>
            </a:r>
            <a:r>
              <a:rPr lang="en-US" sz="2200" b="1" dirty="0"/>
              <a:t> </a:t>
            </a:r>
            <a:r>
              <a:rPr lang="en-US" sz="2200" b="1" dirty="0" err="1"/>
              <a:t>wychowanków</a:t>
            </a:r>
            <a:r>
              <a:rPr lang="en-US" sz="2200" dirty="0"/>
              <a:t>, w </a:t>
            </a:r>
            <a:r>
              <a:rPr lang="en-US" sz="2200" dirty="0" err="1"/>
              <a:t>tym</a:t>
            </a:r>
            <a:r>
              <a:rPr lang="en-US" sz="2200" dirty="0"/>
              <a:t> </a:t>
            </a:r>
            <a:r>
              <a:rPr lang="en-US" sz="2200" dirty="0" err="1"/>
              <a:t>usług</a:t>
            </a:r>
            <a:r>
              <a:rPr lang="en-US" sz="2200" dirty="0"/>
              <a:t> </a:t>
            </a:r>
            <a:r>
              <a:rPr lang="en-US" sz="2200" dirty="0" err="1"/>
              <a:t>mieszkalnictwa</a:t>
            </a:r>
            <a:r>
              <a:rPr lang="en-US" sz="2200" dirty="0"/>
              <a:t> </a:t>
            </a:r>
            <a:r>
              <a:rPr lang="en-US" sz="2200" dirty="0" err="1"/>
              <a:t>treningowego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wspomaganego</a:t>
            </a:r>
            <a:r>
              <a:rPr lang="en-US" sz="2200" dirty="0"/>
              <a:t>.</a:t>
            </a:r>
            <a:endParaRPr lang="pl-PL" sz="2200" dirty="0"/>
          </a:p>
          <a:p>
            <a:pPr marL="304800" indent="0">
              <a:buNone/>
            </a:pPr>
            <a:endParaRPr lang="pl-PL" sz="2200" dirty="0"/>
          </a:p>
          <a:p>
            <a:pPr marL="304800" indent="0">
              <a:buNone/>
            </a:pPr>
            <a:r>
              <a:rPr lang="pl-PL" sz="2200" dirty="0"/>
              <a:t>(uzupełniająco: rozwój rodzinnych form pieczy zastępczej, specjalistyczne wsparcie dzieci z FAS/FASD, rozwój kompetencji kadr, innowacje, DI placówek)</a:t>
            </a:r>
          </a:p>
          <a:p>
            <a:pPr marL="304800" indent="0">
              <a:buNone/>
            </a:pPr>
            <a:endParaRPr lang="en-US" sz="2200" dirty="0"/>
          </a:p>
          <a:p>
            <a:pPr marL="0"/>
            <a:endParaRPr lang="en-US" sz="2200" dirty="0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E3A74B04-92B2-8006-9DF9-AE54C3FC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2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955112-95C3-4AC5-9F46-4FDECED1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Obszar</a:t>
            </a:r>
            <a:r>
              <a:rPr lang="en-US" sz="5400" dirty="0"/>
              <a:t>: </a:t>
            </a:r>
            <a:r>
              <a:rPr lang="en-US" sz="5400" dirty="0" err="1"/>
              <a:t>osoby</a:t>
            </a:r>
            <a:r>
              <a:rPr lang="en-US" sz="5400" dirty="0"/>
              <a:t> </a:t>
            </a:r>
            <a:r>
              <a:rPr lang="en-US" sz="5400" dirty="0" err="1"/>
              <a:t>starsze</a:t>
            </a:r>
            <a:endParaRPr lang="en-US" sz="5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33279-2814-45BD-9F86-A86C509DB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5"/>
            <a:ext cx="6963667" cy="45481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usług</a:t>
            </a:r>
            <a:r>
              <a:rPr lang="en-US" sz="2200" b="1" dirty="0"/>
              <a:t> </a:t>
            </a:r>
            <a:r>
              <a:rPr lang="en-US" sz="2200" b="1" dirty="0" err="1"/>
              <a:t>opiekuńczych</a:t>
            </a:r>
            <a:r>
              <a:rPr lang="en-US" sz="2200" b="1" dirty="0"/>
              <a:t>, </a:t>
            </a:r>
            <a:r>
              <a:rPr lang="en-US" sz="2200" b="1" dirty="0" err="1"/>
              <a:t>asystenckich</a:t>
            </a:r>
            <a:r>
              <a:rPr lang="en-US" sz="2200" b="1" dirty="0"/>
              <a:t>, </a:t>
            </a:r>
            <a:r>
              <a:rPr lang="en-US" sz="2200" b="1" dirty="0" err="1"/>
              <a:t>specjalistycznych</a:t>
            </a:r>
            <a:r>
              <a:rPr lang="en-US" sz="2200" dirty="0"/>
              <a:t>.</a:t>
            </a:r>
          </a:p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mieszkalnictwa</a:t>
            </a:r>
            <a:r>
              <a:rPr lang="en-US" sz="2200" b="1" dirty="0"/>
              <a:t> </a:t>
            </a:r>
            <a:r>
              <a:rPr lang="en-US" sz="2200" b="1" dirty="0" err="1"/>
              <a:t>wspomaganego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treningowego</a:t>
            </a:r>
            <a:r>
              <a:rPr lang="en-US" sz="2200" b="1" dirty="0"/>
              <a:t> </a:t>
            </a:r>
            <a:r>
              <a:rPr lang="en-US" sz="2200" dirty="0" err="1"/>
              <a:t>oraz</a:t>
            </a:r>
            <a:r>
              <a:rPr lang="en-US" sz="2200" dirty="0"/>
              <a:t> </a:t>
            </a:r>
            <a:r>
              <a:rPr lang="en-US" sz="2200" dirty="0" err="1"/>
              <a:t>innowacyjnych</a:t>
            </a:r>
            <a:r>
              <a:rPr lang="en-US" sz="2200" dirty="0"/>
              <a:t> </a:t>
            </a:r>
            <a:r>
              <a:rPr lang="en-US" sz="2200" dirty="0" err="1"/>
              <a:t>rozwiązań</a:t>
            </a:r>
            <a:r>
              <a:rPr lang="en-US" sz="2200" dirty="0"/>
              <a:t> w </a:t>
            </a:r>
            <a:r>
              <a:rPr lang="en-US" sz="2200" dirty="0" err="1"/>
              <a:t>obszarze</a:t>
            </a:r>
            <a:r>
              <a:rPr lang="en-US" sz="2200" dirty="0"/>
              <a:t> </a:t>
            </a:r>
            <a:r>
              <a:rPr lang="en-US" sz="2200" dirty="0" err="1"/>
              <a:t>mieszkalnictwa</a:t>
            </a:r>
            <a:r>
              <a:rPr lang="en-US" sz="2200" dirty="0"/>
              <a:t> dla </a:t>
            </a:r>
            <a:r>
              <a:rPr lang="en-US" sz="2200" dirty="0" err="1"/>
              <a:t>seniorów</a:t>
            </a:r>
            <a:r>
              <a:rPr lang="en-US" sz="2200" dirty="0"/>
              <a:t>.</a:t>
            </a:r>
          </a:p>
          <a:p>
            <a:pPr marL="533400"/>
            <a:r>
              <a:rPr lang="en-US" sz="2200" dirty="0" err="1"/>
              <a:t>Zwiększenie</a:t>
            </a:r>
            <a:r>
              <a:rPr lang="en-US" sz="2200" dirty="0"/>
              <a:t> </a:t>
            </a:r>
            <a:r>
              <a:rPr lang="en-US" sz="2200" dirty="0" err="1"/>
              <a:t>dostępu</a:t>
            </a:r>
            <a:r>
              <a:rPr lang="en-US" sz="2200" dirty="0"/>
              <a:t> do </a:t>
            </a:r>
            <a:r>
              <a:rPr lang="en-US" sz="2200" b="1" dirty="0" err="1"/>
              <a:t>profilaktyki</a:t>
            </a:r>
            <a:r>
              <a:rPr lang="en-US" sz="2200" b="1" dirty="0"/>
              <a:t>, </a:t>
            </a:r>
            <a:r>
              <a:rPr lang="en-US" sz="2200" b="1" dirty="0" err="1"/>
              <a:t>wczesnej</a:t>
            </a:r>
            <a:r>
              <a:rPr lang="en-US" sz="2200" b="1" dirty="0"/>
              <a:t> </a:t>
            </a:r>
            <a:r>
              <a:rPr lang="en-US" sz="2200" b="1" dirty="0" err="1"/>
              <a:t>diagnostyki</a:t>
            </a:r>
            <a:r>
              <a:rPr lang="en-US" sz="2200" b="1" dirty="0"/>
              <a:t>, </a:t>
            </a:r>
            <a:r>
              <a:rPr lang="en-US" sz="2200" b="1" dirty="0" err="1"/>
              <a:t>leczenia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opieki</a:t>
            </a:r>
            <a:r>
              <a:rPr lang="en-US" sz="2200" dirty="0"/>
              <a:t> </a:t>
            </a:r>
            <a:r>
              <a:rPr lang="en-US" sz="2200" dirty="0" err="1"/>
              <a:t>nad</a:t>
            </a:r>
            <a:r>
              <a:rPr lang="en-US" sz="2200" dirty="0"/>
              <a:t> </a:t>
            </a:r>
            <a:r>
              <a:rPr lang="en-US" sz="2200" dirty="0" err="1"/>
              <a:t>osobami</a:t>
            </a:r>
            <a:r>
              <a:rPr lang="en-US" sz="2200" dirty="0"/>
              <a:t> z </a:t>
            </a:r>
            <a:r>
              <a:rPr lang="en-US" sz="2200" dirty="0" err="1"/>
              <a:t>chorobami</a:t>
            </a:r>
            <a:r>
              <a:rPr lang="en-US" sz="2200" dirty="0"/>
              <a:t> </a:t>
            </a:r>
            <a:r>
              <a:rPr lang="en-US" sz="2200" dirty="0" err="1"/>
              <a:t>otępiennymi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pl-PL" sz="2200" dirty="0"/>
              <a:t>(uzupełniająco: usługi wsparcia dziennego, działania profilaktyczne i aktywizujące, regionalny system wsparcia społecznego i aktywizacji zawodowej seniorów, rozwój kompetencji kadr i opiekunów, opieka </a:t>
            </a:r>
            <a:r>
              <a:rPr lang="pl-PL" sz="2200" dirty="0" err="1"/>
              <a:t>wytchnieniowa</a:t>
            </a:r>
            <a:r>
              <a:rPr lang="pl-PL" sz="2200" dirty="0"/>
              <a:t>, koordynacja usług społecznych i zdrowotnych, innowacje, DI placówek)</a:t>
            </a:r>
            <a:endParaRPr lang="en-US" sz="2200" dirty="0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53A2AF95-0863-4FB7-9E3D-197D58FE9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r="32455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38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5E4630-DF3D-182A-451A-BD3FF5064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232E7C-107E-0500-660E-6562F078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Obszar</a:t>
            </a:r>
            <a:r>
              <a:rPr lang="en-US" sz="3400" dirty="0"/>
              <a:t>: </a:t>
            </a:r>
            <a:r>
              <a:rPr lang="en-US" sz="3400" dirty="0" err="1"/>
              <a:t>osoby</a:t>
            </a:r>
            <a:r>
              <a:rPr lang="en-US" sz="3400" dirty="0"/>
              <a:t> z </a:t>
            </a:r>
            <a:r>
              <a:rPr lang="en-US" sz="3400" dirty="0" err="1"/>
              <a:t>niepełnosprawnościami</a:t>
            </a:r>
            <a:r>
              <a:rPr lang="en-US" sz="3400" dirty="0"/>
              <a:t> </a:t>
            </a:r>
            <a:r>
              <a:rPr lang="en-US" sz="3400" dirty="0" err="1"/>
              <a:t>oraz</a:t>
            </a:r>
            <a:r>
              <a:rPr lang="en-US" sz="3400" dirty="0"/>
              <a:t> </a:t>
            </a:r>
            <a:r>
              <a:rPr lang="en-US" sz="3400" dirty="0" err="1"/>
              <a:t>osoby</a:t>
            </a:r>
            <a:r>
              <a:rPr lang="en-US" sz="3400" dirty="0"/>
              <a:t> </a:t>
            </a:r>
            <a:r>
              <a:rPr lang="en-US" sz="3400" dirty="0" err="1"/>
              <a:t>wymagające</a:t>
            </a:r>
            <a:r>
              <a:rPr lang="en-US" sz="3400" dirty="0"/>
              <a:t> </a:t>
            </a:r>
            <a:r>
              <a:rPr lang="en-US" sz="3400" dirty="0" err="1"/>
              <a:t>wsparcia</a:t>
            </a:r>
            <a:r>
              <a:rPr lang="en-US" sz="3400" dirty="0"/>
              <a:t> w </a:t>
            </a:r>
            <a:r>
              <a:rPr lang="en-US" sz="3400" dirty="0" err="1"/>
              <a:t>codziennym</a:t>
            </a:r>
            <a:r>
              <a:rPr lang="en-US" sz="3400" dirty="0"/>
              <a:t> </a:t>
            </a:r>
            <a:r>
              <a:rPr lang="en-US" sz="3400" dirty="0" err="1"/>
              <a:t>funkcjonowaniu</a:t>
            </a:r>
            <a:endParaRPr lang="en-US" sz="3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A2D789-8CB2-805D-D878-B721666E6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mieszkalnictwa</a:t>
            </a:r>
            <a:r>
              <a:rPr lang="en-US" sz="2200" b="1" dirty="0"/>
              <a:t> </a:t>
            </a:r>
            <a:r>
              <a:rPr lang="en-US" sz="2200" b="1" dirty="0" err="1"/>
              <a:t>wspomaganego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treningowego</a:t>
            </a:r>
            <a:r>
              <a:rPr lang="en-US" sz="2200" dirty="0"/>
              <a:t> </a:t>
            </a:r>
            <a:r>
              <a:rPr lang="en-US" sz="2200" dirty="0" err="1"/>
              <a:t>wraz</a:t>
            </a:r>
            <a:r>
              <a:rPr lang="en-US" sz="2200" dirty="0"/>
              <a:t> z </a:t>
            </a:r>
            <a:r>
              <a:rPr lang="en-US" sz="2200" dirty="0" err="1"/>
              <a:t>usługami</a:t>
            </a:r>
            <a:r>
              <a:rPr lang="en-US" sz="2200" dirty="0"/>
              <a:t>,</a:t>
            </a:r>
          </a:p>
          <a:p>
            <a:pPr marL="53340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dirty="0" err="1"/>
              <a:t>usług</a:t>
            </a:r>
            <a:r>
              <a:rPr lang="en-US" sz="2200" dirty="0"/>
              <a:t> </a:t>
            </a:r>
            <a:r>
              <a:rPr lang="en-US" sz="2200" b="1" dirty="0" err="1"/>
              <a:t>wsparcia</a:t>
            </a:r>
            <a:r>
              <a:rPr lang="en-US" sz="2200" b="1" dirty="0"/>
              <a:t> </a:t>
            </a:r>
            <a:r>
              <a:rPr lang="en-US" sz="2200" b="1" dirty="0" err="1"/>
              <a:t>dziennego</a:t>
            </a:r>
            <a:r>
              <a:rPr lang="en-US" sz="2200" dirty="0"/>
              <a:t>,</a:t>
            </a:r>
          </a:p>
          <a:p>
            <a:pPr marL="533400"/>
            <a:r>
              <a:rPr lang="en-US" sz="2200" dirty="0" err="1"/>
              <a:t>Zapewnianie</a:t>
            </a:r>
            <a:r>
              <a:rPr lang="en-US" sz="2200" dirty="0"/>
              <a:t> </a:t>
            </a:r>
            <a:r>
              <a:rPr lang="en-US" sz="2200" dirty="0" err="1"/>
              <a:t>dostępu</a:t>
            </a:r>
            <a:r>
              <a:rPr lang="en-US" sz="2200" dirty="0"/>
              <a:t> do </a:t>
            </a:r>
            <a:r>
              <a:rPr lang="en-US" sz="2200" dirty="0" err="1"/>
              <a:t>zróżnicowanych</a:t>
            </a:r>
            <a:r>
              <a:rPr lang="en-US" sz="2200" dirty="0"/>
              <a:t> </a:t>
            </a:r>
            <a:r>
              <a:rPr lang="en-US" sz="2200" b="1" dirty="0"/>
              <a:t>form </a:t>
            </a:r>
            <a:r>
              <a:rPr lang="en-US" sz="2200" b="1" dirty="0" err="1"/>
              <a:t>wsparcia</a:t>
            </a:r>
            <a:r>
              <a:rPr lang="en-US" sz="2200" b="1" dirty="0"/>
              <a:t> </a:t>
            </a:r>
            <a:r>
              <a:rPr lang="en-US" sz="2200" b="1" dirty="0" err="1"/>
              <a:t>środowiskowego</a:t>
            </a:r>
            <a:r>
              <a:rPr lang="en-US" sz="2200" dirty="0"/>
              <a:t> (</a:t>
            </a:r>
            <a:r>
              <a:rPr lang="en-US" sz="2200" dirty="0" err="1"/>
              <a:t>usługi</a:t>
            </a:r>
            <a:r>
              <a:rPr lang="en-US" sz="2200" dirty="0"/>
              <a:t> </a:t>
            </a:r>
            <a:r>
              <a:rPr lang="en-US" sz="2200" dirty="0" err="1"/>
              <a:t>opiekuńcze</a:t>
            </a:r>
            <a:r>
              <a:rPr lang="en-US" sz="2200" dirty="0"/>
              <a:t>, </a:t>
            </a:r>
            <a:r>
              <a:rPr lang="en-US" sz="2200" dirty="0" err="1"/>
              <a:t>asystencji</a:t>
            </a:r>
            <a:r>
              <a:rPr lang="en-US" sz="2200" dirty="0"/>
              <a:t> </a:t>
            </a:r>
            <a:r>
              <a:rPr lang="en-US" sz="2200" dirty="0" err="1"/>
              <a:t>osobistej</a:t>
            </a:r>
            <a:r>
              <a:rPr lang="en-US" sz="2200" dirty="0"/>
              <a:t>, </a:t>
            </a:r>
            <a:r>
              <a:rPr lang="en-US" sz="2200" dirty="0" err="1"/>
              <a:t>sąsiedzkie</a:t>
            </a:r>
            <a:r>
              <a:rPr lang="en-US" sz="2200" dirty="0"/>
              <a:t>, </a:t>
            </a:r>
            <a:r>
              <a:rPr lang="en-US" sz="2200" dirty="0" err="1"/>
              <a:t>usługi</a:t>
            </a:r>
            <a:r>
              <a:rPr lang="en-US" sz="2200" dirty="0"/>
              <a:t> „door to door”, </a:t>
            </a:r>
            <a:r>
              <a:rPr lang="en-US" sz="2200" dirty="0" err="1"/>
              <a:t>usługi</a:t>
            </a:r>
            <a:r>
              <a:rPr lang="en-US" sz="2200" dirty="0"/>
              <a:t> z </a:t>
            </a:r>
            <a:r>
              <a:rPr lang="en-US" sz="2200" dirty="0" err="1"/>
              <a:t>wykorzystaniem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</a:t>
            </a:r>
            <a:r>
              <a:rPr lang="en-US" sz="2200" dirty="0" err="1"/>
              <a:t>kręgów</a:t>
            </a:r>
            <a:r>
              <a:rPr lang="en-US" sz="2200" dirty="0"/>
              <a:t> </a:t>
            </a:r>
            <a:r>
              <a:rPr lang="en-US" sz="2200" dirty="0" err="1"/>
              <a:t>wsparcia</a:t>
            </a:r>
            <a:r>
              <a:rPr lang="en-US" sz="2200" dirty="0"/>
              <a:t>).</a:t>
            </a:r>
            <a:endParaRPr lang="pl-PL" sz="2200" dirty="0"/>
          </a:p>
          <a:p>
            <a:pPr marL="304800" indent="0">
              <a:buNone/>
            </a:pPr>
            <a:r>
              <a:rPr lang="pl-PL" sz="2200" dirty="0"/>
              <a:t>(uzupełniająco: programy wspierające aktywizację zawodową i społeczną, wsparcie opiekunów, rozwój kompetencji kadr, niwelowanie barier, innowacje)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EC9553B8-EFD5-357E-A988-3542D5BE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r="220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32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E69EF-A5BC-9D31-3B03-41A844B9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BDE468-7EC8-52E7-D24A-254C971D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Obszar: osoby w kryzysie zdrowia psychicznego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4075D1-D0D0-60FA-C215-EE47DD47B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963668" cy="4493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200" dirty="0" err="1"/>
              <a:t>Wsparcie</a:t>
            </a:r>
            <a:r>
              <a:rPr lang="en-US" sz="2200" dirty="0"/>
              <a:t> </a:t>
            </a:r>
            <a:r>
              <a:rPr lang="en-US" sz="2200" b="1" dirty="0" err="1"/>
              <a:t>centrów</a:t>
            </a:r>
            <a:r>
              <a:rPr lang="en-US" sz="2200" b="1" dirty="0"/>
              <a:t> </a:t>
            </a:r>
            <a:r>
              <a:rPr lang="en-US" sz="2200" b="1" dirty="0" err="1"/>
              <a:t>zdrowia</a:t>
            </a:r>
            <a:r>
              <a:rPr lang="en-US" sz="2200" b="1" dirty="0"/>
              <a:t> </a:t>
            </a:r>
            <a:r>
              <a:rPr lang="en-US" sz="2200" b="1" dirty="0" err="1"/>
              <a:t>psychicznego</a:t>
            </a:r>
            <a:r>
              <a:rPr lang="en-US" sz="2200" dirty="0"/>
              <a:t>, </a:t>
            </a:r>
          </a:p>
          <a:p>
            <a:pPr lvl="0"/>
            <a:r>
              <a:rPr lang="en-US" sz="2200" dirty="0" err="1"/>
              <a:t>Rozwijanie</a:t>
            </a:r>
            <a:r>
              <a:rPr lang="en-US" sz="2200" dirty="0"/>
              <a:t> form </a:t>
            </a:r>
            <a:r>
              <a:rPr lang="en-US" sz="2200" b="1" dirty="0" err="1"/>
              <a:t>wsparcia</a:t>
            </a:r>
            <a:r>
              <a:rPr lang="en-US" sz="2200" b="1" dirty="0"/>
              <a:t> </a:t>
            </a:r>
            <a:r>
              <a:rPr lang="en-US" sz="2200" b="1" dirty="0" err="1"/>
              <a:t>środowiskowego</a:t>
            </a:r>
            <a:r>
              <a:rPr lang="en-US" sz="2200" b="1" dirty="0"/>
              <a:t> </a:t>
            </a:r>
            <a:r>
              <a:rPr lang="en-US" sz="2200" dirty="0"/>
              <a:t>dla </a:t>
            </a:r>
            <a:r>
              <a:rPr lang="en-US" sz="2200" dirty="0" err="1"/>
              <a:t>osób</a:t>
            </a:r>
            <a:r>
              <a:rPr lang="en-US" sz="2200" dirty="0"/>
              <a:t> </a:t>
            </a:r>
            <a:r>
              <a:rPr lang="en-US" sz="2200" dirty="0" err="1"/>
              <a:t>dorosłych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dzieci</a:t>
            </a:r>
            <a:r>
              <a:rPr lang="en-US" sz="2200" dirty="0"/>
              <a:t>, z </a:t>
            </a:r>
            <a:r>
              <a:rPr lang="en-US" sz="2200" dirty="0" err="1"/>
              <a:t>uwzględnieniem</a:t>
            </a:r>
            <a:r>
              <a:rPr lang="en-US" sz="2200" dirty="0"/>
              <a:t> </a:t>
            </a:r>
            <a:r>
              <a:rPr lang="en-US" sz="2200" dirty="0" err="1"/>
              <a:t>środowiska</a:t>
            </a:r>
            <a:r>
              <a:rPr lang="en-US" sz="2200" dirty="0"/>
              <a:t> </a:t>
            </a:r>
            <a:r>
              <a:rPr lang="en-US" sz="2200" dirty="0" err="1"/>
              <a:t>szkolnego</a:t>
            </a:r>
            <a:endParaRPr lang="en-US" sz="2200" dirty="0"/>
          </a:p>
          <a:p>
            <a:pPr lvl="0"/>
            <a:r>
              <a:rPr lang="en-US" sz="2200" b="1" dirty="0" err="1"/>
              <a:t>Wsparcie</a:t>
            </a:r>
            <a:r>
              <a:rPr lang="en-US" sz="2200" b="1" dirty="0"/>
              <a:t> </a:t>
            </a:r>
            <a:r>
              <a:rPr lang="en-US" sz="2200" b="1" dirty="0" err="1"/>
              <a:t>opiekunów</a:t>
            </a:r>
            <a:r>
              <a:rPr lang="en-US" sz="2200" b="1" dirty="0"/>
              <a:t> </a:t>
            </a:r>
            <a:r>
              <a:rPr lang="en-US" sz="2200" dirty="0" err="1"/>
              <a:t>osób</a:t>
            </a:r>
            <a:r>
              <a:rPr lang="en-US" sz="2200" dirty="0"/>
              <a:t> w </a:t>
            </a:r>
            <a:r>
              <a:rPr lang="en-US" sz="2200" dirty="0" err="1"/>
              <a:t>kryzysie</a:t>
            </a:r>
            <a:r>
              <a:rPr lang="en-US" sz="2200" dirty="0"/>
              <a:t> </a:t>
            </a:r>
            <a:r>
              <a:rPr lang="en-US" sz="2200" dirty="0" err="1"/>
              <a:t>psychicznym</a:t>
            </a:r>
            <a:r>
              <a:rPr lang="en-US" sz="2200" dirty="0"/>
              <a:t>.</a:t>
            </a:r>
          </a:p>
          <a:p>
            <a:pPr lvl="0"/>
            <a:r>
              <a:rPr lang="en-US" sz="2200" dirty="0" err="1"/>
              <a:t>Rozwijanie</a:t>
            </a:r>
            <a:r>
              <a:rPr lang="en-US" sz="2200" dirty="0"/>
              <a:t> </a:t>
            </a:r>
            <a:r>
              <a:rPr lang="en-US" sz="2200" b="1" dirty="0" err="1"/>
              <a:t>mieszkalnictwa</a:t>
            </a:r>
            <a:r>
              <a:rPr lang="en-US" sz="2200" b="1" dirty="0"/>
              <a:t> </a:t>
            </a:r>
            <a:r>
              <a:rPr lang="en-US" sz="2200" b="1" dirty="0" err="1"/>
              <a:t>treningowego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wspomaganego</a:t>
            </a:r>
            <a:r>
              <a:rPr lang="en-US" sz="2200" b="1" dirty="0"/>
              <a:t> </a:t>
            </a:r>
            <a:r>
              <a:rPr lang="en-US" sz="2200" dirty="0" err="1"/>
              <a:t>wraz</a:t>
            </a:r>
            <a:r>
              <a:rPr lang="en-US" sz="2200" dirty="0"/>
              <a:t> z </a:t>
            </a:r>
            <a:r>
              <a:rPr lang="en-US" sz="2200" dirty="0" err="1"/>
              <a:t>pakietem</a:t>
            </a:r>
            <a:r>
              <a:rPr lang="en-US" sz="2200" dirty="0"/>
              <a:t> </a:t>
            </a:r>
            <a:r>
              <a:rPr lang="en-US" sz="2200" dirty="0" err="1"/>
              <a:t>usług</a:t>
            </a:r>
            <a:r>
              <a:rPr lang="en-US" sz="2200" dirty="0"/>
              <a:t> dla ich </a:t>
            </a:r>
            <a:r>
              <a:rPr lang="en-US" sz="2200" dirty="0" err="1"/>
              <a:t>mieszkańców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/>
              <a:t>(uzupełniająco: wsparcie kadr, działania z zakresu </a:t>
            </a:r>
            <a:r>
              <a:rPr lang="pl-PL" sz="2200" dirty="0" err="1"/>
              <a:t>deinstytucjonalizacji</a:t>
            </a:r>
            <a:r>
              <a:rPr lang="pl-PL" sz="2200" dirty="0"/>
              <a:t> placówek opieki całodobowej)</a:t>
            </a:r>
            <a:endParaRPr lang="en-US" sz="2200" dirty="0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3CB0D6AA-53E6-2F5B-365D-7919710E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3740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02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8F1EE-25DB-4F18-364D-22A2BA48F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2FBE32-4D1F-60DE-8D34-6DB63CF5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Obszar: osoby w kryzysie bezdomności</a:t>
            </a:r>
            <a:endParaRPr lang="en-US" sz="46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3F69DA-09A8-4925-5DDC-0052282E1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819652" cy="46517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usług</a:t>
            </a:r>
            <a:r>
              <a:rPr lang="en-US" sz="2200" b="1" dirty="0"/>
              <a:t> </a:t>
            </a:r>
            <a:r>
              <a:rPr lang="en-US" sz="2200" b="1" dirty="0" err="1"/>
              <a:t>specjalistycznych</a:t>
            </a:r>
            <a:r>
              <a:rPr lang="en-US" sz="2200" dirty="0"/>
              <a:t>, w </a:t>
            </a:r>
            <a:r>
              <a:rPr lang="en-US" sz="2200" dirty="0" err="1"/>
              <a:t>szczególności</a:t>
            </a:r>
            <a:r>
              <a:rPr lang="en-US" sz="2200" dirty="0"/>
              <a:t> </a:t>
            </a:r>
            <a:r>
              <a:rPr lang="en-US" sz="2200" dirty="0" err="1"/>
              <a:t>streetworkingu</a:t>
            </a:r>
            <a:r>
              <a:rPr lang="en-US" sz="2200" dirty="0"/>
              <a:t>, </a:t>
            </a:r>
            <a:r>
              <a:rPr lang="en-US" sz="2200" dirty="0" err="1"/>
              <a:t>asystentury</a:t>
            </a:r>
            <a:r>
              <a:rPr lang="en-US" sz="2200" dirty="0"/>
              <a:t>.</a:t>
            </a:r>
          </a:p>
          <a:p>
            <a:pPr lvl="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mieszkalnictwa</a:t>
            </a:r>
            <a:r>
              <a:rPr lang="en-US" sz="2200" b="1" dirty="0"/>
              <a:t> </a:t>
            </a:r>
            <a:r>
              <a:rPr lang="en-US" sz="2200" b="1" dirty="0" err="1"/>
              <a:t>treningowego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wspomaganego</a:t>
            </a:r>
            <a:r>
              <a:rPr lang="en-US" sz="2200" dirty="0"/>
              <a:t>, z </a:t>
            </a:r>
            <a:r>
              <a:rPr lang="en-US" sz="2200" dirty="0" err="1"/>
              <a:t>zapewnieniem</a:t>
            </a:r>
            <a:r>
              <a:rPr lang="en-US" sz="2200" dirty="0"/>
              <a:t> </a:t>
            </a:r>
            <a:r>
              <a:rPr lang="en-US" sz="2200" dirty="0" err="1"/>
              <a:t>usług</a:t>
            </a:r>
            <a:r>
              <a:rPr lang="en-US" sz="2200" dirty="0"/>
              <a:t> </a:t>
            </a:r>
            <a:r>
              <a:rPr lang="en-US" sz="2200" dirty="0" err="1"/>
              <a:t>asystenckich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 </a:t>
            </a:r>
            <a:r>
              <a:rPr lang="en-US" sz="2200" dirty="0" err="1"/>
              <a:t>opiekuńczych</a:t>
            </a:r>
            <a:r>
              <a:rPr lang="en-US" sz="2200" dirty="0"/>
              <a:t>, w </a:t>
            </a:r>
            <a:r>
              <a:rPr lang="en-US" sz="2200" dirty="0" err="1"/>
              <a:t>tym</a:t>
            </a:r>
            <a:r>
              <a:rPr lang="en-US" sz="2200" dirty="0"/>
              <a:t> w </a:t>
            </a:r>
            <a:r>
              <a:rPr lang="en-US" sz="2200" dirty="0" err="1"/>
              <a:t>ramach</a:t>
            </a:r>
            <a:r>
              <a:rPr lang="en-US" sz="2200" dirty="0"/>
              <a:t> </a:t>
            </a:r>
            <a:r>
              <a:rPr lang="en-US" sz="2200" dirty="0" err="1"/>
              <a:t>metody</a:t>
            </a:r>
            <a:r>
              <a:rPr lang="en-US" sz="2200" dirty="0"/>
              <a:t> „</a:t>
            </a:r>
            <a:r>
              <a:rPr lang="en-US" sz="2200" dirty="0" err="1"/>
              <a:t>Najpierw</a:t>
            </a:r>
            <a:r>
              <a:rPr lang="en-US" sz="2200" dirty="0"/>
              <a:t> </a:t>
            </a:r>
            <a:r>
              <a:rPr lang="en-US" sz="2200" dirty="0" err="1"/>
              <a:t>mieszkanie</a:t>
            </a:r>
            <a:r>
              <a:rPr lang="en-US" sz="2200" dirty="0"/>
              <a:t>”.</a:t>
            </a:r>
          </a:p>
          <a:p>
            <a:pPr lvl="0"/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dirty="0" err="1"/>
              <a:t>wsparcia</a:t>
            </a:r>
            <a:r>
              <a:rPr lang="en-US" sz="2200" dirty="0"/>
              <a:t> </a:t>
            </a:r>
            <a:r>
              <a:rPr lang="en-US" sz="2200" dirty="0" err="1"/>
              <a:t>skierowanego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b="1" dirty="0" err="1"/>
              <a:t>zapobieganie</a:t>
            </a:r>
            <a:r>
              <a:rPr lang="en-US" sz="2200" b="1" dirty="0"/>
              <a:t> </a:t>
            </a:r>
            <a:r>
              <a:rPr lang="en-US" sz="2200" b="1" dirty="0" err="1"/>
              <a:t>bezdomności</a:t>
            </a:r>
            <a:r>
              <a:rPr lang="en-US" sz="2200" b="1" dirty="0"/>
              <a:t> </a:t>
            </a:r>
            <a:r>
              <a:rPr lang="en-US" sz="2200" dirty="0"/>
              <a:t>(np. </a:t>
            </a:r>
            <a:r>
              <a:rPr lang="en-US" sz="2200" dirty="0" err="1"/>
              <a:t>poradnictwo</a:t>
            </a:r>
            <a:r>
              <a:rPr lang="en-US" sz="2200" dirty="0"/>
              <a:t>, </a:t>
            </a:r>
            <a:r>
              <a:rPr lang="en-US" sz="2200" dirty="0" err="1"/>
              <a:t>mediacja</a:t>
            </a:r>
            <a:r>
              <a:rPr lang="en-US" sz="2200" dirty="0"/>
              <a:t>, </a:t>
            </a:r>
            <a:r>
              <a:rPr lang="en-US" sz="2200" dirty="0" err="1"/>
              <a:t>terapia</a:t>
            </a:r>
            <a:r>
              <a:rPr lang="en-US" sz="2200" dirty="0"/>
              <a:t>, </a:t>
            </a:r>
            <a:r>
              <a:rPr lang="en-US" sz="2200" dirty="0" err="1"/>
              <a:t>wychodzenie</a:t>
            </a:r>
            <a:r>
              <a:rPr lang="en-US" sz="2200" dirty="0"/>
              <a:t> z </a:t>
            </a:r>
            <a:r>
              <a:rPr lang="en-US" sz="2200" dirty="0" err="1"/>
              <a:t>długów</a:t>
            </a:r>
            <a:r>
              <a:rPr lang="en-US" sz="2200" dirty="0"/>
              <a:t>).</a:t>
            </a:r>
            <a:endParaRPr lang="pl-PL" sz="2200" dirty="0"/>
          </a:p>
          <a:p>
            <a:pPr marL="0" lvl="0" indent="0">
              <a:buNone/>
            </a:pPr>
            <a:r>
              <a:rPr lang="pl-PL" sz="2200" dirty="0"/>
              <a:t>(uzupełniająco: usługi zdrowotne dla osób pozbawionych dostępu do mieszkań, rozwój kompetencji kadr, działania </a:t>
            </a:r>
            <a:r>
              <a:rPr lang="pl-PL" sz="2200" dirty="0" err="1"/>
              <a:t>rzecznicze</a:t>
            </a:r>
            <a:r>
              <a:rPr lang="pl-PL" sz="2200" dirty="0"/>
              <a:t> dotyczące remontów mieszkań z zasobów gmin, podnoszenie świadomości społecznej na temat przyczyn bezdomności, innowacje)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3214F583-6C75-18D1-CB98-0E367219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24567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59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FF615-E34F-FF12-901E-75192B7B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7BB082-869B-623A-2879-36A410AB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Obszar</a:t>
            </a:r>
            <a:r>
              <a:rPr lang="en-US" sz="4600" dirty="0"/>
              <a:t>: </a:t>
            </a:r>
            <a:r>
              <a:rPr lang="en-US" sz="4600" dirty="0" err="1"/>
              <a:t>osoby</a:t>
            </a:r>
            <a:r>
              <a:rPr lang="en-US" sz="4600" dirty="0"/>
              <a:t> </a:t>
            </a:r>
            <a:r>
              <a:rPr lang="en-US" sz="4600" dirty="0" err="1"/>
              <a:t>wymagające</a:t>
            </a:r>
            <a:r>
              <a:rPr lang="en-US" sz="4600" dirty="0"/>
              <a:t> </a:t>
            </a:r>
            <a:r>
              <a:rPr lang="en-US" sz="4600" dirty="0" err="1"/>
              <a:t>opieki</a:t>
            </a:r>
            <a:r>
              <a:rPr lang="en-US" sz="4600" dirty="0"/>
              <a:t> </a:t>
            </a:r>
            <a:r>
              <a:rPr lang="en-US" sz="4600" dirty="0" err="1"/>
              <a:t>długoterminowej</a:t>
            </a:r>
            <a:endParaRPr lang="en-US" sz="46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75D2EE-0EBC-2FF4-CD7F-FCA99B48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5"/>
            <a:ext cx="7251700" cy="47683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b="1" dirty="0" err="1"/>
              <a:t>dziennych</a:t>
            </a:r>
            <a:r>
              <a:rPr lang="en-US" sz="2200" b="1" dirty="0"/>
              <a:t>, </a:t>
            </a:r>
            <a:r>
              <a:rPr lang="en-US" sz="2200" b="1" dirty="0" err="1"/>
              <a:t>ambulatoryjnych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domowych</a:t>
            </a:r>
            <a:r>
              <a:rPr lang="en-US" sz="2200" b="1" dirty="0"/>
              <a:t>  </a:t>
            </a:r>
            <a:r>
              <a:rPr lang="en-US" sz="2200" b="1" dirty="0" err="1"/>
              <a:t>świadczeń</a:t>
            </a:r>
            <a:r>
              <a:rPr lang="en-US" sz="2200" b="1" dirty="0"/>
              <a:t> </a:t>
            </a:r>
            <a:r>
              <a:rPr lang="en-US" sz="2200" b="1" dirty="0" err="1"/>
              <a:t>zdrowotnych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społecznych</a:t>
            </a:r>
            <a:r>
              <a:rPr lang="en-US" sz="2200" b="1" dirty="0"/>
              <a:t> </a:t>
            </a:r>
            <a:r>
              <a:rPr lang="en-US" sz="2200" dirty="0"/>
              <a:t>w </a:t>
            </a:r>
            <a:r>
              <a:rPr lang="en-US" sz="2200" dirty="0" err="1"/>
              <a:t>zakresie</a:t>
            </a:r>
            <a:r>
              <a:rPr lang="en-US" sz="2200" dirty="0"/>
              <a:t> </a:t>
            </a:r>
            <a:r>
              <a:rPr lang="en-US" sz="2200" dirty="0" err="1"/>
              <a:t>opieki</a:t>
            </a:r>
            <a:r>
              <a:rPr lang="en-US" sz="2200" dirty="0"/>
              <a:t> </a:t>
            </a:r>
            <a:r>
              <a:rPr lang="en-US" sz="2200" dirty="0" err="1"/>
              <a:t>długoterminowej</a:t>
            </a:r>
            <a:r>
              <a:rPr lang="en-US" sz="2200" dirty="0"/>
              <a:t>, </a:t>
            </a:r>
            <a:r>
              <a:rPr lang="en-US" sz="2200" dirty="0" err="1"/>
              <a:t>hospicyjnej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paliatywnej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Wypracowanie</a:t>
            </a:r>
            <a:r>
              <a:rPr lang="en-US" sz="2200" dirty="0"/>
              <a:t> </a:t>
            </a:r>
            <a:r>
              <a:rPr lang="en-US" sz="2200" b="1" dirty="0" err="1"/>
              <a:t>efektywnej</a:t>
            </a:r>
            <a:r>
              <a:rPr lang="en-US" sz="2200" b="1" dirty="0"/>
              <a:t> </a:t>
            </a:r>
            <a:r>
              <a:rPr lang="en-US" sz="2200" b="1" dirty="0" err="1"/>
              <a:t>współpracy</a:t>
            </a:r>
            <a:r>
              <a:rPr lang="en-US" sz="2200" b="1" dirty="0"/>
              <a:t> </a:t>
            </a:r>
            <a:r>
              <a:rPr lang="en-US" sz="2200" dirty="0" err="1"/>
              <a:t>między</a:t>
            </a:r>
            <a:r>
              <a:rPr lang="en-US" sz="2200" dirty="0"/>
              <a:t> </a:t>
            </a:r>
            <a:r>
              <a:rPr lang="en-US" sz="2200" dirty="0" err="1"/>
              <a:t>systemem</a:t>
            </a:r>
            <a:r>
              <a:rPr lang="en-US" sz="2200" dirty="0"/>
              <a:t> </a:t>
            </a:r>
            <a:r>
              <a:rPr lang="en-US" sz="2200" dirty="0" err="1"/>
              <a:t>pomocy</a:t>
            </a:r>
            <a:r>
              <a:rPr lang="en-US" sz="2200" dirty="0"/>
              <a:t> </a:t>
            </a:r>
            <a:r>
              <a:rPr lang="en-US" sz="2200" dirty="0" err="1"/>
              <a:t>społecznej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ochrony</a:t>
            </a:r>
            <a:r>
              <a:rPr lang="en-US" sz="2200" dirty="0"/>
              <a:t> </a:t>
            </a:r>
            <a:r>
              <a:rPr lang="en-US" sz="2200" dirty="0" err="1"/>
              <a:t>zdrowia</a:t>
            </a:r>
            <a:r>
              <a:rPr lang="en-US" sz="2200" dirty="0"/>
              <a:t>,</a:t>
            </a:r>
          </a:p>
          <a:p>
            <a:r>
              <a:rPr lang="en-US" sz="2200" b="1" dirty="0" err="1"/>
              <a:t>Wsparcie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rozwój</a:t>
            </a:r>
            <a:r>
              <a:rPr lang="en-US" sz="2200" b="1" dirty="0"/>
              <a:t> </a:t>
            </a:r>
            <a:r>
              <a:rPr lang="en-US" sz="2200" b="1" dirty="0" err="1"/>
              <a:t>kadr</a:t>
            </a:r>
            <a:r>
              <a:rPr lang="en-US" sz="2200" b="1" dirty="0"/>
              <a:t> </a:t>
            </a:r>
            <a:r>
              <a:rPr lang="en-US" sz="2200" dirty="0" err="1"/>
              <a:t>zaangażowanych</a:t>
            </a:r>
            <a:r>
              <a:rPr lang="en-US" sz="2200" dirty="0"/>
              <a:t> w </a:t>
            </a:r>
            <a:r>
              <a:rPr lang="en-US" sz="2200" dirty="0" err="1"/>
              <a:t>realizację</a:t>
            </a:r>
            <a:r>
              <a:rPr lang="en-US" sz="2200" dirty="0"/>
              <a:t> </a:t>
            </a:r>
            <a:r>
              <a:rPr lang="en-US" sz="2200" dirty="0" err="1"/>
              <a:t>świadczeń</a:t>
            </a:r>
            <a:r>
              <a:rPr lang="en-US" sz="2200" dirty="0"/>
              <a:t> </a:t>
            </a:r>
            <a:r>
              <a:rPr lang="en-US" sz="2200" dirty="0" err="1"/>
              <a:t>opieki</a:t>
            </a:r>
            <a:r>
              <a:rPr lang="en-US" sz="2200" dirty="0"/>
              <a:t> </a:t>
            </a:r>
            <a:r>
              <a:rPr lang="en-US" sz="2200" dirty="0" err="1"/>
              <a:t>długoterminowej</a:t>
            </a:r>
            <a:r>
              <a:rPr lang="en-US" sz="2200" dirty="0"/>
              <a:t> w </a:t>
            </a:r>
            <a:r>
              <a:rPr lang="en-US" sz="2200" dirty="0" err="1"/>
              <a:t>formie</a:t>
            </a:r>
            <a:r>
              <a:rPr lang="en-US" sz="2200" dirty="0"/>
              <a:t> </a:t>
            </a:r>
            <a:r>
              <a:rPr lang="en-US" sz="2200" dirty="0" err="1"/>
              <a:t>zdeinstytucjonalizowanej</a:t>
            </a:r>
            <a:r>
              <a:rPr lang="en-US" sz="2200" dirty="0"/>
              <a:t>,</a:t>
            </a:r>
          </a:p>
          <a:p>
            <a:r>
              <a:rPr lang="en-US" sz="2200" b="1" dirty="0" err="1"/>
              <a:t>Wsparcie</a:t>
            </a:r>
            <a:r>
              <a:rPr lang="en-US" sz="2200" b="1" dirty="0"/>
              <a:t> </a:t>
            </a:r>
            <a:r>
              <a:rPr lang="en-US" sz="2200" b="1" dirty="0" err="1"/>
              <a:t>opiekunów</a:t>
            </a:r>
            <a:r>
              <a:rPr lang="en-US" sz="2200" b="1" dirty="0"/>
              <a:t> </a:t>
            </a:r>
            <a:r>
              <a:rPr lang="en-US" sz="2200" dirty="0" err="1"/>
              <a:t>nieformalnych</a:t>
            </a:r>
            <a:r>
              <a:rPr lang="en-US" sz="2200" dirty="0"/>
              <a:t> </a:t>
            </a:r>
            <a:r>
              <a:rPr lang="en-US" sz="2200" dirty="0" err="1"/>
              <a:t>poprzez</a:t>
            </a:r>
            <a:r>
              <a:rPr lang="en-US" sz="2200" dirty="0"/>
              <a:t> </a:t>
            </a:r>
            <a:r>
              <a:rPr lang="en-US" sz="2200" dirty="0" err="1"/>
              <a:t>rozwój</a:t>
            </a:r>
            <a:r>
              <a:rPr lang="en-US" sz="2200" dirty="0"/>
              <a:t> </a:t>
            </a:r>
            <a:r>
              <a:rPr lang="en-US" sz="2200" dirty="0" err="1"/>
              <a:t>opieki</a:t>
            </a:r>
            <a:r>
              <a:rPr lang="en-US" sz="2200" dirty="0"/>
              <a:t> </a:t>
            </a:r>
            <a:r>
              <a:rPr lang="en-US" sz="2200" dirty="0" err="1"/>
              <a:t>wytchnieniowej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zapewnienie</a:t>
            </a:r>
            <a:r>
              <a:rPr lang="en-US" sz="2200" dirty="0"/>
              <a:t> </a:t>
            </a:r>
            <a:r>
              <a:rPr lang="en-US" sz="2200" dirty="0" err="1"/>
              <a:t>dostępności</a:t>
            </a:r>
            <a:r>
              <a:rPr lang="en-US" sz="2200" dirty="0"/>
              <a:t> do </a:t>
            </a:r>
            <a:r>
              <a:rPr lang="en-US" sz="2200" dirty="0" err="1"/>
              <a:t>wsparcia</a:t>
            </a:r>
            <a:r>
              <a:rPr lang="en-US" sz="2200" dirty="0"/>
              <a:t> </a:t>
            </a:r>
            <a:r>
              <a:rPr lang="en-US" sz="2200" dirty="0" err="1"/>
              <a:t>psychologicznego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pl-PL" sz="2200" dirty="0"/>
              <a:t>(uzupełniająco: rozwój usług społecznych: opiekuńczych, asystenckich, transportu indywidualnego, doradztwa w zakresie przystosowania lokali, edukacja opiekunów, narzędzia </a:t>
            </a:r>
            <a:r>
              <a:rPr lang="pl-PL" sz="2200" dirty="0" err="1"/>
              <a:t>telemedyczne</a:t>
            </a:r>
            <a:r>
              <a:rPr lang="pl-PL" sz="2200" dirty="0"/>
              <a:t>)</a:t>
            </a:r>
            <a:endParaRPr lang="en-US" sz="2200" dirty="0"/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C552A249-52A9-9028-240B-745865E71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r="17268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689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871</Words>
  <Application>Microsoft Office PowerPoint</Application>
  <PresentationFormat>Panoramiczny</PresentationFormat>
  <Paragraphs>80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Motyw pakietu Office</vt:lpstr>
      <vt:lpstr>Regionalny Plan Rozwoju  i Deinstytucjonalizacji Usług Społecznych  i Zdrowotnych na lata 2026-2028 </vt:lpstr>
      <vt:lpstr>Zespół ds. rozwoju usług społecznych i zdrowotnych</vt:lpstr>
      <vt:lpstr>Zdefiniowane obszary interwencji:</vt:lpstr>
      <vt:lpstr>Obszar: rodzina – dzieci, w tym dzieci z niepełnosprawnościami</vt:lpstr>
      <vt:lpstr>Obszar: osoby starsze</vt:lpstr>
      <vt:lpstr>Obszar: osoby z niepełnosprawnościami oraz osoby wymagające wsparcia w codziennym funkcjonowaniu</vt:lpstr>
      <vt:lpstr>Obszar: osoby w kryzysie zdrowia psychicznego</vt:lpstr>
      <vt:lpstr>Obszar: osoby w kryzysie bezdomności</vt:lpstr>
      <vt:lpstr>Obszar: osoby wymagające opieki długoterminowej</vt:lpstr>
      <vt:lpstr>Przedsięwzięcie strategiczne „Zintegrowany rozwój infrastruktury i usług społecznych” – etap 1</vt:lpstr>
      <vt:lpstr>Przedsięwzięcie strategiczne „Zintegrowany rozwój infrastruktury i usług społecznych” – etap 2</vt:lpstr>
      <vt:lpstr>Przedsięwzięcie strategiczne „Deinstytucjonalizacja usług w obszarze pieczy zastępczej”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MD</dc:creator>
  <cp:lastModifiedBy>Zorn-Szumiło Joanna</cp:lastModifiedBy>
  <cp:revision>62</cp:revision>
  <dcterms:created xsi:type="dcterms:W3CDTF">2016-05-20T13:17:07Z</dcterms:created>
  <dcterms:modified xsi:type="dcterms:W3CDTF">2026-06-25T10:32:48Z</dcterms:modified>
</cp:coreProperties>
</file>