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9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ABEB0-2F48-4D46-9CF9-E5DB5064E39B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12F1-0465-4F0C-8033-D87DDC8E35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26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12F1-0465-4F0C-8033-D87DDC8E359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28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42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63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0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27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03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92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84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32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17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35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9A6F7E-4624-4AE2-9FC0-CB99100E9577}" type="datetimeFigureOut">
              <a:rPr lang="pl-PL" smtClean="0"/>
              <a:t>22.06.2026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458E22-A0ED-4E6A-A030-59A5A88410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9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ymiedzynarodowe.pomorskie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gramymiedzynarodowe@pomorskie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uthbaltic@southbaltic.e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fundusze-regiony/wsparcie-dla-polskich-ngos---beneficjentow-interre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program-lif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ERASMUS-EDU-2026-PEX-COVE?order=DESC&amp;pageNumber=1&amp;pageSize=50&amp;sortBy=startDate&amp;isExactMatch=true&amp;status=31094501,31094502&amp;frameworkProgramme=4335376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rb województwa + napis Urząd Marszałkowski Województwa Pomorskiego">
            <a:extLst>
              <a:ext uri="{FF2B5EF4-FFF2-40B4-BE49-F238E27FC236}">
                <a16:creationId xmlns:a16="http://schemas.microsoft.com/office/drawing/2014/main" id="{AB87380C-E32C-5F1A-1AF1-A99F6BB5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57" y="680938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BA2D6FC5-AD4D-1F85-B8BA-1E1BC451ED6D}"/>
              </a:ext>
            </a:extLst>
          </p:cNvPr>
          <p:cNvSpPr txBox="1">
            <a:spLocks/>
          </p:cNvSpPr>
          <p:nvPr/>
        </p:nvSpPr>
        <p:spPr>
          <a:xfrm>
            <a:off x="634180" y="2157833"/>
            <a:ext cx="10923640" cy="15204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Możliwości finansowania działań przez organizacje pozarządowe w ramach programów międzynarodowych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dtytuł 6">
            <a:extLst>
              <a:ext uri="{FF2B5EF4-FFF2-40B4-BE49-F238E27FC236}">
                <a16:creationId xmlns:a16="http://schemas.microsoft.com/office/drawing/2014/main" id="{D826C431-61BA-BCE8-91EA-627BD125F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2031" y="4620143"/>
            <a:ext cx="7607938" cy="1057660"/>
          </a:xfrm>
        </p:spPr>
        <p:txBody>
          <a:bodyPr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Pomorskie Forum Rad – Współpraca Dialog Przyszłość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Gdańsk, 24 czerwca 2026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Szymon Faruga</a:t>
            </a:r>
          </a:p>
        </p:txBody>
      </p:sp>
    </p:spTree>
    <p:extLst>
      <p:ext uri="{BB962C8B-B14F-4D97-AF65-F5344CB8AC3E}">
        <p14:creationId xmlns:p14="http://schemas.microsoft.com/office/powerpoint/2010/main" val="415836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51B52F2-6208-8C7B-AFBC-F05FAE46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EF0E6B9-2EE8-A84A-1F40-A244C887FC39}"/>
              </a:ext>
            </a:extLst>
          </p:cNvPr>
          <p:cNvSpPr txBox="1"/>
          <p:nvPr/>
        </p:nvSpPr>
        <p:spPr>
          <a:xfrm>
            <a:off x="7788060" y="130238"/>
            <a:ext cx="6023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 CERV – 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działania, nabory (9)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4968370-842C-1E3F-7E2B-A1ACDC9A1EA2}"/>
              </a:ext>
            </a:extLst>
          </p:cNvPr>
          <p:cNvSpPr txBox="1"/>
          <p:nvPr/>
        </p:nvSpPr>
        <p:spPr>
          <a:xfrm>
            <a:off x="197911" y="1098886"/>
            <a:ext cx="11796178" cy="90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Budżet Programu CERV na lata 2026-2027 wynosi 579 mln euro;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Spośród wielu ciekawych działań możliwych do zrealizowania w tym okresie warto zwrócić uwagę na następujące: </a:t>
            </a:r>
          </a:p>
          <a:p>
            <a:pPr marL="457200" indent="-457200">
              <a:lnSpc>
                <a:spcPct val="150000"/>
              </a:lnSpc>
              <a:spcAft>
                <a:spcPts val="115"/>
              </a:spcAft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Zaproszenie do składania wniosków dla organizacji społeczeństwa obywatelskiego działających na rzecz ochrony i promowania wartości Unii; </a:t>
            </a:r>
          </a:p>
          <a:p>
            <a:pPr marL="457200" indent="-457200">
              <a:lnSpc>
                <a:spcPct val="150000"/>
              </a:lnSpc>
              <a:spcAft>
                <a:spcPts val="115"/>
              </a:spcAft>
              <a:buFontTx/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Zaproszenie do składania wniosków w celu wsparcia stosowania Karty Praw Podstawowych Unii Europejskiej. 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Obecnie w Programie otwartych jest 12 naborów. Szczegółowych informacji udzieli NIW-CRSO – Krajowy Punkt Kontaktowy CERV dla Polski. 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2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FC5A164-72AF-0DA5-5B25-C1999112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DBCE958-F397-6782-B49C-0AA559757FA0}"/>
              </a:ext>
            </a:extLst>
          </p:cNvPr>
          <p:cNvSpPr txBox="1"/>
          <p:nvPr/>
        </p:nvSpPr>
        <p:spPr>
          <a:xfrm>
            <a:off x="7788060" y="130238"/>
            <a:ext cx="6023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Fundusze Norweskie 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 EOG (10)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261F2B3-33CF-49B0-F3DE-5405271A03AF}"/>
              </a:ext>
            </a:extLst>
          </p:cNvPr>
          <p:cNvSpPr txBox="1"/>
          <p:nvPr/>
        </p:nvSpPr>
        <p:spPr>
          <a:xfrm>
            <a:off x="197911" y="1098886"/>
            <a:ext cx="11796178" cy="951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Polska uczestniczy już w 4. edycji Funduszy Norweskich i EOG (czyli Norweskiego Mechanizmu Finansowego i Mechanizmu Finansowego Europejskiego Obszaru Gospodarczego);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ramach tych mechanizmów państwa-darczyńcy w zamian za dostęp do wspólnego rynku unijnego wspierają finansowo państwa-beneficjentów (są to głównie kraje Europy Środkowo-Wschodniej i Południowej);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ramach Funduszy Norweskich możliwe jest łączenie działań infrastrukturalnych z „miękkimi”, społecznymi.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 descr="Flaga Liechtensteinu – Wikipedia, wolna encyklopedia">
            <a:extLst>
              <a:ext uri="{FF2B5EF4-FFF2-40B4-BE49-F238E27FC236}">
                <a16:creationId xmlns:a16="http://schemas.microsoft.com/office/drawing/2014/main" id="{F17ABC99-7DF4-AFD5-D5BA-1F221A71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839" y="5143506"/>
            <a:ext cx="2381250" cy="14287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2D397DD-024D-B92B-2067-214229CF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444" y="5204040"/>
            <a:ext cx="1962569" cy="1428751"/>
          </a:xfrm>
          <a:prstGeom prst="rect">
            <a:avLst/>
          </a:prstGeom>
        </p:spPr>
      </p:pic>
      <p:pic>
        <p:nvPicPr>
          <p:cNvPr id="13" name="Obraz 12" descr="Flaga narodowa - Islandia">
            <a:extLst>
              <a:ext uri="{FF2B5EF4-FFF2-40B4-BE49-F238E27FC236}">
                <a16:creationId xmlns:a16="http://schemas.microsoft.com/office/drawing/2014/main" id="{91607455-25AC-48A7-CCC3-A70D9926E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958" y="5175039"/>
            <a:ext cx="2064936" cy="1486754"/>
          </a:xfrm>
          <a:prstGeom prst="rect">
            <a:avLst/>
          </a:prstGeom>
        </p:spPr>
      </p:pic>
      <p:pic>
        <p:nvPicPr>
          <p:cNvPr id="14" name="Obraz 13" descr="Flaga państwowa">
            <a:extLst>
              <a:ext uri="{FF2B5EF4-FFF2-40B4-BE49-F238E27FC236}">
                <a16:creationId xmlns:a16="http://schemas.microsoft.com/office/drawing/2014/main" id="{5F95A768-396E-C91A-8F29-332DF8C97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249" y="5175039"/>
            <a:ext cx="23812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3733023-A689-C32C-4A8B-9BA6B93AD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95C57B8-8A6A-AB45-7393-7E09DD5DA7A1}"/>
              </a:ext>
            </a:extLst>
          </p:cNvPr>
          <p:cNvSpPr txBox="1"/>
          <p:nvPr/>
        </p:nvSpPr>
        <p:spPr>
          <a:xfrm>
            <a:off x="7788060" y="130238"/>
            <a:ext cx="6023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Fundusz Społeczeństwa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Obywatelskiego (11)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8BF05D-F2CD-3A13-24C2-18F9B7E132BA}"/>
              </a:ext>
            </a:extLst>
          </p:cNvPr>
          <p:cNvSpPr txBox="1"/>
          <p:nvPr/>
        </p:nvSpPr>
        <p:spPr>
          <a:xfrm>
            <a:off x="197911" y="1098886"/>
            <a:ext cx="11796178" cy="90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Częścią Funduszy Norweskich jest Fundusz Społeczeństwa Obywatelskiego (FSO), którym zarządza konsorcjum 5 organizacji pozarządowych z Fundacją im. Stefana Batorego na czele.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FSO, w którym pod koniec maja ogłoszono pierwszy nabór wniosków, skierowany jest do stowarzyszeń i związków stowarzyszeń, fundacji, spółdzielni socjalnych, czy kół gospodyń wiejskich.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ramach ww. naboru wnioski wstępne składać będzie można do 29 lipca 2026 r. Tematyka: ochrona praw człowieka, praworządność, wartości demokratyczne.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Wygenerowany obraz">
            <a:extLst>
              <a:ext uri="{FF2B5EF4-FFF2-40B4-BE49-F238E27FC236}">
                <a16:creationId xmlns:a16="http://schemas.microsoft.com/office/drawing/2014/main" id="{2AD73733-6B26-A889-3CA3-97DD2276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84" y="4916921"/>
            <a:ext cx="1788205" cy="18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3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4326814-970C-93B7-8BA8-3E27BC05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793AA9F-D400-7989-7FFC-0ED1EA9DBF08}"/>
              </a:ext>
            </a:extLst>
          </p:cNvPr>
          <p:cNvSpPr txBox="1"/>
          <p:nvPr/>
        </p:nvSpPr>
        <p:spPr>
          <a:xfrm>
            <a:off x="7788060" y="130238"/>
            <a:ext cx="6023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Przyszłość programów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międzynarodowych (12)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22242F8-7923-ACB9-4E4B-D9699538C6F6}"/>
              </a:ext>
            </a:extLst>
          </p:cNvPr>
          <p:cNvSpPr txBox="1"/>
          <p:nvPr/>
        </p:nvSpPr>
        <p:spPr>
          <a:xfrm>
            <a:off x="197911" y="1098886"/>
            <a:ext cx="11796178" cy="905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15"/>
              </a:spcAf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pakietu wniosków w sprawie rozporządzeń na lata 2028-2034 wypuszczonych przez KE w lipcu 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2025 r. wynika, że: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Budżet programu Erasmus+ wyniesie 40,8 mld euro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a wśród celów, na jakich opierać będzie się program wymieniono m.in.: utworzenie jednolitego punktu dostępu do ofert UE dla młodych obywateli, promowanie wymiany młodzieżowej, wzmocnienie roli sportu; 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Swoją silną pozycję zachowa również </a:t>
            </a:r>
            <a:r>
              <a:rPr lang="pl-PL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 – budżet wyniesie 10,2 mld euro;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Program LIFE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zaszyty będzie pod postacią „Działań LIFE” w Europejskim Funduszu Konkurencyjności.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a 6" descr="Strzałki pagonowe z wypełnieniem pełnym">
            <a:extLst>
              <a:ext uri="{FF2B5EF4-FFF2-40B4-BE49-F238E27FC236}">
                <a16:creationId xmlns:a16="http://schemas.microsoft.com/office/drawing/2014/main" id="{8C30E2E1-A8E9-B4CB-C824-2F5E565771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2880000">
            <a:off x="10200343" y="4624164"/>
            <a:ext cx="2187188" cy="17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5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erb województwa + napis Urząd Marszałkowski Województwa Pomorskiego">
            <a:extLst>
              <a:ext uri="{FF2B5EF4-FFF2-40B4-BE49-F238E27FC236}">
                <a16:creationId xmlns:a16="http://schemas.microsoft.com/office/drawing/2014/main" id="{B7710737-C0E5-13A2-240A-FDE6BE73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3" y="1187093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946855B-AC47-F5DE-7C1A-B2448C64A03A}"/>
              </a:ext>
            </a:extLst>
          </p:cNvPr>
          <p:cNvSpPr txBox="1"/>
          <p:nvPr/>
        </p:nvSpPr>
        <p:spPr>
          <a:xfrm>
            <a:off x="3838156" y="2851891"/>
            <a:ext cx="549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86AADD2-0401-1A1C-F6AE-051D9CE2EA8C}"/>
              </a:ext>
            </a:extLst>
          </p:cNvPr>
          <p:cNvSpPr txBox="1"/>
          <p:nvPr/>
        </p:nvSpPr>
        <p:spPr>
          <a:xfrm>
            <a:off x="2778838" y="5355179"/>
            <a:ext cx="663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Szymon Faruga</a:t>
            </a:r>
          </a:p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Referat Programów Międzynarodowych</a:t>
            </a:r>
          </a:p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Departament Rozwoju Regionalnego i Przestrzennego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B87C608-0F94-AD49-16B7-1C71B4283A76}"/>
              </a:ext>
            </a:extLst>
          </p:cNvPr>
          <p:cNvSpPr txBox="1"/>
          <p:nvPr/>
        </p:nvSpPr>
        <p:spPr>
          <a:xfrm>
            <a:off x="3239827" y="3940256"/>
            <a:ext cx="571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https://programymiedzynarodowe.pomorskie.eu/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4F3A6E0-A467-58E1-83C3-DFD13619F777}"/>
              </a:ext>
            </a:extLst>
          </p:cNvPr>
          <p:cNvSpPr txBox="1"/>
          <p:nvPr/>
        </p:nvSpPr>
        <p:spPr>
          <a:xfrm>
            <a:off x="3599168" y="4513035"/>
            <a:ext cx="499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programymiedzynarodowe@pomorskie.eu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2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28D5513-32AF-9A67-92DF-EBE3C3873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ED8D7D1-4C28-ADEF-EFC8-C89B2AA9D7A2}"/>
              </a:ext>
            </a:extLst>
          </p:cNvPr>
          <p:cNvSpPr txBox="1"/>
          <p:nvPr/>
        </p:nvSpPr>
        <p:spPr>
          <a:xfrm>
            <a:off x="197911" y="914400"/>
            <a:ext cx="11796178" cy="201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15"/>
              </a:spcAft>
              <a:buFont typeface="+mj-lt"/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Aktualności ze świata programów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lnSpc>
                <a:spcPct val="150000"/>
              </a:lnSpc>
              <a:spcAft>
                <a:spcPts val="115"/>
              </a:spcAft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Wybrane możliwości w programach zarządzanych przez Komisję Europejską;</a:t>
            </a:r>
          </a:p>
          <a:p>
            <a:pPr marL="514350" indent="-514350">
              <a:lnSpc>
                <a:spcPct val="150000"/>
              </a:lnSpc>
              <a:spcAft>
                <a:spcPts val="115"/>
              </a:spcAft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Fundusze Norweskie i EOG;</a:t>
            </a:r>
          </a:p>
          <a:p>
            <a:pPr marL="514350" indent="-514350">
              <a:lnSpc>
                <a:spcPct val="150000"/>
              </a:lnSpc>
              <a:spcAft>
                <a:spcPts val="115"/>
              </a:spcAft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Słowo o przyszłości programów międzynarodowych po 2027 roku.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B92FA42-C96A-7A14-037C-65715993C218}"/>
              </a:ext>
            </a:extLst>
          </p:cNvPr>
          <p:cNvSpPr txBox="1"/>
          <p:nvPr/>
        </p:nvSpPr>
        <p:spPr>
          <a:xfrm>
            <a:off x="7788060" y="130238"/>
            <a:ext cx="602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Agenda (1)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B0C21D5-6815-0F18-411D-12D170277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06" y="4090219"/>
            <a:ext cx="2499983" cy="249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8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F40BA7D-874F-5B82-BE05-B6E2E5F2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FC6ABE3-942E-3C17-F3DC-4BF7D87D7D36}"/>
              </a:ext>
            </a:extLst>
          </p:cNvPr>
          <p:cNvSpPr txBox="1"/>
          <p:nvPr/>
        </p:nvSpPr>
        <p:spPr>
          <a:xfrm>
            <a:off x="7397300" y="133606"/>
            <a:ext cx="457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Południowy Bałtyk (2)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ECCB7F0-DCFE-8D65-9573-2C480FD0ABC3}"/>
              </a:ext>
            </a:extLst>
          </p:cNvPr>
          <p:cNvSpPr txBox="1"/>
          <p:nvPr/>
        </p:nvSpPr>
        <p:spPr>
          <a:xfrm>
            <a:off x="197911" y="825910"/>
            <a:ext cx="11796178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Programy Europejskiej Współpracy Terytorialnej (INTERREG) skupione są na wymianie myśli, wiedzy, zasobów i na rozwiązywaniu problemów ponad granicami;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Jednym z takich programów jest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Południowy Bałtyk – obejmujący swoim zasięgiem geograficznym 3 regiony z Polski (w tym Pomorskie), regiony duńskie, szwedzkie, litewskie, a także subregiony w ramach Landu Meklemburgia-Pomorze Przednie. </a:t>
            </a: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70C3652-0957-C329-62CC-BE5054752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54" y="4326675"/>
            <a:ext cx="2275836" cy="22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8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77C66EE-4D00-FB81-E1F0-3FC1E154E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20C8905-6313-F27D-6E34-3060DFD83D42}"/>
              </a:ext>
            </a:extLst>
          </p:cNvPr>
          <p:cNvSpPr txBox="1"/>
          <p:nvPr/>
        </p:nvSpPr>
        <p:spPr>
          <a:xfrm>
            <a:off x="179512" y="1288026"/>
            <a:ext cx="11796178" cy="470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dniach 16 września – 4 listopada otwarte będą nabory na projekty regularne oraz na projekty małej skali – to już ostatnie nabory w tej perspektywie;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Alokacja: 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Projekty regularne -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1,264 mln euro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digitalizację regionu i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776 tys. euro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wzmacnianie zdolności do współpracy; 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Projekty małej skali - 320 tys. euro na wzmacnianie zdolności do współpracy. 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Więcej w sprawie naborów: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southbaltic@southbaltic.eu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4F5250A-5E55-9504-6759-2B404F2B1F6C}"/>
              </a:ext>
            </a:extLst>
          </p:cNvPr>
          <p:cNvSpPr txBox="1"/>
          <p:nvPr/>
        </p:nvSpPr>
        <p:spPr>
          <a:xfrm>
            <a:off x="7397300" y="133606"/>
            <a:ext cx="4578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Południowy Bałtyk - nabory (3)</a:t>
            </a:r>
          </a:p>
        </p:txBody>
      </p:sp>
    </p:spTree>
    <p:extLst>
      <p:ext uri="{BB962C8B-B14F-4D97-AF65-F5344CB8AC3E}">
        <p14:creationId xmlns:p14="http://schemas.microsoft.com/office/powerpoint/2010/main" val="395207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6C23DED-D8EF-9A1D-C2E2-1EB815340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8F19E20-7B47-3C18-F189-F368A12B4534}"/>
              </a:ext>
            </a:extLst>
          </p:cNvPr>
          <p:cNvSpPr txBox="1"/>
          <p:nvPr/>
        </p:nvSpPr>
        <p:spPr>
          <a:xfrm>
            <a:off x="7788060" y="130238"/>
            <a:ext cx="602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Pożyczka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NGOs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B34CA5D-AACB-DB73-32CF-223DF4E06A9E}"/>
              </a:ext>
            </a:extLst>
          </p:cNvPr>
          <p:cNvSpPr txBox="1"/>
          <p:nvPr/>
        </p:nvSpPr>
        <p:spPr>
          <a:xfrm>
            <a:off x="197911" y="776749"/>
            <a:ext cx="1179617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Organizacje pozarządowe – beneficjenci programów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2021-2027 mogą ubiegać się o wsparcie zwrotne z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MFiPR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na pokrycie wydatków kwalifikowalnych w ramach projektu, zanim otrzymają refundację z Europejskiego Funduszu Rozwoju Regionalnego (EFRR);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Wsparcie jest nieoprocentowane;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Nabór odbywa się w trybie ciągłym, decyduje kolejność złożonych wniosków. Więcej: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tutaj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324039C-812C-37F5-8A4B-170BE850B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090" y="4229311"/>
            <a:ext cx="2151999" cy="24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2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E93B48D-5819-38B9-756B-38565C71B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F83C3D-9721-0802-7114-9BBDBFC5DC96}"/>
              </a:ext>
            </a:extLst>
          </p:cNvPr>
          <p:cNvSpPr txBox="1"/>
          <p:nvPr/>
        </p:nvSpPr>
        <p:spPr>
          <a:xfrm>
            <a:off x="7788060" y="130238"/>
            <a:ext cx="602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 LIFE (5)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4657A81-5702-DB11-E6ED-7624C35D7F4E}"/>
              </a:ext>
            </a:extLst>
          </p:cNvPr>
          <p:cNvSpPr txBox="1"/>
          <p:nvPr/>
        </p:nvSpPr>
        <p:spPr>
          <a:xfrm>
            <a:off x="197911" y="776749"/>
            <a:ext cx="11796178" cy="760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Jest to największy Program UE w pełni poświęcony ochronie środowiska, przyrody, bioróżnorodności, jest zaawansowany i wymagający pod względem wymogów, jakie trzeba spełnić;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Programie możliwe do realizacji są działania z zakresu: ochrony zagrożonych gatunków i siedlisk, efektywności energetycznej, adaptacji do zmian klimatu, gospodarki o obiegu zamkniętym; 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projektów LIFE często wykracza poza standardowe ramy wieloletniego budżetu UE, czego przykładem jest chociażby projekt LIFE POM GOZilla.pl. Realizacja projektu przypada na lata 2025-2035;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Inspiracji projektowych dostarczyć może publikacja NFOŚiGW pn. „Polskie projekty LIFE”, dostępna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tutaj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0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F64EEF7-1026-9242-3EBF-CD5F9ABFD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0FC59DF-2A08-5796-B6A0-9660C564B9D4}"/>
              </a:ext>
            </a:extLst>
          </p:cNvPr>
          <p:cNvSpPr txBox="1"/>
          <p:nvPr/>
        </p:nvSpPr>
        <p:spPr>
          <a:xfrm>
            <a:off x="7788060" y="130238"/>
            <a:ext cx="6023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 LIFE – wsparcie wnioskodawców (6)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EAA8FEC-E3A0-05A1-CEF3-4BEC78788626}"/>
              </a:ext>
            </a:extLst>
          </p:cNvPr>
          <p:cNvSpPr txBox="1"/>
          <p:nvPr/>
        </p:nvSpPr>
        <p:spPr>
          <a:xfrm>
            <a:off x="179512" y="1207041"/>
            <a:ext cx="11796178" cy="523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15"/>
              </a:spcAft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Krajowy Punkt Kontaktowy Programu LIFE oferuje różne możliwości wsparcia wnioskodawców: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Tx/>
              <a:buChar char="-"/>
            </a:pP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Inkubator Wniosków LIFE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wsparcie dla liderów planowanych do złożenia przedsięwzięć – dotacja do 80 tys. zł na przygotowanie wniosku – ekspertyzy, tłumaczenia, koszty pracy, opracowania merytoryczne (termin składania wniosków do Inkubatora w 2026 już upłynął, jednak nabór do tej pory uruchamiano corocznie);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Tx/>
              <a:buChar char="-"/>
            </a:pPr>
            <a:r>
              <a:rPr lang="pl-PL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Ekonsultant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 LIFE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usprawnienie przygotowania koncepcji projektu – wypełnia się formularz koncepcyjny i przesyła do NFOŚiGW – uwagi pozwolą na lepsze przygotowanie ostatecznego wniosku.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8414A73-917D-F11F-7C77-AC52879D9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984" y="4518314"/>
            <a:ext cx="2167706" cy="20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5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A6323A9-0F06-8173-87E1-ADE12FDC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729D7DB-9698-5908-984D-D35D6CD69542}"/>
              </a:ext>
            </a:extLst>
          </p:cNvPr>
          <p:cNvSpPr txBox="1"/>
          <p:nvPr/>
        </p:nvSpPr>
        <p:spPr>
          <a:xfrm>
            <a:off x="7788060" y="130238"/>
            <a:ext cx="602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Erasmus+ (7)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D2B91EC-8B0B-5CA8-4ADB-50B1617E74F9}"/>
              </a:ext>
            </a:extLst>
          </p:cNvPr>
          <p:cNvSpPr txBox="1"/>
          <p:nvPr/>
        </p:nvSpPr>
        <p:spPr>
          <a:xfrm>
            <a:off x="197911" y="1098886"/>
            <a:ext cx="11796178" cy="619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Jest to program, od którego warto rozpocząć swoją przygodę z programami międzynarodowymi – projekty nie są skomplikowane w realizacji, a szansa na otrzymanie dofinansowania jest relatywnie duża; 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Prowadzimy narrację, że program ten nie jest przeznaczony jedynie dla szkół i uczelni wyższych – mogą z niego korzystać również fundacje, stowarzyszenia, kluby sportowe, administracja publiczna;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Korzyści z uczestnictwa jest całe mnóstwo; 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 3 września otwarty jest nabór w zakresie centrów doskonałości zawodowej (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Excellence). Więcej informacji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tutaj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7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C6503AC-089E-44E1-3A48-492A06C12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3260A32-FC27-FD75-641C-D64372A47B3D}"/>
              </a:ext>
            </a:extLst>
          </p:cNvPr>
          <p:cNvSpPr txBox="1"/>
          <p:nvPr/>
        </p:nvSpPr>
        <p:spPr>
          <a:xfrm>
            <a:off x="7788060" y="130238"/>
            <a:ext cx="602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 CERV (8)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D5067D2-F790-2ACF-52B5-07E7D74AB7C0}"/>
              </a:ext>
            </a:extLst>
          </p:cNvPr>
          <p:cNvSpPr txBox="1"/>
          <p:nvPr/>
        </p:nvSpPr>
        <p:spPr>
          <a:xfrm>
            <a:off x="197911" y="1098886"/>
            <a:ext cx="11796178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CERV (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to tłumacząc na j. polski Program „Obywatele, Równość, Prawa i Wartości”. Wdrażany jest w latach 2021-2027;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Celem programu jest ochrona i promowanie praw oraz wartości Unii wyrażonych w Traktatach UE i w Karcie Praw Podstawowych UE; </a:t>
            </a: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 podzielony został na 4 komponenty: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1. Wartości Unii, 2. Równość, prawa, i równość płci, 3. Zaangażowanie i udział obywateli, 4.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Daphne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(przeciwdziałanie przemocy ze względu na płeć wobec kobiet i dzieci). </a:t>
            </a: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15"/>
              </a:spcAft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0C65FFA-2A5D-C9AD-C0E3-5DE22F2C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789" y="4836470"/>
            <a:ext cx="2231300" cy="189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0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1038</Words>
  <Application>Microsoft Office PowerPoint</Application>
  <PresentationFormat>Panoramiczny</PresentationFormat>
  <Paragraphs>128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Urzad Marszalkowski Wojewodztwa Pomorskiego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Faruga Szymon</dc:creator>
  <cp:lastModifiedBy>Faruga Szymon</cp:lastModifiedBy>
  <cp:revision>10</cp:revision>
  <dcterms:created xsi:type="dcterms:W3CDTF">2026-06-11T10:16:25Z</dcterms:created>
  <dcterms:modified xsi:type="dcterms:W3CDTF">2026-06-22T08:17:40Z</dcterms:modified>
</cp:coreProperties>
</file>