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1.xml" ContentType="application/vnd.openxmlformats-officedocument.drawingml.chart+xml"/>
  <Override PartName="/ppt/notesSlides/notesSlide42.xml" ContentType="application/vnd.openxmlformats-officedocument.presentationml.notesSlide+xml"/>
  <Override PartName="/ppt/charts/chart12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301" r:id="rId3"/>
    <p:sldId id="257" r:id="rId4"/>
    <p:sldId id="258" r:id="rId5"/>
    <p:sldId id="259" r:id="rId6"/>
    <p:sldId id="260" r:id="rId7"/>
    <p:sldId id="261" r:id="rId8"/>
    <p:sldId id="30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12188825" cy="6858000"/>
  <p:notesSz cx="6858000" cy="121888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3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Procent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0B5EA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F26-4F11-984C-64E170C44CC8}"/>
              </c:ext>
            </c:extLst>
          </c:dPt>
          <c:dPt>
            <c:idx val="1"/>
            <c:bubble3D val="0"/>
            <c:spPr>
              <a:solidFill>
                <a:srgbClr val="148E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F26-4F11-984C-64E170C44CC8}"/>
              </c:ext>
            </c:extLst>
          </c:dPt>
          <c:dPt>
            <c:idx val="2"/>
            <c:bubble3D val="0"/>
            <c:spPr>
              <a:solidFill>
                <a:srgbClr val="D9770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7F26-4F11-984C-64E170C44CC8}"/>
              </c:ext>
            </c:extLst>
          </c:dPt>
          <c:dPt>
            <c:idx val="3"/>
            <c:bubble3D val="0"/>
            <c:spPr>
              <a:solidFill>
                <a:srgbClr val="2F855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7F26-4F11-984C-64E170C44CC8}"/>
              </c:ext>
            </c:extLst>
          </c:dPt>
          <c:dPt>
            <c:idx val="4"/>
            <c:bubble3D val="0"/>
            <c:spPr>
              <a:solidFill>
                <a:srgbClr val="C81E3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7F26-4F11-984C-64E170C44CC8}"/>
              </c:ext>
            </c:extLst>
          </c:dPt>
          <c:dLbls>
            <c:dLbl>
              <c:idx val="0"/>
              <c:numFmt formatCode="0" sourceLinked="0"/>
              <c:spPr/>
              <c:txPr>
                <a:bodyPr/>
                <a:lstStyle/>
                <a:p>
                  <a:pPr>
                    <a:defRPr sz="720" b="0" i="0" u="none" strike="noStrike">
                      <a:solidFill>
                        <a:srgbClr val="000000"/>
                      </a:solidFill>
                      <a:latin typeface="Apto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26-4F11-984C-64E170C44CC8}"/>
                </c:ext>
              </c:extLst>
            </c:dLbl>
            <c:dLbl>
              <c:idx val="1"/>
              <c:numFmt formatCode="0" sourceLinked="0"/>
              <c:spPr/>
              <c:txPr>
                <a:bodyPr/>
                <a:lstStyle/>
                <a:p>
                  <a:pPr>
                    <a:defRPr sz="720" b="0" i="0" u="none" strike="noStrike">
                      <a:solidFill>
                        <a:srgbClr val="000000"/>
                      </a:solidFill>
                      <a:latin typeface="Apto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26-4F11-984C-64E170C44CC8}"/>
                </c:ext>
              </c:extLst>
            </c:dLbl>
            <c:dLbl>
              <c:idx val="2"/>
              <c:numFmt formatCode="0" sourceLinked="0"/>
              <c:spPr/>
              <c:txPr>
                <a:bodyPr/>
                <a:lstStyle/>
                <a:p>
                  <a:pPr>
                    <a:defRPr sz="720" b="0" i="0" u="none" strike="noStrike">
                      <a:solidFill>
                        <a:srgbClr val="000000"/>
                      </a:solidFill>
                      <a:latin typeface="Apto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26-4F11-984C-64E170C44CC8}"/>
                </c:ext>
              </c:extLst>
            </c:dLbl>
            <c:dLbl>
              <c:idx val="3"/>
              <c:numFmt formatCode="0" sourceLinked="0"/>
              <c:spPr/>
              <c:txPr>
                <a:bodyPr/>
                <a:lstStyle/>
                <a:p>
                  <a:pPr>
                    <a:defRPr sz="720" b="0" i="0" u="none" strike="noStrike">
                      <a:solidFill>
                        <a:srgbClr val="000000"/>
                      </a:solidFill>
                      <a:latin typeface="Apto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26-4F11-984C-64E170C44CC8}"/>
                </c:ext>
              </c:extLst>
            </c:dLbl>
            <c:dLbl>
              <c:idx val="4"/>
              <c:numFmt formatCode="0" sourceLinked="0"/>
              <c:spPr/>
              <c:txPr>
                <a:bodyPr/>
                <a:lstStyle/>
                <a:p>
                  <a:pPr>
                    <a:defRPr sz="720" b="0" i="0" u="none" strike="noStrike">
                      <a:solidFill>
                        <a:srgbClr val="000000"/>
                      </a:solidFill>
                      <a:latin typeface="Apto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26-4F11-984C-64E170C44CC8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Stowarzyszenia</c:v>
                </c:pt>
                <c:pt idx="1">
                  <c:v>Fundacje</c:v>
                </c:pt>
                <c:pt idx="2">
                  <c:v>OSP</c:v>
                </c:pt>
                <c:pt idx="3">
                  <c:v>Zw. wyznaniowe</c:v>
                </c:pt>
                <c:pt idx="4">
                  <c:v>OPP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26-4F11-984C-64E170C44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730">
              <a:latin typeface="Aptos"/>
              <a:cs typeface="Aptos"/>
            </a:defRPr>
          </a:pPr>
          <a:endParaRPr lang="en-US"/>
        </a:p>
      </c:txPr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E08A3C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u="none" strike="noStrike">
                    <a:solidFill>
                      <a:srgbClr val="1C2B2E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Wyższe finansowanie</c:v>
                </c:pt>
                <c:pt idx="1">
                  <c:v>Łatwiejszy dostęp do grantów</c:v>
                </c:pt>
                <c:pt idx="2">
                  <c:v>Zaangażowanie członków</c:v>
                </c:pt>
                <c:pt idx="3">
                  <c:v>Wsparcie kadrowe</c:v>
                </c:pt>
                <c:pt idx="4">
                  <c:v>Infrastruktura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59.1</c:v>
                </c:pt>
                <c:pt idx="1">
                  <c:v>57.7</c:v>
                </c:pt>
                <c:pt idx="2">
                  <c:v>41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1-4AEF-BA71-39993517AE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50" b="0" i="0" u="none" strike="noStrike">
                <a:solidFill>
                  <a:srgbClr val="1C2B2E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70"/>
        </c:scaling>
        <c:delete val="1"/>
        <c:axPos val="b"/>
        <c:numFmt formatCode="General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Fundacja</c:v>
                </c:pt>
              </c:strCache>
            </c:strRef>
          </c:tx>
          <c:spPr>
            <a:solidFill>
              <a:srgbClr val="15616D"/>
            </a:solidFill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Składki członkowskie</c:v>
                </c:pt>
                <c:pt idx="1">
                  <c:v>Dotacje samorządowe</c:v>
                </c:pt>
                <c:pt idx="2">
                  <c:v>Granty lokalne</c:v>
                </c:pt>
                <c:pt idx="3">
                  <c:v>Darowizny</c:v>
                </c:pt>
                <c:pt idx="4">
                  <c:v>Umowy sponsorskie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7.3</c:v>
                </c:pt>
                <c:pt idx="1">
                  <c:v>41.8</c:v>
                </c:pt>
                <c:pt idx="2">
                  <c:v>49.1</c:v>
                </c:pt>
                <c:pt idx="3">
                  <c:v>63.6</c:v>
                </c:pt>
                <c:pt idx="4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D-4AF1-9B92-1455F86B5C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Stowarzyszenie</c:v>
                </c:pt>
              </c:strCache>
            </c:strRef>
          </c:tx>
          <c:spPr>
            <a:solidFill>
              <a:srgbClr val="E08A3C"/>
            </a:solidFill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Składki członkowskie</c:v>
                </c:pt>
                <c:pt idx="1">
                  <c:v>Dotacje samorządowe</c:v>
                </c:pt>
                <c:pt idx="2">
                  <c:v>Granty lokalne</c:v>
                </c:pt>
                <c:pt idx="3">
                  <c:v>Darowizny</c:v>
                </c:pt>
                <c:pt idx="4">
                  <c:v>Umowy sponsorskie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75</c:v>
                </c:pt>
                <c:pt idx="1">
                  <c:v>45.7</c:v>
                </c:pt>
                <c:pt idx="2">
                  <c:v>51.7</c:v>
                </c:pt>
                <c:pt idx="3">
                  <c:v>62.1</c:v>
                </c:pt>
                <c:pt idx="4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1D-4AF1-9B92-1455F86B5C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OSP</c:v>
                </c:pt>
              </c:strCache>
            </c:strRef>
          </c:tx>
          <c:spPr>
            <a:solidFill>
              <a:srgbClr val="5C9A8F"/>
            </a:solidFill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Składki członkowskie</c:v>
                </c:pt>
                <c:pt idx="1">
                  <c:v>Dotacje samorządowe</c:v>
                </c:pt>
                <c:pt idx="2">
                  <c:v>Granty lokalne</c:v>
                </c:pt>
                <c:pt idx="3">
                  <c:v>Darowizny</c:v>
                </c:pt>
                <c:pt idx="4">
                  <c:v>Umowy sponsorskie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95.2</c:v>
                </c:pt>
                <c:pt idx="1">
                  <c:v>90.5</c:v>
                </c:pt>
                <c:pt idx="2">
                  <c:v>76.2</c:v>
                </c:pt>
                <c:pt idx="3">
                  <c:v>81</c:v>
                </c:pt>
                <c:pt idx="4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1D-4AF1-9B92-1455F86B5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1C2B2E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5E7074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100">
              <a:solidFill>
                <a:srgbClr val="1C2B2E"/>
              </a:solidFill>
              <a:latin typeface="Calibri"/>
              <a:cs typeface="Calibri"/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pozytywnych</c:v>
                </c:pt>
              </c:strCache>
            </c:strRef>
          </c:tx>
          <c:spPr>
            <a:solidFill>
              <a:srgbClr val="15616D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1C2B2E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Kontrole po zakończeniu</c:v>
                </c:pt>
                <c:pt idx="1">
                  <c:v>Monitorowanie w trakcie</c:v>
                </c:pt>
                <c:pt idx="2">
                  <c:v>Wysokość finansowania</c:v>
                </c:pt>
                <c:pt idx="3">
                  <c:v>Łatwość rozliczenia</c:v>
                </c:pt>
                <c:pt idx="4">
                  <c:v>Czas uruchomienia środków</c:v>
                </c:pt>
                <c:pt idx="5">
                  <c:v>Wskaźnik sukcesu / dostępność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81</c:v>
                </c:pt>
                <c:pt idx="1">
                  <c:v>75.400000000000006</c:v>
                </c:pt>
                <c:pt idx="2">
                  <c:v>66.400000000000006</c:v>
                </c:pt>
                <c:pt idx="3">
                  <c:v>56.6</c:v>
                </c:pt>
                <c:pt idx="4">
                  <c:v>56.3</c:v>
                </c:pt>
                <c:pt idx="5">
                  <c:v>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1-4BC6-A782-D1C4EECBBC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50" b="0" i="0" u="none" strike="noStrike">
                <a:solidFill>
                  <a:srgbClr val="1C2B2E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95"/>
        </c:scaling>
        <c:delete val="1"/>
        <c:axPos val="b"/>
        <c:numFmt formatCode="General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</c:v>
                </c:pt>
              </c:strCache>
            </c:strRef>
          </c:tx>
          <c:spPr>
            <a:solidFill>
              <a:srgbClr val="0B5EA8"/>
            </a:solidFill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Sport</c:v>
                </c:pt>
                <c:pt idx="1">
                  <c:v>Kultura</c:v>
                </c:pt>
                <c:pt idx="2">
                  <c:v>Edukacja</c:v>
                </c:pt>
                <c:pt idx="3">
                  <c:v>Ratownictwo</c:v>
                </c:pt>
                <c:pt idx="4">
                  <c:v>Obywat.</c:v>
                </c:pt>
                <c:pt idx="5">
                  <c:v>Członk.</c:v>
                </c:pt>
                <c:pt idx="6">
                  <c:v>OzN</c:v>
                </c:pt>
                <c:pt idx="7">
                  <c:v>Relig.</c:v>
                </c:pt>
                <c:pt idx="8">
                  <c:v>Zdrowie psych.</c:v>
                </c:pt>
                <c:pt idx="9">
                  <c:v>Integr.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B-454D-8251-96CAE3EFC0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650" b="0" i="0" u="none" strike="noStrike">
                <a:solidFill>
                  <a:srgbClr val="000000"/>
                </a:solidFill>
                <a:latin typeface="Aptos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20"/>
          <c:min val="0"/>
        </c:scaling>
        <c:delete val="0"/>
        <c:axPos val="l"/>
        <c:majorGridlines>
          <c:spPr>
            <a:ln w="12700" cap="flat">
              <a:solidFill>
                <a:srgbClr val="E4E7EC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700" b="0" i="0" u="none" strike="noStrike">
                <a:solidFill>
                  <a:srgbClr val="000000"/>
                </a:solidFill>
                <a:latin typeface="Aptos"/>
              </a:defRPr>
            </a:pPr>
            <a:endParaRPr lang="en-US"/>
          </a:p>
        </c:txPr>
        <c:crossAx val="209473455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Odsetek</c:v>
                </c:pt>
              </c:strCache>
            </c:strRef>
          </c:tx>
          <c:spPr>
            <a:solidFill>
              <a:srgbClr val="15616D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1C2B2E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Dorośli</c:v>
                </c:pt>
                <c:pt idx="1">
                  <c:v>Młodzież</c:v>
                </c:pt>
                <c:pt idx="2">
                  <c:v>Dzieci</c:v>
                </c:pt>
                <c:pt idx="3">
                  <c:v>Seniorzy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82.2</c:v>
                </c:pt>
                <c:pt idx="1">
                  <c:v>74.5</c:v>
                </c:pt>
                <c:pt idx="2">
                  <c:v>63.5</c:v>
                </c:pt>
                <c:pt idx="3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B-47C8-A3CA-F5D4AC030D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1C2B2E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00"/>
          <c:min val="0"/>
        </c:scaling>
        <c:delete val="1"/>
        <c:axPos val="b"/>
        <c:numFmt formatCode="General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luki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15616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BD1-4C86-A7CD-87E46A58173A}"/>
              </c:ext>
            </c:extLst>
          </c:dPt>
          <c:dPt>
            <c:idx val="1"/>
            <c:bubble3D val="0"/>
            <c:spPr>
              <a:solidFill>
                <a:srgbClr val="E08A3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BD1-4C86-A7CD-87E46A58173A}"/>
              </c:ext>
            </c:extLst>
          </c:dPt>
          <c:dPt>
            <c:idx val="2"/>
            <c:bubble3D val="0"/>
            <c:spPr>
              <a:solidFill>
                <a:srgbClr val="C2D4D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BD1-4C86-A7CD-87E46A58173A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1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D1-4C86-A7CD-87E46A58173A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1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D1-4C86-A7CD-87E46A58173A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1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D1-4C86-A7CD-87E46A58173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Raczej / zdecydowanie NIE</c:v>
                </c:pt>
                <c:pt idx="1">
                  <c:v>Raczej / zdecydowanie TAK</c:v>
                </c:pt>
                <c:pt idx="2">
                  <c:v>Trudno powiedzieć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63.5</c:v>
                </c:pt>
                <c:pt idx="1">
                  <c:v>22.1</c:v>
                </c:pt>
                <c:pt idx="2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D1-4C86-A7CD-87E46A581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50">
              <a:solidFill>
                <a:srgbClr val="1C2B2E"/>
              </a:solidFill>
              <a:latin typeface="Calibri"/>
              <a:cs typeface="Calibri"/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często (kilka razy / tydzień)</c:v>
                </c:pt>
              </c:strCache>
            </c:strRef>
          </c:tx>
          <c:spPr>
            <a:solidFill>
              <a:srgbClr val="15616D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u="none" strike="noStrike">
                    <a:solidFill>
                      <a:srgbClr val="1C2B2E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Kontakt osobisty</c:v>
                </c:pt>
                <c:pt idx="1">
                  <c:v>Media społ.</c:v>
                </c:pt>
                <c:pt idx="2">
                  <c:v>Poczta pantoflowa</c:v>
                </c:pt>
                <c:pt idx="3">
                  <c:v>Strona WWW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27.4</c:v>
                </c:pt>
                <c:pt idx="2">
                  <c:v>14.4</c:v>
                </c:pt>
                <c:pt idx="3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D-420C-AFCA-37D2B73688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1C2B2E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35"/>
        </c:scaling>
        <c:delete val="1"/>
        <c:axPos val="b"/>
        <c:numFmt formatCode="General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wiele razy w roku</c:v>
                </c:pt>
              </c:strCache>
            </c:strRef>
          </c:tx>
          <c:spPr>
            <a:solidFill>
              <a:srgbClr val="15616D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u="none" strike="noStrike">
                    <a:solidFill>
                      <a:srgbClr val="1C2B2E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Samorząd lokalny</c:v>
                </c:pt>
                <c:pt idx="1">
                  <c:v>Szkoły</c:v>
                </c:pt>
                <c:pt idx="2">
                  <c:v>Przedsiębiorstwa</c:v>
                </c:pt>
                <c:pt idx="3">
                  <c:v>OPP</c:v>
                </c:pt>
                <c:pt idx="4">
                  <c:v>Kluby sportowe</c:v>
                </c:pt>
                <c:pt idx="5">
                  <c:v>Samorząd woj.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44.7</c:v>
                </c:pt>
                <c:pt idx="1">
                  <c:v>37.5</c:v>
                </c:pt>
                <c:pt idx="2">
                  <c:v>29.8</c:v>
                </c:pt>
                <c:pt idx="3">
                  <c:v>22.6</c:v>
                </c:pt>
                <c:pt idx="4">
                  <c:v>17.8</c:v>
                </c:pt>
                <c:pt idx="5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C-4E12-80DB-7E0DF0D9DC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1C2B2E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55"/>
        </c:scaling>
        <c:delete val="1"/>
        <c:axPos val="b"/>
        <c:numFmt formatCode="General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wskazania</c:v>
                </c:pt>
              </c:strCache>
            </c:strRef>
          </c:tx>
          <c:spPr>
            <a:solidFill>
              <a:srgbClr val="E08A3C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1C2B2E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Edukacja</c:v>
                </c:pt>
                <c:pt idx="1">
                  <c:v>Integracja społ.</c:v>
                </c:pt>
                <c:pt idx="2">
                  <c:v>Pomoc społ.</c:v>
                </c:pt>
                <c:pt idx="3">
                  <c:v>Zdrowie</c:v>
                </c:pt>
                <c:pt idx="4">
                  <c:v>Kultura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27</c:v>
                </c:pt>
                <c:pt idx="2">
                  <c:v>18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3-423F-B08A-4E035F445E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50" b="0" i="0" u="none" strike="noStrike">
                <a:solidFill>
                  <a:srgbClr val="1C2B2E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32"/>
        </c:scaling>
        <c:delete val="1"/>
        <c:axPos val="b"/>
        <c:numFmt formatCode="General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E08A3C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u="none" strike="noStrike">
                    <a:solidFill>
                      <a:srgbClr val="1C2B2E"/>
                    </a:solidFill>
                    <a:latin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Dostęp do środków</c:v>
                </c:pt>
                <c:pt idx="1">
                  <c:v>Profesjonalne kadry</c:v>
                </c:pt>
                <c:pt idx="2">
                  <c:v>Dostęp do infrastruktury</c:v>
                </c:pt>
                <c:pt idx="3">
                  <c:v>Kompetencje</c:v>
                </c:pt>
                <c:pt idx="4">
                  <c:v>Pozyskanie beneficjentów</c:v>
                </c:pt>
                <c:pt idx="5">
                  <c:v>Widoczność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22.6</c:v>
                </c:pt>
                <c:pt idx="2">
                  <c:v>19</c:v>
                </c:pt>
                <c:pt idx="3">
                  <c:v>16.8</c:v>
                </c:pt>
                <c:pt idx="4">
                  <c:v>16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6-4150-A9CD-430DD979E3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50" b="0" i="0" u="none" strike="noStrike">
                <a:solidFill>
                  <a:srgbClr val="1C2B2E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70"/>
        </c:scaling>
        <c:delete val="1"/>
        <c:axPos val="b"/>
        <c:numFmt formatCode="General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rozwój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15616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FDD5-44D6-86E7-D9FD4ACB2F3A}"/>
              </c:ext>
            </c:extLst>
          </c:dPt>
          <c:dPt>
            <c:idx val="1"/>
            <c:bubble3D val="0"/>
            <c:spPr>
              <a:solidFill>
                <a:srgbClr val="E08A3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DD5-44D6-86E7-D9FD4ACB2F3A}"/>
              </c:ext>
            </c:extLst>
          </c:dPt>
          <c:dPt>
            <c:idx val="2"/>
            <c:bubble3D val="0"/>
            <c:spPr>
              <a:solidFill>
                <a:srgbClr val="C2D4D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FDD5-44D6-86E7-D9FD4ACB2F3A}"/>
              </c:ext>
            </c:extLst>
          </c:dPt>
          <c:dPt>
            <c:idx val="3"/>
            <c:bubble3D val="0"/>
            <c:spPr>
              <a:solidFill>
                <a:srgbClr val="9DBDB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FDD5-44D6-86E7-D9FD4ACB2F3A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D5-44D6-86E7-D9FD4ACB2F3A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D5-44D6-86E7-D9FD4ACB2F3A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D5-44D6-86E7-D9FD4ACB2F3A}"/>
                </c:ext>
              </c:extLst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FFFFFF"/>
                      </a:solidFill>
                      <a:latin typeface="Calibri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D5-44D6-86E7-D9FD4ACB2F3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Utrzyma zakres</c:v>
                </c:pt>
                <c:pt idx="1">
                  <c:v>Poszerzy działalność</c:v>
                </c:pt>
                <c:pt idx="2">
                  <c:v>Trudno ocenić</c:v>
                </c:pt>
                <c:pt idx="3">
                  <c:v>Zmniejszy zakres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40.4</c:v>
                </c:pt>
                <c:pt idx="1">
                  <c:v>38.9</c:v>
                </c:pt>
                <c:pt idx="2">
                  <c:v>14.9</c:v>
                </c:pt>
                <c:pt idx="3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D5-44D6-86E7-D9FD4ACB2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950">
              <a:solidFill>
                <a:srgbClr val="1C2B2E"/>
              </a:solidFill>
              <a:latin typeface="Calibri"/>
              <a:cs typeface="Calibri"/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2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9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9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5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.jpeg"/><Relationship Id="rId5" Type="http://schemas.openxmlformats.org/officeDocument/2006/relationships/image" Target="../media/image40.png"/><Relationship Id="rId10" Type="http://schemas.openxmlformats.org/officeDocument/2006/relationships/image" Target="../media/image2.jpeg"/><Relationship Id="rId4" Type="http://schemas.openxmlformats.org/officeDocument/2006/relationships/image" Target="../media/image47.png"/><Relationship Id="rId9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8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8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48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chart" Target="../charts/char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6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5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51.pn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19.png"/><Relationship Id="rId9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9.png"/><Relationship Id="rId9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/mnt/data/a_clean_professional_infographic_background_ill.png">
            <a:extLst>
              <a:ext uri="{FF2B5EF4-FFF2-40B4-BE49-F238E27FC236}">
                <a16:creationId xmlns:a16="http://schemas.microsoft.com/office/drawing/2014/main" id="{3EB75ADD-CD8F-5DCF-B365-418DE50C77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4798594" y="1541503"/>
            <a:ext cx="7390231" cy="415710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02857" y="2064446"/>
            <a:ext cx="4236720" cy="27291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44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Potencjał pomorskich organizacji pozarządowych w świadczeniu usług społecznych</a:t>
            </a:r>
            <a:endParaRPr lang="en-US" sz="3800" dirty="0"/>
          </a:p>
        </p:txBody>
      </p:sp>
      <p:sp>
        <p:nvSpPr>
          <p:cNvPr id="9" name="Shape 6"/>
          <p:cNvSpPr/>
          <p:nvPr/>
        </p:nvSpPr>
        <p:spPr>
          <a:xfrm>
            <a:off x="640080" y="5440680"/>
            <a:ext cx="3840480" cy="0"/>
          </a:xfrm>
          <a:prstGeom prst="line">
            <a:avLst/>
          </a:prstGeom>
          <a:noFill/>
          <a:ln w="25400">
            <a:solidFill>
              <a:srgbClr val="E08A3C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0" name="Text 7"/>
          <p:cNvSpPr/>
          <p:nvPr/>
        </p:nvSpPr>
        <p:spPr>
          <a:xfrm>
            <a:off x="4984649" y="4996457"/>
            <a:ext cx="72041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Badanie zrealizowane dla Regionalnego Ośrodka Polityki Społecznej</a:t>
            </a:r>
            <a:endParaRPr lang="en-US" sz="1600" dirty="0"/>
          </a:p>
          <a:p>
            <a:pPr marL="0" indent="0">
              <a:lnSpc>
                <a:spcPts val="1700"/>
              </a:lnSpc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Urzędu Marszałkowskiego Województwa Pomorskiego  ·  lipiec 2025 – marzec 2026</a:t>
            </a:r>
            <a:endParaRPr lang="en-US" sz="1600" dirty="0"/>
          </a:p>
        </p:txBody>
      </p:sp>
      <p:pic>
        <p:nvPicPr>
          <p:cNvPr id="11" name="Obraz 10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0F3016BA-87D8-2FDC-FA21-670A4936C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435293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Logotyp Włączamy pomorskie!">
            <a:extLst>
              <a:ext uri="{FF2B5EF4-FFF2-40B4-BE49-F238E27FC236}">
                <a16:creationId xmlns:a16="http://schemas.microsoft.com/office/drawing/2014/main" id="{FA0D105D-5617-9614-B008-74BE8B739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01" y="435292"/>
            <a:ext cx="2918525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9" descr="Logotypy Uniwersytetu Gdańskiego oraz związku uczelni Fahrenheita. ">
            <a:extLst>
              <a:ext uri="{FF2B5EF4-FFF2-40B4-BE49-F238E27FC236}">
                <a16:creationId xmlns:a16="http://schemas.microsoft.com/office/drawing/2014/main" id="{7A3D0070-F86F-2F4E-6F5D-7A8116F41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83" y="5875817"/>
            <a:ext cx="5133457" cy="83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53622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1 · BENEFICJENCI I REZULTATY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244600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Do kogo trafiają organizacje i jak rozumieją sukces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1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40080" y="197612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Główni beneficjenci organizacji (% wskazań)</a:t>
            </a:r>
            <a:endParaRPr lang="en-US" sz="1250" dirty="0"/>
          </a:p>
        </p:txBody>
      </p:sp>
      <p:graphicFrame>
        <p:nvGraphicFramePr>
          <p:cNvPr id="8" name="Chart 0"/>
          <p:cNvGraphicFramePr/>
          <p:nvPr>
            <p:extLst>
              <p:ext uri="{D42A27DB-BD31-4B8C-83A1-F6EECF244321}">
                <p14:modId xmlns:p14="http://schemas.microsoft.com/office/powerpoint/2010/main" val="2773247424"/>
              </p:ext>
            </p:extLst>
          </p:nvPr>
        </p:nvGraphicFramePr>
        <p:xfrm>
          <a:off x="640080" y="2341880"/>
          <a:ext cx="566928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6"/>
          <p:cNvSpPr/>
          <p:nvPr/>
        </p:nvSpPr>
        <p:spPr>
          <a:xfrm>
            <a:off x="6766560" y="1976120"/>
            <a:ext cx="4782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i="1" dirty="0">
                <a:solidFill>
                  <a:srgbClr val="1561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Beneficjent to nie abstrakcyjna „grupa docelowa”, lecz konkretna osoba i sieć relacji.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6766560" y="2570480"/>
            <a:ext cx="4782312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lnSpc>
                <a:spcPts val="1600"/>
              </a:lnSpc>
              <a:spcAft>
                <a:spcPts val="6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edukacyjno-rozwojowy</a:t>
            </a:r>
            <a:endParaRPr lang="en-US" sz="1250" dirty="0"/>
          </a:p>
          <a:p>
            <a:pPr marL="342900" indent="-342900">
              <a:lnSpc>
                <a:spcPts val="1600"/>
              </a:lnSpc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systemowy — pomoc obejmuje całe otoczenie</a:t>
            </a:r>
            <a:endParaRPr lang="en-US" sz="1250" dirty="0"/>
          </a:p>
          <a:p>
            <a:pPr marL="342900" indent="-342900">
              <a:lnSpc>
                <a:spcPts val="1600"/>
              </a:lnSpc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nawigacyjny — wyrównywanie dostępu do świadczeń</a:t>
            </a:r>
            <a:endParaRPr lang="en-US" sz="1250" dirty="0"/>
          </a:p>
          <a:p>
            <a:pPr marL="342900" indent="-342900">
              <a:lnSpc>
                <a:spcPts val="1600"/>
              </a:lnSpc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autoteliczny i komunitarny — dobro wspólne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766560" y="4353560"/>
            <a:ext cx="4782312" cy="1371600"/>
          </a:xfrm>
          <a:prstGeom prst="roundRect">
            <a:avLst>
              <a:gd name="adj" fmla="val 533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6995160" y="4563872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007" y="4709719"/>
            <a:ext cx="211226" cy="21122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635240" y="4509008"/>
            <a:ext cx="37307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Sukces = trwanie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6995160" y="4929632"/>
            <a:ext cx="432511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5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Najczęściej deklarowany sukces to przetrwanie i ciągłość działania „mimo przeciwności” — dopiero potem rozwój i wzrost.</a:t>
            </a:r>
            <a:endParaRPr lang="en-US" sz="1150" dirty="0"/>
          </a:p>
        </p:txBody>
      </p:sp>
      <p:pic>
        <p:nvPicPr>
          <p:cNvPr id="17" name="Obraz 16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6327273B-85AC-F287-FFE0-2DFED8B02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 descr="Logotyp Włączamy pomorskie!">
            <a:extLst>
              <a:ext uri="{FF2B5EF4-FFF2-40B4-BE49-F238E27FC236}">
                <a16:creationId xmlns:a16="http://schemas.microsoft.com/office/drawing/2014/main" id="{E0334FF3-CBE8-728E-6D07-4CB377C38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PODSUMOWANIE ROZDZIAŁU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298448"/>
            <a:ext cx="1090879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Różnorodność, hybrydowość i sukces jako trwanie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Shape 3"/>
          <p:cNvSpPr/>
          <p:nvPr/>
        </p:nvSpPr>
        <p:spPr>
          <a:xfrm>
            <a:off x="914400" y="1999107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9" y="2163516"/>
            <a:ext cx="238110" cy="23811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1874520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Cztery logiki działania.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Organizacje funkcjonują w trybie ciągłym, wydarzeniowym, interwencyjnym i grantowym — co wprost przekłada się na stabilność i charakter aktywności.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40080" y="2928366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6"/>
          <p:cNvSpPr/>
          <p:nvPr/>
        </p:nvSpPr>
        <p:spPr>
          <a:xfrm>
            <a:off x="914400" y="3144393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9" y="3308802"/>
            <a:ext cx="238110" cy="238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91640" y="3019806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Usługi są intersekcjonalne.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Działania łączą edukację, integrację, zdrowie i środowisko; system finansowania często wymaga sztucznego wyboru jednego obszaru.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640080" y="4073652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9"/>
          <p:cNvSpPr/>
          <p:nvPr/>
        </p:nvSpPr>
        <p:spPr>
          <a:xfrm>
            <a:off x="914400" y="4289679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9" y="4454088"/>
            <a:ext cx="238110" cy="23811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691640" y="4165092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Beneficjent ma twarz.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konkretne osoby i sieci relacji, a nie abstrakcyjne grupy docelowe; wsparcie obejmuje często całe otoczenie.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640080" y="5218938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Shape 12"/>
          <p:cNvSpPr/>
          <p:nvPr/>
        </p:nvSpPr>
        <p:spPr>
          <a:xfrm>
            <a:off x="914400" y="5434965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09" y="5599374"/>
            <a:ext cx="238110" cy="23811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691640" y="5310378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Rolą jest stabilizacja.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Sukces definiowany jest jako trwanie i zdolność działania mimo trudności — organizacje pełnią funkcję „amortyzatora” kryzysów.</a:t>
            </a:r>
            <a:endParaRPr lang="en-US" sz="1300" dirty="0"/>
          </a:p>
        </p:txBody>
      </p:sp>
      <p:sp>
        <p:nvSpPr>
          <p:cNvPr id="20" name="Text 14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1</a:t>
            </a:r>
            <a:endParaRPr lang="en-US" sz="850" dirty="0"/>
          </a:p>
        </p:txBody>
      </p:sp>
      <p:sp>
        <p:nvSpPr>
          <p:cNvPr id="22" name="Text 16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50" dirty="0"/>
          </a:p>
        </p:txBody>
      </p:sp>
      <p:pic>
        <p:nvPicPr>
          <p:cNvPr id="24" name="Obraz 2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5591F6A7-C40D-0E37-3283-8639E3B68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Logotyp Włączamy pomorskie!">
            <a:extLst>
              <a:ext uri="{FF2B5EF4-FFF2-40B4-BE49-F238E27FC236}">
                <a16:creationId xmlns:a16="http://schemas.microsoft.com/office/drawing/2014/main" id="{E4CBD768-359F-5A2E-D808-ACCCC5BF85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84080" y="-2194560"/>
            <a:ext cx="5486400" cy="5486400"/>
          </a:xfrm>
          <a:prstGeom prst="ellipse">
            <a:avLst/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11155680" y="4023360"/>
            <a:ext cx="3657600" cy="3657600"/>
          </a:xfrm>
          <a:prstGeom prst="ellipse">
            <a:avLst/>
          </a:prstGeom>
          <a:solidFill>
            <a:srgbClr val="0B303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8439912" y="0"/>
            <a:ext cx="338328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9000" b="1" dirty="0">
                <a:solidFill>
                  <a:srgbClr val="123F4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640080" y="658368"/>
            <a:ext cx="868680" cy="86868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" y="910285"/>
            <a:ext cx="364846" cy="36484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71323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2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737360" y="987552"/>
            <a:ext cx="7498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Historia i geneza organizacji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40080" y="1828800"/>
            <a:ext cx="8778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Skąd biorą się organizacje i co z tego wynika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640080" y="3246120"/>
            <a:ext cx="9326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50" dirty="0">
                <a:solidFill>
                  <a:srgbClr val="C7D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Wymiar historyczny najlepiej uchwyciły wywiady pogłębione. Z materiału wyłaniają się trzy ścieżki genezy — każda generuje inne zasoby symboliczne i inne potrzeby wsparcia.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40080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896112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097780"/>
            <a:ext cx="192024" cy="1920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63040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Długie trwanie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896112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tradycja jako kapitał zaufania (np. OSP, stowarzyszenia branżowe)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4398264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7" name="Shape 13"/>
          <p:cNvSpPr/>
          <p:nvPr/>
        </p:nvSpPr>
        <p:spPr>
          <a:xfrm>
            <a:off x="4654296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84" y="5097780"/>
            <a:ext cx="192024" cy="19202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221224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Odpowiedź na deficyt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4654296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luka systemowa, konflikt lub kryzys jako impuls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8156448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Shape 17"/>
          <p:cNvSpPr/>
          <p:nvPr/>
        </p:nvSpPr>
        <p:spPr>
          <a:xfrm>
            <a:off x="8412480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068" y="5097780"/>
            <a:ext cx="192024" cy="19202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979408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Formalna widoczność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12480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podmiotowość prawna, by zawierać umowy i aplikować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Historia i geneza organizacji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2 · MISJA I CELE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39953" y="1671320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Cele są dynamiczne — rdzeń trwa, zakres się poszerza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2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40080" y="2448560"/>
            <a:ext cx="5943600" cy="2926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700"/>
              </a:lnSpc>
              <a:spcAft>
                <a:spcPts val="900"/>
              </a:spcAft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 istnienia organizacji rzadko się zmienia — przekształcają się raczej zakres i sposób realizacji celów.</a:t>
            </a:r>
            <a:endParaRPr lang="en-US" sz="1300" dirty="0"/>
          </a:p>
          <a:p>
            <a:pPr marL="342900" indent="-342900">
              <a:lnSpc>
                <a:spcPts val="170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 organizacjach o długim trwaniu misja jest „niezmienna”, a zakres rośnie wraz z potrzebami (OSP: od gaszenia pożarów po funkcje społeczne).</a:t>
            </a:r>
            <a:endParaRPr lang="en-US" sz="1300" dirty="0"/>
          </a:p>
          <a:p>
            <a:pPr marL="342900" indent="-342900">
              <a:lnSpc>
                <a:spcPts val="1700"/>
              </a:lnSpc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Organizacje „z luki” definiują cele przez konkretny deficyt i szybko przyjmują charakter usługowy.</a:t>
            </a:r>
            <a:endParaRPr lang="en-US" sz="1300" dirty="0"/>
          </a:p>
          <a:p>
            <a:pPr marL="342900" indent="-342900">
              <a:lnSpc>
                <a:spcPts val="1700"/>
              </a:lnSpc>
              <a:buSzPct val="100000"/>
              <a:buChar char="•"/>
            </a:pP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Część definiuje misję przez formalną sprawczość — umowy i dotacje.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132320" y="2538189"/>
            <a:ext cx="45994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2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Czy w otoczeniu są wyraźnie zaniedbane obszary usług?</a:t>
            </a:r>
            <a:endParaRPr lang="en-US" sz="1250" dirty="0"/>
          </a:p>
        </p:txBody>
      </p:sp>
      <p:graphicFrame>
        <p:nvGraphicFramePr>
          <p:cNvPr id="9" name="Chart 0"/>
          <p:cNvGraphicFramePr/>
          <p:nvPr>
            <p:extLst>
              <p:ext uri="{D42A27DB-BD31-4B8C-83A1-F6EECF244321}">
                <p14:modId xmlns:p14="http://schemas.microsoft.com/office/powerpoint/2010/main" val="166265933"/>
              </p:ext>
            </p:extLst>
          </p:nvPr>
        </p:nvGraphicFramePr>
        <p:xfrm>
          <a:off x="7132320" y="2879344"/>
          <a:ext cx="4599432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7"/>
          <p:cNvSpPr/>
          <p:nvPr/>
        </p:nvSpPr>
        <p:spPr>
          <a:xfrm>
            <a:off x="640080" y="4675124"/>
            <a:ext cx="5943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i="1" dirty="0">
                <a:solidFill>
                  <a:srgbClr val="1561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Aż 63,5% nie dostrzega zaniedbanych obszarów — dostrzeganie luk poza własnym polem działania bywa trudne.</a:t>
            </a:r>
            <a:endParaRPr lang="en-US" sz="1250" dirty="0"/>
          </a:p>
        </p:txBody>
      </p:sp>
      <p:pic>
        <p:nvPicPr>
          <p:cNvPr id="12" name="Obraz 11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0B5D0D64-3B48-C8B8-D82E-46B5CD8AE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Logotyp Włączamy pomorskie!">
            <a:extLst>
              <a:ext uri="{FF2B5EF4-FFF2-40B4-BE49-F238E27FC236}">
                <a16:creationId xmlns:a16="http://schemas.microsoft.com/office/drawing/2014/main" id="{C61521A4-55D6-5B4B-C275-E5B76A703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2 · WARTOŚCI I SPECYFIKA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39953" y="1548015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Etos działania i filary unikalności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2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40080" y="2431042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Wartości i etos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40080" y="2842522"/>
            <a:ext cx="2560320" cy="713232"/>
          </a:xfrm>
          <a:prstGeom prst="roundRect">
            <a:avLst>
              <a:gd name="adj" fmla="val 10256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7"/>
          <p:cNvSpPr/>
          <p:nvPr/>
        </p:nvSpPr>
        <p:spPr>
          <a:xfrm>
            <a:off x="804672" y="2970538"/>
            <a:ext cx="457200" cy="45720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" y="3103126"/>
            <a:ext cx="192024" cy="192024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389888" y="2842522"/>
            <a:ext cx="16459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Pomaganie i służba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3474720" y="2842522"/>
            <a:ext cx="2560320" cy="713232"/>
          </a:xfrm>
          <a:prstGeom prst="roundRect">
            <a:avLst>
              <a:gd name="adj" fmla="val 10256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3639312" y="2970538"/>
            <a:ext cx="457200" cy="45720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3103126"/>
            <a:ext cx="192024" cy="19202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224528" y="2842522"/>
            <a:ext cx="16459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Wspólnotowość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640080" y="3711202"/>
            <a:ext cx="2560320" cy="713232"/>
          </a:xfrm>
          <a:prstGeom prst="roundRect">
            <a:avLst>
              <a:gd name="adj" fmla="val 10256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Shape 13"/>
          <p:cNvSpPr/>
          <p:nvPr/>
        </p:nvSpPr>
        <p:spPr>
          <a:xfrm>
            <a:off x="804672" y="3839218"/>
            <a:ext cx="457200" cy="45720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3971806"/>
            <a:ext cx="192024" cy="19202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389888" y="3711202"/>
            <a:ext cx="16459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Praca społeczna</a:t>
            </a:r>
            <a:endParaRPr lang="en-US" sz="1300" dirty="0"/>
          </a:p>
        </p:txBody>
      </p:sp>
      <p:sp>
        <p:nvSpPr>
          <p:cNvPr id="20" name="Shape 15"/>
          <p:cNvSpPr/>
          <p:nvPr/>
        </p:nvSpPr>
        <p:spPr>
          <a:xfrm>
            <a:off x="3474720" y="3711202"/>
            <a:ext cx="2560320" cy="713232"/>
          </a:xfrm>
          <a:prstGeom prst="roundRect">
            <a:avLst>
              <a:gd name="adj" fmla="val 10256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1" name="Shape 16"/>
          <p:cNvSpPr/>
          <p:nvPr/>
        </p:nvSpPr>
        <p:spPr>
          <a:xfrm>
            <a:off x="3639312" y="3839218"/>
            <a:ext cx="457200" cy="45720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00" y="3971806"/>
            <a:ext cx="192024" cy="19202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4224528" y="3711202"/>
            <a:ext cx="16459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Apolityczność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640080" y="4717042"/>
            <a:ext cx="5394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Etos — bardziej niż formalne strategie — wyznacza granice tego, co organizacja uznaje za właściwe działanie.</a:t>
            </a:r>
            <a:endParaRPr lang="en-US" sz="1200" dirty="0"/>
          </a:p>
        </p:txBody>
      </p:sp>
      <p:sp>
        <p:nvSpPr>
          <p:cNvPr id="25" name="Text 19"/>
          <p:cNvSpPr/>
          <p:nvPr/>
        </p:nvSpPr>
        <p:spPr>
          <a:xfrm>
            <a:off x="6945662" y="2449653"/>
            <a:ext cx="514807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Filary unikalności</a:t>
            </a:r>
            <a:endParaRPr lang="en-US" sz="1600" dirty="0"/>
          </a:p>
        </p:txBody>
      </p:sp>
      <p:sp>
        <p:nvSpPr>
          <p:cNvPr id="26" name="Text 20"/>
          <p:cNvSpPr/>
          <p:nvPr/>
        </p:nvSpPr>
        <p:spPr>
          <a:xfrm>
            <a:off x="6945662" y="2906853"/>
            <a:ext cx="5148072" cy="3474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500"/>
              </a:lnSpc>
              <a:spcAft>
                <a:spcPts val="3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Tradycja i ciągłość</a:t>
            </a:r>
            <a:endParaRPr lang="en-US" sz="1250" dirty="0"/>
          </a:p>
          <a:p>
            <a:pPr marL="0" indent="0">
              <a:lnSpc>
                <a:spcPts val="1500"/>
              </a:lnSpc>
              <a:spcAft>
                <a:spcPts val="300"/>
              </a:spcAft>
              <a:buNone/>
            </a:pPr>
            <a:r>
              <a:rPr lang="en-US" sz="110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zaufanie, ale wysokie koszty stałe</a:t>
            </a:r>
            <a:endParaRPr lang="en-US" sz="1250" dirty="0"/>
          </a:p>
          <a:p>
            <a:pPr marL="342900" indent="-342900">
              <a:lnSpc>
                <a:spcPts val="1500"/>
              </a:lnSpc>
              <a:spcAft>
                <a:spcPts val="3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Specjalizacja kompetencyjna</a:t>
            </a:r>
            <a:endParaRPr lang="en-US" sz="1250" dirty="0"/>
          </a:p>
          <a:p>
            <a:pPr marL="0" indent="0">
              <a:lnSpc>
                <a:spcPts val="1500"/>
              </a:lnSpc>
              <a:spcAft>
                <a:spcPts val="300"/>
              </a:spcAft>
              <a:buNone/>
            </a:pPr>
            <a:r>
              <a:rPr lang="en-US" sz="110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sprzyja włączeniu w system, wymaga inwestycji w kwalifikacje</a:t>
            </a:r>
            <a:endParaRPr lang="en-US" sz="1250" dirty="0"/>
          </a:p>
          <a:p>
            <a:pPr marL="342900" indent="-342900">
              <a:lnSpc>
                <a:spcPts val="1500"/>
              </a:lnSpc>
              <a:spcAft>
                <a:spcPts val="3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Wyjątkowość miejsca i infrastruktury</a:t>
            </a:r>
            <a:endParaRPr lang="en-US" sz="1250" dirty="0"/>
          </a:p>
          <a:p>
            <a:pPr marL="0" indent="0">
              <a:lnSpc>
                <a:spcPts val="1500"/>
              </a:lnSpc>
              <a:spcAft>
                <a:spcPts val="300"/>
              </a:spcAft>
              <a:buNone/>
            </a:pPr>
            <a:r>
              <a:rPr lang="en-US" sz="110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prestiż, lecz mniejsza elastyczność</a:t>
            </a:r>
            <a:endParaRPr lang="en-US" sz="1250" dirty="0"/>
          </a:p>
          <a:p>
            <a:pPr marL="342900" indent="-342900">
              <a:lnSpc>
                <a:spcPts val="1500"/>
              </a:lnSpc>
              <a:spcAft>
                <a:spcPts val="3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Skala i profesjonalizacja</a:t>
            </a:r>
            <a:endParaRPr lang="en-US" sz="1250" dirty="0"/>
          </a:p>
          <a:p>
            <a:pPr marL="0" indent="0">
              <a:lnSpc>
                <a:spcPts val="1500"/>
              </a:lnSpc>
              <a:spcAft>
                <a:spcPts val="300"/>
              </a:spcAft>
              <a:buNone/>
            </a:pPr>
            <a:r>
              <a:rPr lang="en-US" sz="110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otwiera kontraktowanie, ale obciąża administracyjnie</a:t>
            </a:r>
            <a:endParaRPr lang="en-US" sz="1250" dirty="0"/>
          </a:p>
        </p:txBody>
      </p:sp>
      <p:pic>
        <p:nvPicPr>
          <p:cNvPr id="28" name="Obraz 27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7644269A-6ADB-2EDD-7423-5BEDF129B6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az 29" descr="Logotyp Włączamy pomorskie!">
            <a:extLst>
              <a:ext uri="{FF2B5EF4-FFF2-40B4-BE49-F238E27FC236}">
                <a16:creationId xmlns:a16="http://schemas.microsoft.com/office/drawing/2014/main" id="{30906E7F-88B0-FB95-369C-C9012B82BD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PODSUMOWANIE ROZDZIAŁU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721360" y="1252623"/>
            <a:ext cx="1090879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Geneza wyznacza trajektorię organizacji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Shape 3"/>
          <p:cNvSpPr/>
          <p:nvPr/>
        </p:nvSpPr>
        <p:spPr>
          <a:xfrm>
            <a:off x="914400" y="1999107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9" y="2163516"/>
            <a:ext cx="238110" cy="23811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1874520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Trzy ścieżki genezy.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Długie trwanie, odpowiedź na deficyt/konflikt/kryzys oraz potrzeba formalnej podmiotowości — każda daje inne zasoby i inne ograniczenia.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40080" y="2928366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6"/>
          <p:cNvSpPr/>
          <p:nvPr/>
        </p:nvSpPr>
        <p:spPr>
          <a:xfrm>
            <a:off x="914400" y="3144393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9" y="3308802"/>
            <a:ext cx="238110" cy="238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91640" y="3019806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Misja ewoluuje, nie odwraca się.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Rdzeń sensu działania jest trwały; zmieniają się zakres, skala i sposób realizacji celów.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640080" y="4073652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9"/>
          <p:cNvSpPr/>
          <p:nvPr/>
        </p:nvSpPr>
        <p:spPr>
          <a:xfrm>
            <a:off x="914400" y="4289679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9" y="4454088"/>
            <a:ext cx="238110" cy="23811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691640" y="4165092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Etos jest spoiwem.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Pomaganie, wspólnotowość, praca społeczna i apolityczność wyznaczają granice działania silniej niż formalne dokumenty.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640080" y="5218938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Shape 12"/>
          <p:cNvSpPr/>
          <p:nvPr/>
        </p:nvSpPr>
        <p:spPr>
          <a:xfrm>
            <a:off x="914400" y="5434965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09" y="5599374"/>
            <a:ext cx="238110" cy="23811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691640" y="5310378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Każdy wyróżnik ma swój koszt.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Tradycja, specjalizacja i profesjonalizacja są zasobem i obciążeniem zarazem; kluczowe jest przejście od działań doraźnych do trwałych.</a:t>
            </a:r>
            <a:endParaRPr lang="en-US" sz="1300" dirty="0"/>
          </a:p>
        </p:txBody>
      </p:sp>
      <p:sp>
        <p:nvSpPr>
          <p:cNvPr id="20" name="Text 14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2</a:t>
            </a:r>
            <a:endParaRPr lang="en-US" sz="850" dirty="0"/>
          </a:p>
        </p:txBody>
      </p:sp>
      <p:sp>
        <p:nvSpPr>
          <p:cNvPr id="22" name="Text 16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850" dirty="0"/>
          </a:p>
        </p:txBody>
      </p:sp>
      <p:pic>
        <p:nvPicPr>
          <p:cNvPr id="24" name="Obraz 2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BDE7DDE9-20E6-1CAF-D0BF-92D83CB00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Logotyp Włączamy pomorskie!">
            <a:extLst>
              <a:ext uri="{FF2B5EF4-FFF2-40B4-BE49-F238E27FC236}">
                <a16:creationId xmlns:a16="http://schemas.microsoft.com/office/drawing/2014/main" id="{F762A4BF-B046-CA83-40E1-476AA049C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84080" y="-2194560"/>
            <a:ext cx="5486400" cy="5486400"/>
          </a:xfrm>
          <a:prstGeom prst="ellipse">
            <a:avLst/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11155680" y="4023360"/>
            <a:ext cx="3657600" cy="3657600"/>
          </a:xfrm>
          <a:prstGeom prst="ellipse">
            <a:avLst/>
          </a:prstGeom>
          <a:solidFill>
            <a:srgbClr val="0B303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8439912" y="0"/>
            <a:ext cx="338328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9000" b="1" dirty="0">
                <a:solidFill>
                  <a:srgbClr val="123F4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640080" y="658368"/>
            <a:ext cx="868680" cy="86868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" y="910285"/>
            <a:ext cx="364846" cy="36484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71323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3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737360" y="987552"/>
            <a:ext cx="7498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Potrzeby w otoczeniu organizacji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40080" y="1828800"/>
            <a:ext cx="8778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pl-PL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Skąd</a:t>
            </a:r>
            <a:r>
              <a:rPr lang="en-US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organizacje wiedzą, co jest naprawdę potrzebne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640080" y="3246120"/>
            <a:ext cx="9326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50" dirty="0">
                <a:solidFill>
                  <a:srgbClr val="C7D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rzadko mówią o formalnej diagnozie. Potrzeby nie są czymś, co się „opracowuje”, lecz czymś, czego się doświadcza — w rozmowie, telefonie, obserwacji.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40080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896112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097780"/>
            <a:ext cx="192024" cy="1920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63040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Ciągły nasłuch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896112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diagnoza jest uważnością, nie jednorazowym badaniem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4398264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7" name="Shape 13"/>
          <p:cNvSpPr/>
          <p:nvPr/>
        </p:nvSpPr>
        <p:spPr>
          <a:xfrm>
            <a:off x="4654296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84" y="5097780"/>
            <a:ext cx="192024" cy="19202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221224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Kontakt bezpośredni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4654296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podstawowe źródło wiedzy o potrzebach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8156448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Shape 17"/>
          <p:cNvSpPr/>
          <p:nvPr/>
        </p:nvSpPr>
        <p:spPr>
          <a:xfrm>
            <a:off x="8412480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068" y="5097780"/>
            <a:ext cx="192024" cy="19202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979408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Ryzyko luk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12480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słabo wychwytywane potrzeby ukryte i systemowe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Potrzeby w otoczeniu organizacji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8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13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3 · KOMUNIKACJA I DOTARCIE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39953" y="1129792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Wysoka samoocena dotarcia do otoczenia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3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1783080"/>
            <a:ext cx="3453384" cy="1371600"/>
          </a:xfrm>
          <a:prstGeom prst="roundRect">
            <a:avLst>
              <a:gd name="adj" fmla="val 533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Text 6"/>
          <p:cNvSpPr/>
          <p:nvPr/>
        </p:nvSpPr>
        <p:spPr>
          <a:xfrm>
            <a:off x="804672" y="1929384"/>
            <a:ext cx="3124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&gt;70%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804672" y="2569464"/>
            <a:ext cx="31242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11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organizacji: rekrutacja beneficjentów nie jest wyzwaniem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367784" y="1783080"/>
            <a:ext cx="3453384" cy="1371600"/>
          </a:xfrm>
          <a:prstGeom prst="roundRect">
            <a:avLst>
              <a:gd name="adj" fmla="val 533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1" name="Text 9"/>
          <p:cNvSpPr/>
          <p:nvPr/>
        </p:nvSpPr>
        <p:spPr>
          <a:xfrm>
            <a:off x="4532376" y="1929384"/>
            <a:ext cx="3124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~24%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4532376" y="2569464"/>
            <a:ext cx="31242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11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może zaoferować więcej miejsc niż jest chętnych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8095488" y="1783080"/>
            <a:ext cx="3453384" cy="1371600"/>
          </a:xfrm>
          <a:prstGeom prst="roundRect">
            <a:avLst>
              <a:gd name="adj" fmla="val 533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4" name="Text 12"/>
          <p:cNvSpPr/>
          <p:nvPr/>
        </p:nvSpPr>
        <p:spPr>
          <a:xfrm>
            <a:off x="8260080" y="1929384"/>
            <a:ext cx="3124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63,5%</a:t>
            </a:r>
            <a:endParaRPr lang="en-US" sz="3000" dirty="0"/>
          </a:p>
        </p:txBody>
      </p:sp>
      <p:sp>
        <p:nvSpPr>
          <p:cNvPr id="15" name="Text 13"/>
          <p:cNvSpPr/>
          <p:nvPr/>
        </p:nvSpPr>
        <p:spPr>
          <a:xfrm>
            <a:off x="8260080" y="2569464"/>
            <a:ext cx="31242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11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ocenia dotarcie do dzieci jako możliwe / łatwe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40080" y="342900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Najważniejsze kanały komunikacji</a:t>
            </a:r>
            <a:endParaRPr lang="en-US" sz="1250" dirty="0"/>
          </a:p>
        </p:txBody>
      </p:sp>
      <p:graphicFrame>
        <p:nvGraphicFramePr>
          <p:cNvPr id="17" name="Chart 0"/>
          <p:cNvGraphicFramePr/>
          <p:nvPr/>
        </p:nvGraphicFramePr>
        <p:xfrm>
          <a:off x="640080" y="3749040"/>
          <a:ext cx="585216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Shape 15"/>
          <p:cNvSpPr/>
          <p:nvPr/>
        </p:nvSpPr>
        <p:spPr>
          <a:xfrm>
            <a:off x="6949440" y="3749040"/>
            <a:ext cx="4599432" cy="2194560"/>
          </a:xfrm>
          <a:prstGeom prst="roundRect">
            <a:avLst>
              <a:gd name="adj" fmla="val 333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9" name="Shape 16"/>
          <p:cNvSpPr/>
          <p:nvPr/>
        </p:nvSpPr>
        <p:spPr>
          <a:xfrm>
            <a:off x="7205472" y="4005072"/>
            <a:ext cx="548640" cy="54864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578" y="4164178"/>
            <a:ext cx="230429" cy="230429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7909560" y="3931920"/>
            <a:ext cx="341071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Bezpośredniość ma swoją cenę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7205472" y="4709160"/>
            <a:ext cx="4096512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Organizacje skutecznie wychwytują problemy, które pojawiają się w indywidualnym doświadczeniu — konkretną, „głośną” bolączkę. Słabiej radzą sobie z problemami ujawniającymi się systemowo, na poziomie statystyk i procesów makro.</a:t>
            </a:r>
            <a:endParaRPr lang="en-US" sz="1250" dirty="0"/>
          </a:p>
        </p:txBody>
      </p:sp>
      <p:pic>
        <p:nvPicPr>
          <p:cNvPr id="24" name="Obraz 2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73527C29-FA7C-6B76-ACB3-9D8BD3FD1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Logotyp Włączamy pomorskie!">
            <a:extLst>
              <a:ext uri="{FF2B5EF4-FFF2-40B4-BE49-F238E27FC236}">
                <a16:creationId xmlns:a16="http://schemas.microsoft.com/office/drawing/2014/main" id="{AC194F66-33EC-117E-8B72-92EC586F3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14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3 · WSTRZĄSY ZEWNĘTRZNE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060704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Mobilizacja w kryzysie i powrót do biurokracji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3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1783080"/>
            <a:ext cx="5294376" cy="173736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Shape 6"/>
          <p:cNvSpPr/>
          <p:nvPr/>
        </p:nvSpPr>
        <p:spPr>
          <a:xfrm>
            <a:off x="877824" y="2020824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71" y="2166671"/>
            <a:ext cx="211226" cy="21122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554480" y="198424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Pandemia i wojna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877824" y="2551176"/>
            <a:ext cx="483717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Tryb natychmiastowej mobilizacji — przyjmowanie uchodźców, żywność, wsparcie. Często poza dotychczasowym profilem.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6254496" y="1783080"/>
            <a:ext cx="5294376" cy="173736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6492240" y="202082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087" y="2166671"/>
            <a:ext cx="211226" cy="211226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168896" y="198424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Inflacja</a:t>
            </a:r>
            <a:endParaRPr lang="en-US" sz="1450" dirty="0"/>
          </a:p>
        </p:txBody>
      </p:sp>
      <p:sp>
        <p:nvSpPr>
          <p:cNvPr id="16" name="Text 12"/>
          <p:cNvSpPr/>
          <p:nvPr/>
        </p:nvSpPr>
        <p:spPr>
          <a:xfrm>
            <a:off x="6492240" y="2551176"/>
            <a:ext cx="483717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Obóz za 700 zł kosztuje dziś 1800 zł. Organizacja staje się „amortyzatorem” kosztów rodzin.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640080" y="3794760"/>
            <a:ext cx="5294376" cy="173736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8" name="Shape 14"/>
          <p:cNvSpPr/>
          <p:nvPr/>
        </p:nvSpPr>
        <p:spPr>
          <a:xfrm>
            <a:off x="877824" y="4032504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71" y="4178351"/>
            <a:ext cx="211226" cy="21122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554480" y="399592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Zmiany prawne i OPS/CUS</a:t>
            </a:r>
            <a:endParaRPr lang="en-US" sz="1450" dirty="0"/>
          </a:p>
        </p:txBody>
      </p:sp>
      <p:sp>
        <p:nvSpPr>
          <p:cNvPr id="21" name="Text 16"/>
          <p:cNvSpPr/>
          <p:nvPr/>
        </p:nvSpPr>
        <p:spPr>
          <a:xfrm>
            <a:off x="877824" y="4562856"/>
            <a:ext cx="483717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Nowy podział ról bywa nieczytelny — część liderów nie wie, że OPS i CUS działają równolegle.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6254496" y="3794760"/>
            <a:ext cx="5294376" cy="173736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18"/>
          <p:cNvSpPr/>
          <p:nvPr/>
        </p:nvSpPr>
        <p:spPr>
          <a:xfrm>
            <a:off x="6492240" y="403250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087" y="4178351"/>
            <a:ext cx="211226" cy="211226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168896" y="399592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Zmienność reguł</a:t>
            </a:r>
            <a:endParaRPr lang="en-US" sz="1450" dirty="0"/>
          </a:p>
        </p:txBody>
      </p:sp>
      <p:sp>
        <p:nvSpPr>
          <p:cNvPr id="26" name="Text 20"/>
          <p:cNvSpPr/>
          <p:nvPr/>
        </p:nvSpPr>
        <p:spPr>
          <a:xfrm>
            <a:off x="6492240" y="4562856"/>
            <a:ext cx="483717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Wytyczne zmieniane w trakcie projektu, zwroty środków — źródło rozgoryczenia i krytyki sztywności instytucji.</a:t>
            </a:r>
            <a:endParaRPr lang="en-US" sz="1150" dirty="0"/>
          </a:p>
        </p:txBody>
      </p:sp>
      <p:sp>
        <p:nvSpPr>
          <p:cNvPr id="27" name="Text 21"/>
          <p:cNvSpPr/>
          <p:nvPr/>
        </p:nvSpPr>
        <p:spPr>
          <a:xfrm>
            <a:off x="640080" y="5577840"/>
            <a:ext cx="10908792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50" i="1" dirty="0">
                <a:solidFill>
                  <a:srgbClr val="1561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„Bo pandemia była, to nagle wszystko się dało (…). A co się zmieniło?” — po wstrząsie ciężar formalności zostaje przywrócony.</a:t>
            </a:r>
            <a:endParaRPr lang="en-US" sz="1250" dirty="0"/>
          </a:p>
        </p:txBody>
      </p:sp>
      <p:pic>
        <p:nvPicPr>
          <p:cNvPr id="29" name="Obraz 28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D22A404A-7046-D5B6-EE20-F68F47169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az 30" descr="Logotyp Włączamy pomorskie!">
            <a:extLst>
              <a:ext uri="{FF2B5EF4-FFF2-40B4-BE49-F238E27FC236}">
                <a16:creationId xmlns:a16="http://schemas.microsoft.com/office/drawing/2014/main" id="{4BF19936-EC59-AEF6-B116-E0080839F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PODSUMOWANIE ROZDZIAŁU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207191"/>
            <a:ext cx="1090879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Diagnoza jako nasłuch, działanie w napięciu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Shape 3"/>
          <p:cNvSpPr/>
          <p:nvPr/>
        </p:nvSpPr>
        <p:spPr>
          <a:xfrm>
            <a:off x="914400" y="1999107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9" y="2163516"/>
            <a:ext cx="238110" cy="23811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1874520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Diagnoza przez doświadczenie.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Potrzeby rozpoznawane są w codziennych interakcjach, rzadko przez formalne narzędzia badawcze — to ciągły nasłuch, nie jednorazowe badanie.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40080" y="2928366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6"/>
          <p:cNvSpPr/>
          <p:nvPr/>
        </p:nvSpPr>
        <p:spPr>
          <a:xfrm>
            <a:off x="914400" y="3144393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9" y="3308802"/>
            <a:ext cx="238110" cy="238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91640" y="3019806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Skuteczność wobec „głośnych” potrzeb.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Sprawdza się przy potrzebach zgłaszanych i indywidualnych; gorzej wychwytuje problemy systemowe i pozbawione rzecznika.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640080" y="4073652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9"/>
          <p:cNvSpPr/>
          <p:nvPr/>
        </p:nvSpPr>
        <p:spPr>
          <a:xfrm>
            <a:off x="914400" y="4289679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9" y="4454088"/>
            <a:ext cx="238110" cy="23811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691640" y="4165092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Wysoka samoocena dotarcia.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Dla ponad 70% organizacji rekrutacja beneficjentów nie jest wyzwaniem; dominują kontakt osobisty i poczta pantoflowa.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640080" y="5218938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Shape 12"/>
          <p:cNvSpPr/>
          <p:nvPr/>
        </p:nvSpPr>
        <p:spPr>
          <a:xfrm>
            <a:off x="914400" y="5434965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09" y="5599374"/>
            <a:ext cx="238110" cy="23811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691640" y="5310378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Działanie w stałym napięciu.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Między reaktywnością a planowaniem; zdolność do realizacji misji zależy też od przewidywalności otoczenia instytucjonalnego.</a:t>
            </a:r>
            <a:endParaRPr lang="en-US" sz="1300" dirty="0"/>
          </a:p>
        </p:txBody>
      </p:sp>
      <p:sp>
        <p:nvSpPr>
          <p:cNvPr id="20" name="Text 14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3</a:t>
            </a:r>
            <a:endParaRPr lang="en-US" sz="850" dirty="0"/>
          </a:p>
        </p:txBody>
      </p:sp>
      <p:sp>
        <p:nvSpPr>
          <p:cNvPr id="22" name="Text 16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850" dirty="0"/>
          </a:p>
        </p:txBody>
      </p:sp>
      <p:pic>
        <p:nvPicPr>
          <p:cNvPr id="24" name="Obraz 2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3E4B33EB-8A9B-8DB7-B5D7-AC21C1D0E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Logotyp Włączamy pomorskie!">
            <a:extLst>
              <a:ext uri="{FF2B5EF4-FFF2-40B4-BE49-F238E27FC236}">
                <a16:creationId xmlns:a16="http://schemas.microsoft.com/office/drawing/2014/main" id="{DC962763-4DDE-9F53-D8D8-997EC7B5C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93"/>
            <a:ext cx="12188520" cy="201116"/>
          </a:xfrm>
          <a:prstGeom prst="rect">
            <a:avLst/>
          </a:prstGeom>
          <a:solidFill>
            <a:srgbClr val="0B5EA8"/>
          </a:solidFill>
          <a:ln w="12700">
            <a:solidFill>
              <a:srgbClr val="0B5EA8"/>
            </a:solidFill>
            <a:prstDash val="solid"/>
          </a:ln>
        </p:spPr>
        <p:txBody>
          <a:bodyPr/>
          <a:lstStyle/>
          <a:p>
            <a:endParaRPr lang="pl-PL" sz="1799"/>
          </a:p>
        </p:txBody>
      </p:sp>
      <p:sp>
        <p:nvSpPr>
          <p:cNvPr id="3" name="Text 1"/>
          <p:cNvSpPr/>
          <p:nvPr/>
        </p:nvSpPr>
        <p:spPr>
          <a:xfrm>
            <a:off x="658196" y="421408"/>
            <a:ext cx="2925318" cy="164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0B5E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SYNTEZA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676479" y="1494220"/>
            <a:ext cx="10878526" cy="5027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199" b="1" dirty="0">
                <a:solidFill>
                  <a:srgbClr val="FF00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Najważniejsza diagnoza</a:t>
            </a:r>
            <a:endParaRPr lang="en-US" sz="2199" dirty="0">
              <a:solidFill>
                <a:srgbClr val="FF000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530213" y="6473159"/>
            <a:ext cx="11152775" cy="0"/>
          </a:xfrm>
          <a:prstGeom prst="line">
            <a:avLst/>
          </a:prstGeom>
          <a:noFill/>
          <a:ln w="7620">
            <a:solidFill>
              <a:srgbClr val="D0D5DD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pl-PL" sz="1799"/>
          </a:p>
        </p:txBody>
      </p:sp>
      <p:sp>
        <p:nvSpPr>
          <p:cNvPr id="6" name="Text 4"/>
          <p:cNvSpPr/>
          <p:nvPr/>
        </p:nvSpPr>
        <p:spPr>
          <a:xfrm>
            <a:off x="658196" y="6555434"/>
            <a:ext cx="6399133" cy="164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680" dirty="0">
                <a:solidFill>
                  <a:srgbClr val="66708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Źródło: Raport końcowy z badań, 5 czerwca</a:t>
            </a:r>
            <a:endParaRPr lang="en-US" sz="680" dirty="0"/>
          </a:p>
        </p:txBody>
      </p:sp>
      <p:sp>
        <p:nvSpPr>
          <p:cNvPr id="7" name="Text 5"/>
          <p:cNvSpPr/>
          <p:nvPr/>
        </p:nvSpPr>
        <p:spPr>
          <a:xfrm>
            <a:off x="11207624" y="6509726"/>
            <a:ext cx="383948" cy="2376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800" b="1" dirty="0">
                <a:solidFill>
                  <a:srgbClr val="0B5E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658196" y="2553501"/>
            <a:ext cx="6856214" cy="502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99" b="1" dirty="0">
                <a:solidFill>
                  <a:srgbClr val="0B5EA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Potencjał sektora istnieje, ale jest warunkowy</a:t>
            </a:r>
            <a:endParaRPr lang="en-US" sz="2299" dirty="0"/>
          </a:p>
        </p:txBody>
      </p:sp>
      <p:sp>
        <p:nvSpPr>
          <p:cNvPr id="9" name="Text 7"/>
          <p:cNvSpPr/>
          <p:nvPr/>
        </p:nvSpPr>
        <p:spPr>
          <a:xfrm>
            <a:off x="676479" y="3256637"/>
            <a:ext cx="6536257" cy="1325535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r>
              <a:rPr lang="en-US" sz="1420" dirty="0">
                <a:solidFill>
                  <a:srgbClr val="17212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Pomorskie NGO są blisko potrzeb mieszkańców, często szybciej niż instytucje dostrzegają luki i tworzą rozwiązania „po drodze”. Przejście od aktywności projektowej do trwałych usług społecznych wymaga jednak stabilnych ram: finansowych, kadrowych, infrastrukturalnych i partnerskich.</a:t>
            </a:r>
            <a:endParaRPr lang="en-US" sz="1420" dirty="0"/>
          </a:p>
        </p:txBody>
      </p:sp>
      <p:sp>
        <p:nvSpPr>
          <p:cNvPr id="10" name="Shape 8"/>
          <p:cNvSpPr/>
          <p:nvPr/>
        </p:nvSpPr>
        <p:spPr>
          <a:xfrm>
            <a:off x="676479" y="5039253"/>
            <a:ext cx="6124885" cy="1096994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0B5EA8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pl-PL" sz="1799"/>
          </a:p>
        </p:txBody>
      </p:sp>
      <p:sp>
        <p:nvSpPr>
          <p:cNvPr id="11" name="Shape 9"/>
          <p:cNvSpPr/>
          <p:nvPr/>
        </p:nvSpPr>
        <p:spPr>
          <a:xfrm>
            <a:off x="676479" y="5039253"/>
            <a:ext cx="82275" cy="1096994"/>
          </a:xfrm>
          <a:prstGeom prst="rect">
            <a:avLst/>
          </a:prstGeom>
          <a:solidFill>
            <a:srgbClr val="0B5EA8"/>
          </a:solidFill>
          <a:ln w="12700">
            <a:solidFill>
              <a:srgbClr val="0B5EA8"/>
            </a:solidFill>
            <a:prstDash val="solid"/>
          </a:ln>
        </p:spPr>
        <p:txBody>
          <a:bodyPr/>
          <a:lstStyle/>
          <a:p>
            <a:endParaRPr lang="pl-PL" sz="1799"/>
          </a:p>
        </p:txBody>
      </p:sp>
      <p:sp>
        <p:nvSpPr>
          <p:cNvPr id="12" name="Text 10"/>
          <p:cNvSpPr/>
          <p:nvPr/>
        </p:nvSpPr>
        <p:spPr>
          <a:xfrm>
            <a:off x="877595" y="5148952"/>
            <a:ext cx="5804928" cy="877595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120" dirty="0">
                <a:solidFill>
                  <a:srgbClr val="34405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Nie brakuje gotowości do działania. Problemem jest brak wystarczająco stabilnego ekosystemu, który pozwala zamienić doświadczenie organizacji w trwałą usługę społeczną.</a:t>
            </a:r>
            <a:endParaRPr lang="en-US" sz="1120" dirty="0"/>
          </a:p>
        </p:txBody>
      </p:sp>
      <p:sp>
        <p:nvSpPr>
          <p:cNvPr id="13" name="Text 11"/>
          <p:cNvSpPr/>
          <p:nvPr/>
        </p:nvSpPr>
        <p:spPr>
          <a:xfrm>
            <a:off x="7770374" y="2504884"/>
            <a:ext cx="3382399" cy="5027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99" b="1" dirty="0">
                <a:solidFill>
                  <a:srgbClr val="C81E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79%</a:t>
            </a:r>
            <a:endParaRPr lang="en-US" sz="3099" dirty="0"/>
          </a:p>
        </p:txBody>
      </p:sp>
      <p:sp>
        <p:nvSpPr>
          <p:cNvPr id="14" name="Text 12"/>
          <p:cNvSpPr/>
          <p:nvPr/>
        </p:nvSpPr>
        <p:spPr>
          <a:xfrm>
            <a:off x="7770375" y="3128655"/>
            <a:ext cx="3382399" cy="4296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850" dirty="0">
                <a:solidFill>
                  <a:srgbClr val="66708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organizacji widzi dostęp do finansowania jako główną barierę rozwoju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7770375" y="3987967"/>
            <a:ext cx="3382399" cy="5027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99" b="1" dirty="0">
                <a:solidFill>
                  <a:srgbClr val="2F85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80%</a:t>
            </a:r>
            <a:endParaRPr lang="en-US" sz="3099" dirty="0"/>
          </a:p>
        </p:txBody>
      </p:sp>
      <p:sp>
        <p:nvSpPr>
          <p:cNvPr id="16" name="Text 14"/>
          <p:cNvSpPr/>
          <p:nvPr/>
        </p:nvSpPr>
        <p:spPr>
          <a:xfrm>
            <a:off x="7770375" y="4499897"/>
            <a:ext cx="3382399" cy="4296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850" dirty="0">
                <a:solidFill>
                  <a:srgbClr val="66708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organizacji chce utrzymać lub poszerzyć zakres działania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7770375" y="5359210"/>
            <a:ext cx="3382399" cy="5027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99" b="1" dirty="0">
                <a:solidFill>
                  <a:srgbClr val="0B5EA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208</a:t>
            </a:r>
            <a:endParaRPr lang="en-US" sz="3099" dirty="0"/>
          </a:p>
        </p:txBody>
      </p:sp>
      <p:sp>
        <p:nvSpPr>
          <p:cNvPr id="18" name="Text 16"/>
          <p:cNvSpPr/>
          <p:nvPr/>
        </p:nvSpPr>
        <p:spPr>
          <a:xfrm>
            <a:off x="7770375" y="5871140"/>
            <a:ext cx="3382399" cy="4296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850" dirty="0">
                <a:solidFill>
                  <a:srgbClr val="66708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kompletnych ankiet CAWI</a:t>
            </a:r>
            <a:endParaRPr lang="en-US" sz="850" dirty="0"/>
          </a:p>
        </p:txBody>
      </p:sp>
      <p:pic>
        <p:nvPicPr>
          <p:cNvPr id="20" name="Obraz 19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A80B4825-555D-BD38-ACA6-B737A5212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470579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 descr="Logotyp Włączamy pomorskie!">
            <a:extLst>
              <a:ext uri="{FF2B5EF4-FFF2-40B4-BE49-F238E27FC236}">
                <a16:creationId xmlns:a16="http://schemas.microsoft.com/office/drawing/2014/main" id="{FE44BA0B-35FE-D5BD-4106-87C2DEDDE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470579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84080" y="-2194560"/>
            <a:ext cx="5486400" cy="5486400"/>
          </a:xfrm>
          <a:prstGeom prst="ellipse">
            <a:avLst/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11155680" y="4023360"/>
            <a:ext cx="3657600" cy="3657600"/>
          </a:xfrm>
          <a:prstGeom prst="ellipse">
            <a:avLst/>
          </a:prstGeom>
          <a:solidFill>
            <a:srgbClr val="0B303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8439912" y="0"/>
            <a:ext cx="338328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9000" b="1" dirty="0">
                <a:solidFill>
                  <a:srgbClr val="123F4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640080" y="658368"/>
            <a:ext cx="868680" cy="86868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" y="910285"/>
            <a:ext cx="364846" cy="36484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71323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4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737360" y="987552"/>
            <a:ext cx="7498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Zasoby organizacji — ludzie, umiejętności, procedury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40080" y="1828800"/>
            <a:ext cx="8778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Cztery filary potencjału usługowego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640080" y="3246120"/>
            <a:ext cx="9326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50" dirty="0">
                <a:solidFill>
                  <a:srgbClr val="C7D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Potencjał usługowy opiera się na ludziach, ich kompetencjach, infrastrukturze i procedurach komunikacji. Tworzą one spójny, lecz często kruchy system, w którym każdy element bywa zarazem siłą i barierą.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40080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896112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097780"/>
            <a:ext cx="192024" cy="1920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63040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Niewielki rdzeń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896112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zarząd śr. ~5 osób; mediana zatrudnionych: 0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4398264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7" name="Shape 13"/>
          <p:cNvSpPr/>
          <p:nvPr/>
        </p:nvSpPr>
        <p:spPr>
          <a:xfrm>
            <a:off x="4654296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84" y="5097780"/>
            <a:ext cx="192024" cy="19202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221224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45% widzi braki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4654296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luki kompetencyjne — głównie obsługa finansowa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8156448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Shape 17"/>
          <p:cNvSpPr/>
          <p:nvPr/>
        </p:nvSpPr>
        <p:spPr>
          <a:xfrm>
            <a:off x="8412480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068" y="5097780"/>
            <a:ext cx="192024" cy="19202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979408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Ryzyko wypalenia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12480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ciężar spoczywa na wąskiej grupie zaangażowanych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Zasoby organizacji — ludzie, umiejętności, procedury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8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621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4 · LUDZIE I KOMPETENCJE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369568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Model rdzenia i deficyt obsługi finansowej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703884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703884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4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703884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2402840"/>
            <a:ext cx="3453384" cy="1371600"/>
          </a:xfrm>
          <a:prstGeom prst="roundRect">
            <a:avLst>
              <a:gd name="adj" fmla="val 533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Text 6"/>
          <p:cNvSpPr/>
          <p:nvPr/>
        </p:nvSpPr>
        <p:spPr>
          <a:xfrm>
            <a:off x="804672" y="2549144"/>
            <a:ext cx="3124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4,87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804672" y="3189224"/>
            <a:ext cx="31242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11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średnia liczba osób w zarządzie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367784" y="2402840"/>
            <a:ext cx="3453384" cy="1371600"/>
          </a:xfrm>
          <a:prstGeom prst="roundRect">
            <a:avLst>
              <a:gd name="adj" fmla="val 533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1" name="Text 9"/>
          <p:cNvSpPr/>
          <p:nvPr/>
        </p:nvSpPr>
        <p:spPr>
          <a:xfrm>
            <a:off x="4532376" y="2549144"/>
            <a:ext cx="3124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4532376" y="3189224"/>
            <a:ext cx="31242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11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mediana i dominanta dla zatrudnionych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8095488" y="2402840"/>
            <a:ext cx="3453384" cy="1371600"/>
          </a:xfrm>
          <a:prstGeom prst="roundRect">
            <a:avLst>
              <a:gd name="adj" fmla="val 533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4" name="Text 12"/>
          <p:cNvSpPr/>
          <p:nvPr/>
        </p:nvSpPr>
        <p:spPr>
          <a:xfrm>
            <a:off x="8260080" y="2549144"/>
            <a:ext cx="3124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45%</a:t>
            </a:r>
            <a:endParaRPr lang="en-US" sz="3000" dirty="0"/>
          </a:p>
        </p:txBody>
      </p:sp>
      <p:sp>
        <p:nvSpPr>
          <p:cNvPr id="15" name="Text 13"/>
          <p:cNvSpPr/>
          <p:nvPr/>
        </p:nvSpPr>
        <p:spPr>
          <a:xfrm>
            <a:off x="8260080" y="3189224"/>
            <a:ext cx="31242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11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organizacji dostrzega braki kompetencyjne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40080" y="404876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Struktura koncentryczna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640080" y="4414520"/>
            <a:ext cx="539496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700"/>
              </a:lnSpc>
              <a:buNone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Wokół niewielkiego rdzenia (2–8 osób) skupia się płynne, często nieformalne otoczenie pomocowe. Formalna liczebność nie przekłada się wprost na realną zdolność operacyjną. Największym deficytem nie są pieniądze, lecz czas: „Łatwiej dać 100 zł niż przyjść na godzinę i pomóc”.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6400800" y="4048760"/>
            <a:ext cx="5148072" cy="2468880"/>
          </a:xfrm>
          <a:prstGeom prst="roundRect">
            <a:avLst>
              <a:gd name="adj" fmla="val 296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9" name="Shape 17"/>
          <p:cNvSpPr/>
          <p:nvPr/>
        </p:nvSpPr>
        <p:spPr>
          <a:xfrm>
            <a:off x="6656832" y="4304792"/>
            <a:ext cx="548640" cy="54864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38" y="4463898"/>
            <a:ext cx="230429" cy="230429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7360920" y="4249928"/>
            <a:ext cx="395935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5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Obsługa finansowa — kwestia gardłowa</a:t>
            </a:r>
            <a:endParaRPr lang="en-US" sz="1550" dirty="0"/>
          </a:p>
        </p:txBody>
      </p:sp>
      <p:sp>
        <p:nvSpPr>
          <p:cNvPr id="22" name="Text 19"/>
          <p:cNvSpPr/>
          <p:nvPr/>
        </p:nvSpPr>
        <p:spPr>
          <a:xfrm>
            <a:off x="6636512" y="4780280"/>
            <a:ext cx="4645152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lnSpc>
                <a:spcPts val="15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największa luka kompetencyjna w sektorze</a:t>
            </a:r>
            <a:endParaRPr lang="en-US" sz="1200" dirty="0"/>
          </a:p>
          <a:p>
            <a:pPr marL="342900" indent="-342900">
              <a:lnSpc>
                <a:spcPts val="15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profesjonalizacja jest kosztowna — outsourcing księgowości to nawet kilkanaście tys. zł miesięcznie</a:t>
            </a:r>
            <a:endParaRPr lang="en-US" sz="1200" dirty="0"/>
          </a:p>
          <a:p>
            <a:pPr marL="342900" indent="-342900">
              <a:lnSpc>
                <a:spcPts val="1500"/>
              </a:lnSpc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bywa, że obsługa projektu kosztuje dwa razy więcej niż sam grant</a:t>
            </a:r>
            <a:endParaRPr lang="en-US" sz="1200" dirty="0"/>
          </a:p>
        </p:txBody>
      </p:sp>
      <p:pic>
        <p:nvPicPr>
          <p:cNvPr id="24" name="Obraz 2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B45E37A1-5605-AEC7-1CC0-EC01DB9D7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Logotyp Włączamy pomorskie!">
            <a:extLst>
              <a:ext uri="{FF2B5EF4-FFF2-40B4-BE49-F238E27FC236}">
                <a16:creationId xmlns:a16="http://schemas.microsoft.com/office/drawing/2014/main" id="{94966C49-FD50-9BB4-93CA-68341BFA0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71119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4 · INFRASTRUKTURA I KOMUNIKACJA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461008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Infrastruktura jako „próg wejścia” w usługi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4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2108200"/>
            <a:ext cx="317754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Shape 6"/>
          <p:cNvSpPr/>
          <p:nvPr/>
        </p:nvSpPr>
        <p:spPr>
          <a:xfrm>
            <a:off x="877824" y="234594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71" y="2491791"/>
            <a:ext cx="211226" cy="21122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554480" y="2309368"/>
            <a:ext cx="20802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Stabilna baza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877824" y="2876296"/>
            <a:ext cx="27203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Pozwala planować cykle i utrzymywać ciągłość — najbliżej trybu usługowego.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137660" y="2108200"/>
            <a:ext cx="317754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4375404" y="2345944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51" y="2491791"/>
            <a:ext cx="211226" cy="211226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052060" y="2309368"/>
            <a:ext cx="20802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Przestrzeń użyczona</a:t>
            </a:r>
            <a:endParaRPr lang="en-US" sz="1450" dirty="0"/>
          </a:p>
        </p:txBody>
      </p:sp>
      <p:sp>
        <p:nvSpPr>
          <p:cNvPr id="16" name="Text 12"/>
          <p:cNvSpPr/>
          <p:nvPr/>
        </p:nvSpPr>
        <p:spPr>
          <a:xfrm>
            <a:off x="4375404" y="2876296"/>
            <a:ext cx="27203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Działania możliwe dzięki relacjom, lecz wymagają nieopłaconej pracy własnej.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640080" y="4074160"/>
            <a:ext cx="317754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8" name="Shape 14"/>
          <p:cNvSpPr/>
          <p:nvPr/>
        </p:nvSpPr>
        <p:spPr>
          <a:xfrm>
            <a:off x="877824" y="431190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71" y="4457751"/>
            <a:ext cx="211226" cy="21122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554480" y="4275328"/>
            <a:ext cx="20802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Obciążona regulacjami</a:t>
            </a:r>
            <a:endParaRPr lang="en-US" sz="1450" dirty="0"/>
          </a:p>
        </p:txBody>
      </p:sp>
      <p:sp>
        <p:nvSpPr>
          <p:cNvPr id="21" name="Text 16"/>
          <p:cNvSpPr/>
          <p:nvPr/>
        </p:nvSpPr>
        <p:spPr>
          <a:xfrm>
            <a:off x="877824" y="4842256"/>
            <a:ext cx="27203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Zabytki, wymogi PPOŻ — źródło tożsamości, ale pochłania energię na zgodność.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4137660" y="4074160"/>
            <a:ext cx="317754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18"/>
          <p:cNvSpPr/>
          <p:nvPr/>
        </p:nvSpPr>
        <p:spPr>
          <a:xfrm>
            <a:off x="4375404" y="4311904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51" y="4457751"/>
            <a:ext cx="211226" cy="211226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5052060" y="4275328"/>
            <a:ext cx="20802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Model nomadyczny</a:t>
            </a:r>
            <a:endParaRPr lang="en-US" sz="1450" dirty="0"/>
          </a:p>
        </p:txBody>
      </p:sp>
      <p:sp>
        <p:nvSpPr>
          <p:cNvPr id="26" name="Text 20"/>
          <p:cNvSpPr/>
          <p:nvPr/>
        </p:nvSpPr>
        <p:spPr>
          <a:xfrm>
            <a:off x="4375404" y="4842256"/>
            <a:ext cx="27203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„Moją siedzibą jest telefon” — wystarcza dla działań zdarzeniowych, nie dla usług.</a:t>
            </a:r>
            <a:endParaRPr lang="en-US" sz="1150" dirty="0"/>
          </a:p>
        </p:txBody>
      </p:sp>
      <p:sp>
        <p:nvSpPr>
          <p:cNvPr id="27" name="Shape 21"/>
          <p:cNvSpPr/>
          <p:nvPr/>
        </p:nvSpPr>
        <p:spPr>
          <a:xfrm>
            <a:off x="7680960" y="2108200"/>
            <a:ext cx="3867912" cy="3657600"/>
          </a:xfrm>
          <a:prstGeom prst="roundRect">
            <a:avLst>
              <a:gd name="adj" fmla="val 2000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8" name="Text 22"/>
          <p:cNvSpPr/>
          <p:nvPr/>
        </p:nvSpPr>
        <p:spPr>
          <a:xfrm>
            <a:off x="7955280" y="2611120"/>
            <a:ext cx="33192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Skala potrzeb</a:t>
            </a:r>
            <a:endParaRPr lang="en-US" sz="1500" dirty="0"/>
          </a:p>
        </p:txBody>
      </p:sp>
      <p:sp>
        <p:nvSpPr>
          <p:cNvPr id="29" name="Text 23"/>
          <p:cNvSpPr/>
          <p:nvPr/>
        </p:nvSpPr>
        <p:spPr>
          <a:xfrm>
            <a:off x="7944485" y="3244088"/>
            <a:ext cx="3319272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3000" b="1" dirty="0">
                <a:solidFill>
                  <a:srgbClr val="C56E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&gt;70%</a:t>
            </a:r>
            <a:endParaRPr lang="en-US" sz="3000" dirty="0"/>
          </a:p>
          <a:p>
            <a:pPr marL="0" indent="0">
              <a:lnSpc>
                <a:spcPts val="1600"/>
              </a:lnSpc>
              <a:buNone/>
            </a:pPr>
            <a:r>
              <a:rPr lang="en-US" sz="12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organizacji potrzebuje dostępu do infrastruktury specjalistycznej</a:t>
            </a:r>
            <a:endParaRPr lang="en-US" sz="3000" dirty="0"/>
          </a:p>
        </p:txBody>
      </p:sp>
      <p:pic>
        <p:nvPicPr>
          <p:cNvPr id="32" name="Obraz 31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AEDC554E-8E5A-FBF6-4A24-63415AD30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Obraz 33" descr="Logotyp Włączamy pomorskie!">
            <a:extLst>
              <a:ext uri="{FF2B5EF4-FFF2-40B4-BE49-F238E27FC236}">
                <a16:creationId xmlns:a16="http://schemas.microsoft.com/office/drawing/2014/main" id="{0084CB5B-8123-381F-58AE-E7E28C90FB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4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PODSUMOWANIE ROZDZIAŁU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721360" y="1124529"/>
            <a:ext cx="1090879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Kruchy system czterech filarów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Shape 3"/>
          <p:cNvSpPr/>
          <p:nvPr/>
        </p:nvSpPr>
        <p:spPr>
          <a:xfrm>
            <a:off x="914400" y="1999107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9" y="2163516"/>
            <a:ext cx="238110" cy="23811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1874520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Dominuje praca społeczna.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Większość organizacji to podmioty o niewielkim rdzeniu (zarząd ~5 osób); mediana zatrudnionych wynosi zero.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40080" y="2928366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6"/>
          <p:cNvSpPr/>
          <p:nvPr/>
        </p:nvSpPr>
        <p:spPr>
          <a:xfrm>
            <a:off x="914400" y="3144393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9" y="3308802"/>
            <a:ext cx="238110" cy="238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91640" y="3019806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Braki kompetencyjne realne.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45% organizacji dostrzega luki, a najpoważniejsza dotyczy obsługi finansowej — jednego z głównych warunków trwałości.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640080" y="4073652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9"/>
          <p:cNvSpPr/>
          <p:nvPr/>
        </p:nvSpPr>
        <p:spPr>
          <a:xfrm>
            <a:off x="914400" y="4289679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9" y="4454088"/>
            <a:ext cx="238110" cy="23811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691640" y="4165092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Infrastruktura to próg wejścia.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Cztery modele — od stabilnej bazy po „siedzibę-telefon” — wprost decydują o tym, czy działania mogą być ciągłe.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640080" y="5218938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Shape 12"/>
          <p:cNvSpPr/>
          <p:nvPr/>
        </p:nvSpPr>
        <p:spPr>
          <a:xfrm>
            <a:off x="914400" y="5434965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09" y="5599374"/>
            <a:ext cx="238110" cy="23811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691640" y="5310378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Polaryzacja i wypalenie.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Wysoka samoocena kadr i komunikacji kontrastuje z realnym zagrożeniem przeciążeniem wąskiej grupy liderów.</a:t>
            </a:r>
            <a:endParaRPr lang="en-US" sz="1300" dirty="0"/>
          </a:p>
        </p:txBody>
      </p:sp>
      <p:sp>
        <p:nvSpPr>
          <p:cNvPr id="20" name="Text 14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4</a:t>
            </a:r>
            <a:endParaRPr lang="en-US" sz="850" dirty="0"/>
          </a:p>
        </p:txBody>
      </p:sp>
      <p:sp>
        <p:nvSpPr>
          <p:cNvPr id="22" name="Text 16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850" dirty="0"/>
          </a:p>
        </p:txBody>
      </p:sp>
      <p:pic>
        <p:nvPicPr>
          <p:cNvPr id="24" name="Obraz 2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0A8C77A7-2671-9AC0-C3F5-AC26CE077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Logotyp Włączamy pomorskie!">
            <a:extLst>
              <a:ext uri="{FF2B5EF4-FFF2-40B4-BE49-F238E27FC236}">
                <a16:creationId xmlns:a16="http://schemas.microsoft.com/office/drawing/2014/main" id="{CCDA555A-B4DF-26BF-A6B7-A480159E4F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84080" y="-2194560"/>
            <a:ext cx="5486400" cy="5486400"/>
          </a:xfrm>
          <a:prstGeom prst="ellipse">
            <a:avLst/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11155680" y="4023360"/>
            <a:ext cx="3657600" cy="3657600"/>
          </a:xfrm>
          <a:prstGeom prst="ellipse">
            <a:avLst/>
          </a:prstGeom>
          <a:solidFill>
            <a:srgbClr val="0B303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8439912" y="0"/>
            <a:ext cx="338328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9000" b="1" dirty="0">
                <a:solidFill>
                  <a:srgbClr val="123F4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640080" y="658368"/>
            <a:ext cx="868680" cy="86868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" y="910285"/>
            <a:ext cx="364846" cy="36484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71323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5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737360" y="987552"/>
            <a:ext cx="7498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Partnerstwa i współpraca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40080" y="1828800"/>
            <a:ext cx="8778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Sieć relacji jako mechanizm przetrwania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640080" y="3246120"/>
            <a:ext cx="9326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50" dirty="0">
                <a:solidFill>
                  <a:srgbClr val="C7D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Organizacje nigdy nie działają w izolacji. Partnerstwa rzadko mają formę szczegółowych umów — częściej są codzienną wymianą: ktoś daje przestrzeń, ktoś legitymizację, a organizacja wnosi wykonanie i wolontariat.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40080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896112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097780"/>
            <a:ext cx="192024" cy="1920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63040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Lokalne zakorzenienie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896112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samorząd i szkoły to najintensywniejsi partnerzy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4398264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7" name="Shape 13"/>
          <p:cNvSpPr/>
          <p:nvPr/>
        </p:nvSpPr>
        <p:spPr>
          <a:xfrm>
            <a:off x="4654296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84" y="5097780"/>
            <a:ext cx="192024" cy="19202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221224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OPS/CUS incydentalnie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4654296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brak czytelnego „punktu wejścia” do współpracy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8156448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Shape 17"/>
          <p:cNvSpPr/>
          <p:nvPr/>
        </p:nvSpPr>
        <p:spPr>
          <a:xfrm>
            <a:off x="8412480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068" y="5097780"/>
            <a:ext cx="192024" cy="19202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979408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Asymetria relacji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12480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doświadczenie hierarchiczności i „odpychania”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Partnerstwa i współpraca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8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0624" y="579171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5 · MAPA WSPÓŁPRACY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228395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Z kim i jak często współpracują organizacje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5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40080" y="1783080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Współpraca „wiele razy w roku” (% organizacji)</a:t>
            </a:r>
            <a:endParaRPr lang="en-US" sz="1250" dirty="0"/>
          </a:p>
        </p:txBody>
      </p:sp>
      <p:graphicFrame>
        <p:nvGraphicFramePr>
          <p:cNvPr id="8" name="Chart 0"/>
          <p:cNvGraphicFramePr/>
          <p:nvPr/>
        </p:nvGraphicFramePr>
        <p:xfrm>
          <a:off x="640080" y="2148840"/>
          <a:ext cx="6400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6"/>
          <p:cNvSpPr/>
          <p:nvPr/>
        </p:nvSpPr>
        <p:spPr>
          <a:xfrm>
            <a:off x="7498080" y="2148840"/>
            <a:ext cx="4050792" cy="1691640"/>
          </a:xfrm>
          <a:prstGeom prst="roundRect">
            <a:avLst>
              <a:gd name="adj" fmla="val 4324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0" name="Shape 7"/>
          <p:cNvSpPr/>
          <p:nvPr/>
        </p:nvSpPr>
        <p:spPr>
          <a:xfrm>
            <a:off x="7735824" y="2377440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671" y="2523287"/>
            <a:ext cx="211226" cy="21122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366760" y="2331720"/>
            <a:ext cx="29992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Skrajne oceny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7735824" y="2852928"/>
            <a:ext cx="35935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5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Samorząd lokalny pojawia się jednocześnie wśród najlepszych i najtrudniejszych partnerów — intensywność relacji rodzi różnorodne doświadczenia.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7498080" y="4023360"/>
            <a:ext cx="4050792" cy="1737360"/>
          </a:xfrm>
          <a:prstGeom prst="roundRect">
            <a:avLst>
              <a:gd name="adj" fmla="val 4211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5" name="Text 11"/>
          <p:cNvSpPr/>
          <p:nvPr/>
        </p:nvSpPr>
        <p:spPr>
          <a:xfrm>
            <a:off x="7735824" y="4206240"/>
            <a:ext cx="3593592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2800" b="1" dirty="0">
                <a:solidFill>
                  <a:srgbClr val="C56E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~80%</a:t>
            </a:r>
            <a:endParaRPr lang="en-US" sz="2800" dirty="0"/>
          </a:p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organizacji nigdy nie współpracowało na poziomie międzynarodowym; rzadkimi partnerami są też uczelnie i związki zawodowe.</a:t>
            </a:r>
            <a:endParaRPr lang="en-US" sz="2800" dirty="0"/>
          </a:p>
        </p:txBody>
      </p:sp>
      <p:pic>
        <p:nvPicPr>
          <p:cNvPr id="17" name="Obraz 16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F52EC85B-1822-DB1B-F8D0-EBEA8B654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 descr="Logotyp Włączamy pomorskie!">
            <a:extLst>
              <a:ext uri="{FF2B5EF4-FFF2-40B4-BE49-F238E27FC236}">
                <a16:creationId xmlns:a16="http://schemas.microsoft.com/office/drawing/2014/main" id="{45FC4E27-C83C-8D77-0195-6E384097A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536223" cy="32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5 · SYSTEM I ORGANIZACJE PARASOLOWE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16" y="1329944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Współpraca z systemem pomocy — incydentalna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5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2189480"/>
            <a:ext cx="3392424" cy="2606040"/>
          </a:xfrm>
          <a:prstGeom prst="roundRect">
            <a:avLst>
              <a:gd name="adj" fmla="val 2807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Shape 6"/>
          <p:cNvSpPr/>
          <p:nvPr/>
        </p:nvSpPr>
        <p:spPr>
          <a:xfrm>
            <a:off x="914400" y="2463800"/>
            <a:ext cx="603504" cy="603504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16" y="2638816"/>
            <a:ext cx="253472" cy="25347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14400" y="3149600"/>
            <a:ext cx="28437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OPS i CUS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914400" y="3652520"/>
            <a:ext cx="288950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Kontakty rzadkie, projektowe lub incydentalne. Problem to nie brak gotowości NGO, lecz słaba lokalna architektura współpracy i brak „punktu wejścia”.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398264" y="2189480"/>
            <a:ext cx="3392424" cy="2606040"/>
          </a:xfrm>
          <a:prstGeom prst="roundRect">
            <a:avLst>
              <a:gd name="adj" fmla="val 2807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4672584" y="2463800"/>
            <a:ext cx="603504" cy="603504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600" y="2638816"/>
            <a:ext cx="253472" cy="25347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672584" y="3149600"/>
            <a:ext cx="28437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Organizacje parasolowe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4672584" y="3652520"/>
            <a:ext cx="288950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Przydatne na etapie startowym; dla dojrzałych podmiotów wsparcie bywa zbyt rozproszone — brakuje pomocy w finansach, prawie i skalowaniu.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8156448" y="2189480"/>
            <a:ext cx="3392424" cy="2606040"/>
          </a:xfrm>
          <a:prstGeom prst="roundRect">
            <a:avLst>
              <a:gd name="adj" fmla="val 2807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8" name="Shape 14"/>
          <p:cNvSpPr/>
          <p:nvPr/>
        </p:nvSpPr>
        <p:spPr>
          <a:xfrm>
            <a:off x="8430768" y="2463800"/>
            <a:ext cx="603504" cy="603504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5784" y="2638816"/>
            <a:ext cx="253472" cy="25347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430768" y="3149600"/>
            <a:ext cx="28437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Centrum Organizacji (COP)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8430768" y="3652520"/>
            <a:ext cx="288950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Postrzegane jako zaplecze i węzeł sieciowania, nie realizator usług. Skuteczność silnie zależy od lokalnego osadzenia i dostępności.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640080" y="5069840"/>
            <a:ext cx="10908792" cy="1143000"/>
          </a:xfrm>
          <a:prstGeom prst="roundRect">
            <a:avLst>
              <a:gd name="adj" fmla="val 6400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18"/>
          <p:cNvSpPr/>
          <p:nvPr/>
        </p:nvSpPr>
        <p:spPr>
          <a:xfrm>
            <a:off x="914400" y="5362448"/>
            <a:ext cx="548640" cy="54864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506" y="5521554"/>
            <a:ext cx="230429" cy="230429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645920" y="5207000"/>
            <a:ext cx="962863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i="1" dirty="0">
                <a:solidFill>
                  <a:srgbClr val="1561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Wywiady grupowe dały krytyczny obraz: hierarchiczność, brak partnerskiego traktowania, a nawet aktywne „odpychanie” organizacji przez samorząd oraz quasi-rynkowa konkurencja o środki.</a:t>
            </a:r>
            <a:endParaRPr lang="en-US" sz="1300" dirty="0"/>
          </a:p>
        </p:txBody>
      </p:sp>
      <p:pic>
        <p:nvPicPr>
          <p:cNvPr id="27" name="Obraz 26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DABB523B-A6B2-82D2-5EF8-9E9AB6914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az 28" descr="Logotyp Włączamy pomorskie!">
            <a:extLst>
              <a:ext uri="{FF2B5EF4-FFF2-40B4-BE49-F238E27FC236}">
                <a16:creationId xmlns:a16="http://schemas.microsoft.com/office/drawing/2014/main" id="{512D7AB2-E8AD-EFFC-79A0-9CF35A8D83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4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PODSUMOWANIE ROZDZIAŁU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731520" y="1298448"/>
            <a:ext cx="1090879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Współpraca niezbędna, lecz oparta na relacjach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Shape 3"/>
          <p:cNvSpPr/>
          <p:nvPr/>
        </p:nvSpPr>
        <p:spPr>
          <a:xfrm>
            <a:off x="914400" y="1999107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9" y="2163516"/>
            <a:ext cx="238110" cy="23811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1874520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Partnerstwa to mechanizm przetrwania.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Rzadko sformalizowane — opierają się na codziennej wymianie przestrzeni, zasobów i legitymizacji, zwłaszcza z samorządem i szkołami.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40080" y="2928366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6"/>
          <p:cNvSpPr/>
          <p:nvPr/>
        </p:nvSpPr>
        <p:spPr>
          <a:xfrm>
            <a:off x="914400" y="3144393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9" y="3308802"/>
            <a:ext cx="238110" cy="238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91640" y="3019806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i CUS poza zasięgiem.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Współpraca pozostaje incydentalna nie z braku gotowości NGO, lecz przez brak czytelnych „punktów wejścia” do systemu.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640080" y="4073652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9"/>
          <p:cNvSpPr/>
          <p:nvPr/>
        </p:nvSpPr>
        <p:spPr>
          <a:xfrm>
            <a:off x="914400" y="4289679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9" y="4454088"/>
            <a:ext cx="238110" cy="23811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691640" y="4165092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Parasole głównie dla startujących.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Organizacje parasolowe i COP wspierają na starcie, ale rzadko odpowiadają na potrzeby dojrzałych podmiotów (finanse, prawo, skala).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640080" y="5218938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Shape 12"/>
          <p:cNvSpPr/>
          <p:nvPr/>
        </p:nvSpPr>
        <p:spPr>
          <a:xfrm>
            <a:off x="914400" y="5434965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09" y="5599374"/>
            <a:ext cx="238110" cy="23811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691640" y="5310378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Brakuje symetrii.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Sektor doświadcza hierarchiczności i konkurencji o środki; współpraca potrzebuje trwałych, partnerskich mechanizmów.</a:t>
            </a:r>
            <a:endParaRPr lang="en-US" sz="1300" dirty="0"/>
          </a:p>
        </p:txBody>
      </p:sp>
      <p:sp>
        <p:nvSpPr>
          <p:cNvPr id="20" name="Text 14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5</a:t>
            </a:r>
            <a:endParaRPr lang="en-US" sz="850" dirty="0"/>
          </a:p>
        </p:txBody>
      </p:sp>
      <p:sp>
        <p:nvSpPr>
          <p:cNvPr id="22" name="Text 16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850" dirty="0"/>
          </a:p>
        </p:txBody>
      </p:sp>
      <p:pic>
        <p:nvPicPr>
          <p:cNvPr id="24" name="Obraz 2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80548E82-580B-8824-DB5C-55ACEF258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Logotyp Włączamy pomorskie!">
            <a:extLst>
              <a:ext uri="{FF2B5EF4-FFF2-40B4-BE49-F238E27FC236}">
                <a16:creationId xmlns:a16="http://schemas.microsoft.com/office/drawing/2014/main" id="{ADE90882-8948-B5C3-38C6-D0F9D13B02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84080" y="-2194560"/>
            <a:ext cx="5486400" cy="5486400"/>
          </a:xfrm>
          <a:prstGeom prst="ellipse">
            <a:avLst/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11155680" y="4023360"/>
            <a:ext cx="3657600" cy="3657600"/>
          </a:xfrm>
          <a:prstGeom prst="ellipse">
            <a:avLst/>
          </a:prstGeom>
          <a:solidFill>
            <a:srgbClr val="0B303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8439912" y="0"/>
            <a:ext cx="338328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9000" b="1" dirty="0">
                <a:solidFill>
                  <a:srgbClr val="123F4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640080" y="658368"/>
            <a:ext cx="868680" cy="86868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" y="910285"/>
            <a:ext cx="364846" cy="36484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71323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6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737360" y="987552"/>
            <a:ext cx="7498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Usługi społeczne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40080" y="1828800"/>
            <a:ext cx="8778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Organizacje już świadczą usługi — często nie nazywając ich tak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640080" y="3246120"/>
            <a:ext cx="9326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50" dirty="0">
                <a:solidFill>
                  <a:srgbClr val="C7D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Działalność NGO bywa powtarzalna, skierowana do konkretnych odbiorców i wymaga kompetencji — ma więc charakter usługowy. Pytanie brzmi: co musi się zmienić, by z działań doraźnych przejść do stabilnych usług?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40080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896112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097780"/>
            <a:ext cx="192024" cy="1920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63040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 typów doświadczeń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896112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 terapii po usługi formalno-kwalifikacyjne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4398264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7" name="Shape 13"/>
          <p:cNvSpPr/>
          <p:nvPr/>
        </p:nvSpPr>
        <p:spPr>
          <a:xfrm>
            <a:off x="4654296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84" y="5097780"/>
            <a:ext cx="192024" cy="19202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221224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Pomoc społeczna = bariera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4654296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najtrudniejszy i najwęziej zdefiniowany obszar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8156448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Shape 17"/>
          <p:cNvSpPr/>
          <p:nvPr/>
        </p:nvSpPr>
        <p:spPr>
          <a:xfrm>
            <a:off x="8412480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068" y="5097780"/>
            <a:ext cx="192024" cy="19202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979408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Warunki brzegowe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12480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stabilność, kadra, jakość, wpięcie w system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Usługi społeczne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8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7111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6 · TYPY DOŚWIADCZEŃ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267968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Pięć typów usług i wyjątkowość pomocy społecznej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6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2179320"/>
            <a:ext cx="1976933" cy="1783080"/>
          </a:xfrm>
          <a:prstGeom prst="roundRect">
            <a:avLst>
              <a:gd name="adj" fmla="val 410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Shape 6"/>
          <p:cNvSpPr/>
          <p:nvPr/>
        </p:nvSpPr>
        <p:spPr>
          <a:xfrm>
            <a:off x="1345082" y="2407920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92" y="2572329"/>
            <a:ext cx="238110" cy="23811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49808" y="3048000"/>
            <a:ext cx="175747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Usługi specjalistyczne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749808" y="3505200"/>
            <a:ext cx="1757477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50"/>
              </a:lnSpc>
              <a:buNone/>
            </a:pPr>
            <a:r>
              <a:rPr lang="en-US" sz="9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terapia, rehabilitacja, grupy wsparcia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2873045" y="2179320"/>
            <a:ext cx="1976933" cy="1783080"/>
          </a:xfrm>
          <a:prstGeom prst="roundRect">
            <a:avLst>
              <a:gd name="adj" fmla="val 410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3578047" y="2407920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456" y="2572329"/>
            <a:ext cx="238110" cy="23811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2982773" y="3048000"/>
            <a:ext cx="175747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Cykle edukacyjno-rozwojowe</a:t>
            </a:r>
            <a:endParaRPr lang="en-US" sz="1150" dirty="0"/>
          </a:p>
        </p:txBody>
      </p:sp>
      <p:sp>
        <p:nvSpPr>
          <p:cNvPr id="16" name="Text 12"/>
          <p:cNvSpPr/>
          <p:nvPr/>
        </p:nvSpPr>
        <p:spPr>
          <a:xfrm>
            <a:off x="2982773" y="3505200"/>
            <a:ext cx="1757477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50"/>
              </a:lnSpc>
              <a:buNone/>
            </a:pPr>
            <a:r>
              <a:rPr lang="en-US" sz="9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zajęcia językowe, treningi, kultura</a:t>
            </a:r>
            <a:endParaRPr lang="en-US" sz="950" dirty="0"/>
          </a:p>
        </p:txBody>
      </p:sp>
      <p:sp>
        <p:nvSpPr>
          <p:cNvPr id="17" name="Shape 13"/>
          <p:cNvSpPr/>
          <p:nvPr/>
        </p:nvSpPr>
        <p:spPr>
          <a:xfrm>
            <a:off x="5106010" y="2179320"/>
            <a:ext cx="1976933" cy="1783080"/>
          </a:xfrm>
          <a:prstGeom prst="roundRect">
            <a:avLst>
              <a:gd name="adj" fmla="val 410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8" name="Shape 14"/>
          <p:cNvSpPr/>
          <p:nvPr/>
        </p:nvSpPr>
        <p:spPr>
          <a:xfrm>
            <a:off x="5811012" y="2407920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421" y="2572329"/>
            <a:ext cx="238110" cy="23811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5215738" y="3048000"/>
            <a:ext cx="175747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Współrealizacja</a:t>
            </a:r>
            <a:endParaRPr lang="en-US" sz="1150" dirty="0"/>
          </a:p>
        </p:txBody>
      </p:sp>
      <p:sp>
        <p:nvSpPr>
          <p:cNvPr id="21" name="Text 16"/>
          <p:cNvSpPr/>
          <p:nvPr/>
        </p:nvSpPr>
        <p:spPr>
          <a:xfrm>
            <a:off x="5215738" y="3505200"/>
            <a:ext cx="1757477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50"/>
              </a:lnSpc>
              <a:buNone/>
            </a:pPr>
            <a:r>
              <a:rPr lang="en-US" sz="9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wspólne programy z instytucją publiczną</a:t>
            </a:r>
            <a:endParaRPr lang="en-US" sz="950" dirty="0"/>
          </a:p>
        </p:txBody>
      </p:sp>
      <p:sp>
        <p:nvSpPr>
          <p:cNvPr id="22" name="Shape 17"/>
          <p:cNvSpPr/>
          <p:nvPr/>
        </p:nvSpPr>
        <p:spPr>
          <a:xfrm>
            <a:off x="7338974" y="2179320"/>
            <a:ext cx="1976933" cy="1783080"/>
          </a:xfrm>
          <a:prstGeom prst="roundRect">
            <a:avLst>
              <a:gd name="adj" fmla="val 410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18"/>
          <p:cNvSpPr/>
          <p:nvPr/>
        </p:nvSpPr>
        <p:spPr>
          <a:xfrm>
            <a:off x="8043977" y="2407920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386" y="2572329"/>
            <a:ext cx="238110" cy="23811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448702" y="3048000"/>
            <a:ext cx="175747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Usługi formalno-kwalifikacyjne</a:t>
            </a:r>
            <a:endParaRPr lang="en-US" sz="1150" dirty="0"/>
          </a:p>
        </p:txBody>
      </p:sp>
      <p:sp>
        <p:nvSpPr>
          <p:cNvPr id="26" name="Text 20"/>
          <p:cNvSpPr/>
          <p:nvPr/>
        </p:nvSpPr>
        <p:spPr>
          <a:xfrm>
            <a:off x="7448702" y="3505200"/>
            <a:ext cx="1757477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50"/>
              </a:lnSpc>
              <a:buNone/>
            </a:pPr>
            <a:r>
              <a:rPr lang="en-US" sz="9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egzaminy, uprawnienia, certyfikaty</a:t>
            </a:r>
            <a:endParaRPr lang="en-US" sz="950" dirty="0"/>
          </a:p>
        </p:txBody>
      </p:sp>
      <p:sp>
        <p:nvSpPr>
          <p:cNvPr id="27" name="Shape 21"/>
          <p:cNvSpPr/>
          <p:nvPr/>
        </p:nvSpPr>
        <p:spPr>
          <a:xfrm>
            <a:off x="9571939" y="2179320"/>
            <a:ext cx="1976933" cy="1783080"/>
          </a:xfrm>
          <a:prstGeom prst="roundRect">
            <a:avLst>
              <a:gd name="adj" fmla="val 4103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8" name="Shape 22"/>
          <p:cNvSpPr/>
          <p:nvPr/>
        </p:nvSpPr>
        <p:spPr>
          <a:xfrm>
            <a:off x="10276942" y="2407920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1351" y="2572329"/>
            <a:ext cx="238110" cy="238110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9681667" y="3048000"/>
            <a:ext cx="175747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Usługa eventowa</a:t>
            </a:r>
            <a:endParaRPr lang="en-US" sz="1150" dirty="0"/>
          </a:p>
        </p:txBody>
      </p:sp>
      <p:sp>
        <p:nvSpPr>
          <p:cNvPr id="31" name="Text 24"/>
          <p:cNvSpPr/>
          <p:nvPr/>
        </p:nvSpPr>
        <p:spPr>
          <a:xfrm>
            <a:off x="9681667" y="3505200"/>
            <a:ext cx="1757477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50"/>
              </a:lnSpc>
              <a:buNone/>
            </a:pPr>
            <a:r>
              <a:rPr lang="en-US" sz="9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wydarzenia w trybie formalnym (umowy)</a:t>
            </a:r>
            <a:endParaRPr lang="en-US" sz="950" dirty="0"/>
          </a:p>
        </p:txBody>
      </p:sp>
      <p:sp>
        <p:nvSpPr>
          <p:cNvPr id="32" name="Shape 25"/>
          <p:cNvSpPr/>
          <p:nvPr/>
        </p:nvSpPr>
        <p:spPr>
          <a:xfrm>
            <a:off x="640080" y="4191000"/>
            <a:ext cx="5394960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33" name="Shape 26"/>
          <p:cNvSpPr/>
          <p:nvPr/>
        </p:nvSpPr>
        <p:spPr>
          <a:xfrm>
            <a:off x="914400" y="4437888"/>
            <a:ext cx="548640" cy="54864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506" y="4596994"/>
            <a:ext cx="230429" cy="230429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1600200" y="4373880"/>
            <a:ext cx="4297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5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Pomoc społeczna — odrębne pole</a:t>
            </a:r>
            <a:endParaRPr lang="en-US" sz="1550" dirty="0"/>
          </a:p>
        </p:txBody>
      </p:sp>
      <p:sp>
        <p:nvSpPr>
          <p:cNvPr id="36" name="Text 28"/>
          <p:cNvSpPr/>
          <p:nvPr/>
        </p:nvSpPr>
        <p:spPr>
          <a:xfrm>
            <a:off x="914400" y="5013960"/>
            <a:ext cx="48463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50"/>
              </a:lnSpc>
              <a:buNone/>
            </a:pPr>
            <a:r>
              <a:rPr lang="en-US" sz="12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najbardziej wymagający i najściślej zdefiniowany obszar usług — najrzadziej reprezentowany wśród badanych organizacji. Trudności tu mają najdalej idące konsekwencje.</a:t>
            </a:r>
            <a:endParaRPr lang="en-US" sz="1200" dirty="0"/>
          </a:p>
        </p:txBody>
      </p:sp>
      <p:sp>
        <p:nvSpPr>
          <p:cNvPr id="37" name="Text 29"/>
          <p:cNvSpPr/>
          <p:nvPr/>
        </p:nvSpPr>
        <p:spPr>
          <a:xfrm>
            <a:off x="6400800" y="4191000"/>
            <a:ext cx="51480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1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Gotowość do podjęcia usług jako głównych (liczba wskazań)</a:t>
            </a:r>
            <a:endParaRPr lang="en-US" sz="1150" dirty="0"/>
          </a:p>
        </p:txBody>
      </p:sp>
      <p:graphicFrame>
        <p:nvGraphicFramePr>
          <p:cNvPr id="38" name="Chart 0"/>
          <p:cNvGraphicFramePr/>
          <p:nvPr>
            <p:extLst>
              <p:ext uri="{D42A27DB-BD31-4B8C-83A1-F6EECF244321}">
                <p14:modId xmlns:p14="http://schemas.microsoft.com/office/powerpoint/2010/main" val="2132571745"/>
              </p:ext>
            </p:extLst>
          </p:nvPr>
        </p:nvGraphicFramePr>
        <p:xfrm>
          <a:off x="6400800" y="4602480"/>
          <a:ext cx="5148072" cy="169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40" name="Obraz 39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57BF3A1B-8937-F42F-A4BB-3A2AA9391E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Obraz 41" descr="Logotyp Włączamy pomorskie!">
            <a:extLst>
              <a:ext uri="{FF2B5EF4-FFF2-40B4-BE49-F238E27FC236}">
                <a16:creationId xmlns:a16="http://schemas.microsoft.com/office/drawing/2014/main" id="{A56D2F59-929A-E925-EA6C-012802D19B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INFORMACJE WSTĘPNE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721360" y="1851660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 badaniu — cel, kontekst i zakres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Wprowadzenie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03321" y="2944185"/>
            <a:ext cx="6126480" cy="4114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organizacje pozarządowe działają blisko ludzi — w małych miejscowościach i dużych miastach — i często jako pierwsze dostrzegają nowe problemy społeczne. Coraz częściej stają się partnerami samorządów: nie tylko wykonawcami projektów, ale współtwórcami lokalnych rozwiązań.</a:t>
            </a:r>
            <a:endParaRPr lang="en-US" sz="1400" dirty="0"/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Celem badania było rozpoznanie potencjału tych organizacji do świadczenia usług społecznych — tego, czym dysponują dziś, i tego, co mogłyby rozwijać przy sprzyjających warunkach. Tłem jest deinstytucjonalizacja usług i przesuwanie wsparcia bliżej miejsca zamieszkania.</a:t>
            </a:r>
            <a:endParaRPr lang="en-US" sz="1400" dirty="0"/>
          </a:p>
          <a:p>
            <a:pPr marL="0" indent="0">
              <a:lnSpc>
                <a:spcPts val="2000"/>
              </a:lnSpc>
              <a:buNone/>
            </a:pPr>
            <a:r>
              <a:rPr lang="en-US" sz="1400" b="1" i="1" dirty="0">
                <a:solidFill>
                  <a:srgbClr val="1561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Kluczowe pytanie: na ile sektor jest dziś gotowy przejmować i rozwijać usługi społeczne w sposób stabilny, profesjonalny i długofalowy?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086600" y="1783080"/>
            <a:ext cx="4462272" cy="1207008"/>
          </a:xfrm>
          <a:prstGeom prst="roundRect">
            <a:avLst>
              <a:gd name="adj" fmla="val 6061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7"/>
          <p:cNvSpPr/>
          <p:nvPr/>
        </p:nvSpPr>
        <p:spPr>
          <a:xfrm>
            <a:off x="7342632" y="2093976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041" y="2258385"/>
            <a:ext cx="238110" cy="23811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8046720" y="1929384"/>
            <a:ext cx="15544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52</a:t>
            </a:r>
            <a:endParaRPr lang="en-US" sz="4000" dirty="0"/>
          </a:p>
        </p:txBody>
      </p:sp>
      <p:sp>
        <p:nvSpPr>
          <p:cNvPr id="12" name="Text 9"/>
          <p:cNvSpPr/>
          <p:nvPr/>
        </p:nvSpPr>
        <p:spPr>
          <a:xfrm>
            <a:off x="9601200" y="1929384"/>
            <a:ext cx="17647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indywidualne wywiady pogłębione (IDI)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7086600" y="3154680"/>
            <a:ext cx="4462272" cy="1207008"/>
          </a:xfrm>
          <a:prstGeom prst="roundRect">
            <a:avLst>
              <a:gd name="adj" fmla="val 6061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4" name="Shape 11"/>
          <p:cNvSpPr/>
          <p:nvPr/>
        </p:nvSpPr>
        <p:spPr>
          <a:xfrm>
            <a:off x="7342632" y="3465576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041" y="3629985"/>
            <a:ext cx="238110" cy="23811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8046720" y="3300984"/>
            <a:ext cx="15544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</a:t>
            </a:r>
            <a:endParaRPr lang="en-US" sz="4000" dirty="0"/>
          </a:p>
        </p:txBody>
      </p:sp>
      <p:sp>
        <p:nvSpPr>
          <p:cNvPr id="17" name="Text 13"/>
          <p:cNvSpPr/>
          <p:nvPr/>
        </p:nvSpPr>
        <p:spPr>
          <a:xfrm>
            <a:off x="9601200" y="3300984"/>
            <a:ext cx="17647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zogniskowane wywiady grupowe (FGI)</a:t>
            </a:r>
            <a:endParaRPr lang="en-US" sz="1250" dirty="0"/>
          </a:p>
        </p:txBody>
      </p:sp>
      <p:sp>
        <p:nvSpPr>
          <p:cNvPr id="18" name="Shape 14"/>
          <p:cNvSpPr/>
          <p:nvPr/>
        </p:nvSpPr>
        <p:spPr>
          <a:xfrm>
            <a:off x="7086600" y="4526280"/>
            <a:ext cx="4462272" cy="1207008"/>
          </a:xfrm>
          <a:prstGeom prst="roundRect">
            <a:avLst>
              <a:gd name="adj" fmla="val 6061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9" name="Shape 15"/>
          <p:cNvSpPr/>
          <p:nvPr/>
        </p:nvSpPr>
        <p:spPr>
          <a:xfrm>
            <a:off x="7342632" y="4837176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041" y="5001585"/>
            <a:ext cx="238110" cy="23811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8046720" y="4672584"/>
            <a:ext cx="15544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208</a:t>
            </a:r>
            <a:endParaRPr lang="en-US" sz="4000" dirty="0"/>
          </a:p>
        </p:txBody>
      </p:sp>
      <p:sp>
        <p:nvSpPr>
          <p:cNvPr id="22" name="Text 17"/>
          <p:cNvSpPr/>
          <p:nvPr/>
        </p:nvSpPr>
        <p:spPr>
          <a:xfrm>
            <a:off x="9601200" y="4672584"/>
            <a:ext cx="17647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kompletnych ankiet w sondażu online</a:t>
            </a:r>
            <a:endParaRPr lang="en-US" sz="1250" dirty="0"/>
          </a:p>
        </p:txBody>
      </p:sp>
      <p:sp>
        <p:nvSpPr>
          <p:cNvPr id="23" name="Text 18"/>
          <p:cNvSpPr/>
          <p:nvPr/>
        </p:nvSpPr>
        <p:spPr>
          <a:xfrm>
            <a:off x="7086600" y="5916168"/>
            <a:ext cx="446227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Podejście oparte na metodach mieszanych — najpierw narracje organizacji, potem szeroki obraz ilościowy.</a:t>
            </a:r>
            <a:endParaRPr lang="en-US" sz="1100" dirty="0"/>
          </a:p>
        </p:txBody>
      </p:sp>
      <p:pic>
        <p:nvPicPr>
          <p:cNvPr id="25" name="Obraz 24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5025082A-3D31-F065-D79B-6BD938C58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az 26" descr="Logotyp Włączamy pomorskie!">
            <a:extLst>
              <a:ext uri="{FF2B5EF4-FFF2-40B4-BE49-F238E27FC236}">
                <a16:creationId xmlns:a16="http://schemas.microsoft.com/office/drawing/2014/main" id="{8224F182-AFF1-E75A-9031-A15CD8333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7848" y="642399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6 · WARUNKI BRZEGOWE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471168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Pięć warunków przejścia do stabilnych usług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6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2504440"/>
            <a:ext cx="3422904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Shape 6"/>
          <p:cNvSpPr/>
          <p:nvPr/>
        </p:nvSpPr>
        <p:spPr>
          <a:xfrm>
            <a:off x="877824" y="274218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71" y="2888031"/>
            <a:ext cx="211226" cy="21122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554480" y="2705608"/>
            <a:ext cx="23256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Finansowanie ciągłości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877824" y="3272536"/>
            <a:ext cx="296570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Etat koordynacyjny i stałe pokrycie kosztów cyklicznych — bez tego trudno o regularną ofertę.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383024" y="2504440"/>
            <a:ext cx="3422904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4620768" y="2742184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615" y="2888031"/>
            <a:ext cx="211226" cy="211226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297424" y="2705608"/>
            <a:ext cx="23256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Zaplecze back-office</a:t>
            </a:r>
            <a:endParaRPr lang="en-US" sz="1450" dirty="0"/>
          </a:p>
        </p:txBody>
      </p:sp>
      <p:sp>
        <p:nvSpPr>
          <p:cNvPr id="16" name="Text 12"/>
          <p:cNvSpPr/>
          <p:nvPr/>
        </p:nvSpPr>
        <p:spPr>
          <a:xfrm>
            <a:off x="4620768" y="3272536"/>
            <a:ext cx="296570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Księgowość, rozliczenia, dokumentacja — dla małych podmiotów często próg nie do przeskoczenia.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8125968" y="2504440"/>
            <a:ext cx="3422904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8" name="Shape 14"/>
          <p:cNvSpPr/>
          <p:nvPr/>
        </p:nvSpPr>
        <p:spPr>
          <a:xfrm>
            <a:off x="8363712" y="274218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559" y="2888031"/>
            <a:ext cx="211226" cy="21122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040368" y="2705608"/>
            <a:ext cx="23256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Standardy jakości i bezpieczeństwa</a:t>
            </a:r>
            <a:endParaRPr lang="en-US" sz="1450" dirty="0"/>
          </a:p>
        </p:txBody>
      </p:sp>
      <p:sp>
        <p:nvSpPr>
          <p:cNvPr id="21" name="Text 16"/>
          <p:cNvSpPr/>
          <p:nvPr/>
        </p:nvSpPr>
        <p:spPr>
          <a:xfrm>
            <a:off x="8363712" y="3272536"/>
            <a:ext cx="296570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 obszarach wrażliwych jakość jest warunkiem uruchomienia usługi, nie dodatkiem.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640080" y="4516120"/>
            <a:ext cx="3369564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18"/>
          <p:cNvSpPr/>
          <p:nvPr/>
        </p:nvSpPr>
        <p:spPr>
          <a:xfrm>
            <a:off x="877824" y="4753864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671" y="4899711"/>
            <a:ext cx="211226" cy="211226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554480" y="4717288"/>
            <a:ext cx="22722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Wpięcie w system</a:t>
            </a:r>
            <a:endParaRPr lang="en-US" sz="1450" dirty="0"/>
          </a:p>
        </p:txBody>
      </p:sp>
      <p:sp>
        <p:nvSpPr>
          <p:cNvPr id="26" name="Text 20"/>
          <p:cNvSpPr/>
          <p:nvPr/>
        </p:nvSpPr>
        <p:spPr>
          <a:xfrm>
            <a:off x="877824" y="5284216"/>
            <a:ext cx="291236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Czytelny punkt wejścia i jasne zasady współpracy z OPS/CUS — dziś skrajnie różne.</a:t>
            </a:r>
            <a:endParaRPr lang="en-US" sz="1150" dirty="0"/>
          </a:p>
        </p:txBody>
      </p:sp>
      <p:sp>
        <p:nvSpPr>
          <p:cNvPr id="27" name="Shape 21"/>
          <p:cNvSpPr/>
          <p:nvPr/>
        </p:nvSpPr>
        <p:spPr>
          <a:xfrm>
            <a:off x="4329684" y="4516120"/>
            <a:ext cx="3369564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8" name="Shape 22"/>
          <p:cNvSpPr/>
          <p:nvPr/>
        </p:nvSpPr>
        <p:spPr>
          <a:xfrm>
            <a:off x="4567428" y="475386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3275" y="4899711"/>
            <a:ext cx="211226" cy="211226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5244084" y="4717288"/>
            <a:ext cx="22722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Budowa i utrzymanie kadr</a:t>
            </a:r>
            <a:endParaRPr lang="en-US" sz="1450" dirty="0"/>
          </a:p>
        </p:txBody>
      </p:sp>
      <p:sp>
        <p:nvSpPr>
          <p:cNvPr id="31" name="Text 24"/>
          <p:cNvSpPr/>
          <p:nvPr/>
        </p:nvSpPr>
        <p:spPr>
          <a:xfrm>
            <a:off x="4567428" y="5284216"/>
            <a:ext cx="291236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Bez stałego dopływu przeszkolonych osób nawet najlepszy pomysł zostaje w sferze planów.</a:t>
            </a:r>
            <a:endParaRPr lang="en-US" sz="1150" dirty="0"/>
          </a:p>
        </p:txBody>
      </p:sp>
      <p:sp>
        <p:nvSpPr>
          <p:cNvPr id="32" name="Text 25"/>
          <p:cNvSpPr/>
          <p:nvPr/>
        </p:nvSpPr>
        <p:spPr>
          <a:xfrm>
            <a:off x="8019288" y="4516120"/>
            <a:ext cx="3529584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i="1" dirty="0">
                <a:solidFill>
                  <a:srgbClr val="1561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Organizacje mają potencjał, by świadczyć usługi systemowo — napotykają jednak na zestaw warunków brzegowych, które razem rozstrzygają o trwałości oferty.</a:t>
            </a:r>
            <a:endParaRPr lang="en-US" sz="1250" dirty="0"/>
          </a:p>
        </p:txBody>
      </p:sp>
      <p:pic>
        <p:nvPicPr>
          <p:cNvPr id="34" name="Obraz 3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4049868F-05C5-83D0-0EE3-BFA976554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Obraz 35" descr="Logotyp Włączamy pomorskie!">
            <a:extLst>
              <a:ext uri="{FF2B5EF4-FFF2-40B4-BE49-F238E27FC236}">
                <a16:creationId xmlns:a16="http://schemas.microsoft.com/office/drawing/2014/main" id="{34F68A50-6576-2BAB-2555-CD3A8561E1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4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PODSUMOWANIE ROZDZIAŁU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39953" y="1124529"/>
            <a:ext cx="1090879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Potencjał jest — brakuje stabilnych ram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Shape 3"/>
          <p:cNvSpPr/>
          <p:nvPr/>
        </p:nvSpPr>
        <p:spPr>
          <a:xfrm>
            <a:off x="914400" y="1999107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9" y="2163516"/>
            <a:ext cx="238110" cy="23811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1874520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NGO realnie świadczą usługi.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Wiele organizacji potrafi utrzymać cykl, standard i logistykę — nawet jeśli nie nazywa swoich działań „usługą społeczną”.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40080" y="2928366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6"/>
          <p:cNvSpPr/>
          <p:nvPr/>
        </p:nvSpPr>
        <p:spPr>
          <a:xfrm>
            <a:off x="914400" y="3144393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9" y="3308802"/>
            <a:ext cx="238110" cy="238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91640" y="3019806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 każda aktywność to usługa.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Część działań da się rozwinąć i ustabilizować pod warunkiem spełnienia wymogów instytucjonalnych.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640080" y="4073652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9"/>
          <p:cNvSpPr/>
          <p:nvPr/>
        </p:nvSpPr>
        <p:spPr>
          <a:xfrm>
            <a:off x="914400" y="4289679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9" y="4454088"/>
            <a:ext cx="238110" cy="23811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691640" y="4165092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Największy potencjał w działaniach ciągłych.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Relacyjnych i nastawionych na długofalowe towarzyszenie — wymagają trwałości kadry, jakości i koordynacji.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640080" y="5218938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Shape 12"/>
          <p:cNvSpPr/>
          <p:nvPr/>
        </p:nvSpPr>
        <p:spPr>
          <a:xfrm>
            <a:off x="914400" y="5434965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09" y="5599374"/>
            <a:ext cx="238110" cy="23811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691640" y="5310378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Potrzebny ekosystem, nie projekty.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Rozwój usług to nie finansowanie pojedynczych projektów, lecz budowa lokalnego ekosystemu, w którym NGO są pełnoprawnym uczestnikiem.</a:t>
            </a:r>
            <a:endParaRPr lang="en-US" sz="1300" dirty="0"/>
          </a:p>
        </p:txBody>
      </p:sp>
      <p:sp>
        <p:nvSpPr>
          <p:cNvPr id="20" name="Text 14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6</a:t>
            </a:r>
            <a:endParaRPr lang="en-US" sz="850" dirty="0"/>
          </a:p>
        </p:txBody>
      </p:sp>
      <p:sp>
        <p:nvSpPr>
          <p:cNvPr id="22" name="Text 16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850" dirty="0"/>
          </a:p>
        </p:txBody>
      </p:sp>
      <p:pic>
        <p:nvPicPr>
          <p:cNvPr id="24" name="Obraz 2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128DE2E7-9D97-EB9A-36CB-069EF97C0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Logotyp Włączamy pomorskie!">
            <a:extLst>
              <a:ext uri="{FF2B5EF4-FFF2-40B4-BE49-F238E27FC236}">
                <a16:creationId xmlns:a16="http://schemas.microsoft.com/office/drawing/2014/main" id="{050C146E-526B-1BBC-8989-FC510DB3F1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84080" y="-2194560"/>
            <a:ext cx="5486400" cy="5486400"/>
          </a:xfrm>
          <a:prstGeom prst="ellipse">
            <a:avLst/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11155680" y="4023360"/>
            <a:ext cx="3657600" cy="3657600"/>
          </a:xfrm>
          <a:prstGeom prst="ellipse">
            <a:avLst/>
          </a:prstGeom>
          <a:solidFill>
            <a:srgbClr val="0B303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8439912" y="0"/>
            <a:ext cx="338328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9000" b="1" dirty="0">
                <a:solidFill>
                  <a:srgbClr val="123F4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7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640080" y="658368"/>
            <a:ext cx="868680" cy="86868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" y="910285"/>
            <a:ext cx="364846" cy="36484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71323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7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737360" y="987552"/>
            <a:ext cx="7498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Bariery wejścia w usługi społeczne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40080" y="1828800"/>
            <a:ext cx="8778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 utrudnia organizacjom rozwój usług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640080" y="3246120"/>
            <a:ext cx="9326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50" dirty="0">
                <a:solidFill>
                  <a:srgbClr val="C7D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Nawet gdy organizacja ma pomysł, kompetencje i lokalne wsparcie, napotyka przeszkody. Układają się one w trzy grupy — a zdecydowanie dominuje jedna: dostęp do środków finansowych.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40080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896112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097780"/>
            <a:ext cx="192024" cy="1920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63040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Instytucjonalne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896112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kryteria dostępu, rozliczenia, nieczytelność systemu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4398264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7" name="Shape 13"/>
          <p:cNvSpPr/>
          <p:nvPr/>
        </p:nvSpPr>
        <p:spPr>
          <a:xfrm>
            <a:off x="4654296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84" y="5097780"/>
            <a:ext cx="192024" cy="19202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221224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Kompetencyjne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4654296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brak osób od wniosków, księgowości, </a:t>
            </a:r>
            <a:r>
              <a:rPr lang="en-US" sz="1100" dirty="0" err="1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</a:t>
            </a:r>
            <a:r>
              <a:rPr lang="pl-PL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z grupami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8156448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Shape 17"/>
          <p:cNvSpPr/>
          <p:nvPr/>
        </p:nvSpPr>
        <p:spPr>
          <a:xfrm>
            <a:off x="8412480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068" y="5097780"/>
            <a:ext cx="192024" cy="19202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979408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Relacyjne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12480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konflikty lokalne, niespójne oczekiwania, </a:t>
            </a:r>
            <a:r>
              <a:rPr lang="pl-PL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opór wobec inicjatyw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Bariery wejścia w usługi społeczne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8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536223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7 · BARIERY INSTYTUCJONALNE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328928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Finanse dominują; procedury podnoszą próg wejścia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7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40080" y="2362200"/>
            <a:ext cx="5852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Największe wyzwania w rozwoju organizacji (% wskazań)</a:t>
            </a:r>
            <a:endParaRPr lang="en-US" sz="1250" dirty="0"/>
          </a:p>
        </p:txBody>
      </p:sp>
      <p:graphicFrame>
        <p:nvGraphicFramePr>
          <p:cNvPr id="8" name="Chart 0"/>
          <p:cNvGraphicFramePr/>
          <p:nvPr>
            <p:extLst>
              <p:ext uri="{D42A27DB-BD31-4B8C-83A1-F6EECF244321}">
                <p14:modId xmlns:p14="http://schemas.microsoft.com/office/powerpoint/2010/main" val="1032986785"/>
              </p:ext>
            </p:extLst>
          </p:nvPr>
        </p:nvGraphicFramePr>
        <p:xfrm>
          <a:off x="640080" y="2727960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6"/>
          <p:cNvSpPr/>
          <p:nvPr/>
        </p:nvSpPr>
        <p:spPr>
          <a:xfrm>
            <a:off x="7040880" y="2362200"/>
            <a:ext cx="450799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Progi instytucjonalne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7040880" y="2773680"/>
            <a:ext cx="4507992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50"/>
              </a:lnSpc>
              <a:spcAft>
                <a:spcPts val="2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Kryteria dostępu</a:t>
            </a:r>
            <a:endParaRPr lang="en-US" sz="1250" dirty="0"/>
          </a:p>
          <a:p>
            <a:pPr marL="0" indent="0">
              <a:lnSpc>
                <a:spcPts val="1450"/>
              </a:lnSpc>
              <a:spcAft>
                <a:spcPts val="200"/>
              </a:spcAft>
              <a:buNone/>
            </a:pPr>
            <a:r>
              <a:rPr lang="en-US" sz="110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np. wymóg statusu OPP zamykał drzwi</a:t>
            </a:r>
            <a:endParaRPr lang="en-US" sz="1250" dirty="0"/>
          </a:p>
          <a:p>
            <a:pPr marL="342900" indent="-342900">
              <a:lnSpc>
                <a:spcPts val="1450"/>
              </a:lnSpc>
              <a:spcAft>
                <a:spcPts val="2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Drobiazgowe rozliczenia</a:t>
            </a:r>
            <a:endParaRPr lang="en-US" sz="1250" dirty="0"/>
          </a:p>
          <a:p>
            <a:pPr marL="0" indent="0">
              <a:lnSpc>
                <a:spcPts val="1450"/>
              </a:lnSpc>
              <a:spcAft>
                <a:spcPts val="200"/>
              </a:spcAft>
              <a:buNone/>
            </a:pPr>
            <a:r>
              <a:rPr lang="en-US" sz="110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„buchalteria” nieproporcjonalna do skali</a:t>
            </a:r>
            <a:endParaRPr lang="en-US" sz="1250" dirty="0"/>
          </a:p>
          <a:p>
            <a:pPr marL="342900" indent="-342900">
              <a:lnSpc>
                <a:spcPts val="1450"/>
              </a:lnSpc>
              <a:spcAft>
                <a:spcPts val="2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Wieloetapowość procedur</a:t>
            </a:r>
            <a:endParaRPr lang="en-US" sz="1250" dirty="0"/>
          </a:p>
          <a:p>
            <a:pPr marL="0" indent="0">
              <a:lnSpc>
                <a:spcPts val="1450"/>
              </a:lnSpc>
              <a:spcAft>
                <a:spcPts val="200"/>
              </a:spcAft>
              <a:buNone/>
            </a:pPr>
            <a:r>
              <a:rPr lang="en-US" sz="110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zatwierdzenia, podpisy, kontrole</a:t>
            </a:r>
            <a:endParaRPr lang="en-US" sz="1250" dirty="0"/>
          </a:p>
          <a:p>
            <a:pPr marL="342900" indent="-342900">
              <a:lnSpc>
                <a:spcPts val="1450"/>
              </a:lnSpc>
              <a:spcAft>
                <a:spcPts val="2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Regulacje bezpieczeństwa</a:t>
            </a:r>
            <a:endParaRPr lang="en-US" sz="1250" dirty="0"/>
          </a:p>
          <a:p>
            <a:pPr marL="0" indent="0">
              <a:lnSpc>
                <a:spcPts val="1450"/>
              </a:lnSpc>
              <a:spcAft>
                <a:spcPts val="200"/>
              </a:spcAft>
              <a:buNone/>
            </a:pPr>
            <a:r>
              <a:rPr lang="en-US" sz="110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progi „zero-jedynkowe” (np. magazyn broni)</a:t>
            </a:r>
            <a:endParaRPr lang="en-US" sz="1250" dirty="0"/>
          </a:p>
          <a:p>
            <a:pPr marL="342900" indent="-342900">
              <a:lnSpc>
                <a:spcPts val="1450"/>
              </a:lnSpc>
              <a:spcAft>
                <a:spcPts val="2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Nieczytelność systemu</a:t>
            </a:r>
            <a:endParaRPr lang="en-US" sz="1250" dirty="0"/>
          </a:p>
          <a:p>
            <a:pPr marL="0" indent="0">
              <a:lnSpc>
                <a:spcPts val="1450"/>
              </a:lnSpc>
              <a:spcAft>
                <a:spcPts val="200"/>
              </a:spcAft>
              <a:buNone/>
            </a:pPr>
            <a:r>
              <a:rPr lang="en-US" sz="110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„OPS mogą istnieć równolegle, tego nie wiedziałem”</a:t>
            </a:r>
            <a:endParaRPr lang="en-US" sz="1250" dirty="0"/>
          </a:p>
        </p:txBody>
      </p:sp>
      <p:pic>
        <p:nvPicPr>
          <p:cNvPr id="14" name="Obraz 1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A21E0970-7F06-13CA-0300-322B1EA78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 descr="Logotyp Włączamy pomorskie!">
            <a:extLst>
              <a:ext uri="{FF2B5EF4-FFF2-40B4-BE49-F238E27FC236}">
                <a16:creationId xmlns:a16="http://schemas.microsoft.com/office/drawing/2014/main" id="{5CA1B319-B1FF-327D-A78E-DAE018F64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199"/>
            <a:ext cx="2489200" cy="383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7 · BARIERY KOMPETENCYJNE I RELACYJNE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215695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Brak rąk do „tabelek” i napięcia w społeczności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7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40080" y="17373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Kompetencyjne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640080" y="2011680"/>
            <a:ext cx="5294376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7"/>
          <p:cNvSpPr/>
          <p:nvPr/>
        </p:nvSpPr>
        <p:spPr>
          <a:xfrm>
            <a:off x="877824" y="224942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71" y="2395271"/>
            <a:ext cx="211226" cy="211226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554480" y="221284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Brak osoby od wniosków i rozliczeń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877824" y="2779776"/>
            <a:ext cx="48371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Bez tego zaplecza nawet najlepszy pomysł nie ma szans na stabilne finansowanie.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6254496" y="2011680"/>
            <a:ext cx="5294376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4" name="Shape 11"/>
          <p:cNvSpPr/>
          <p:nvPr/>
        </p:nvSpPr>
        <p:spPr>
          <a:xfrm>
            <a:off x="6492240" y="2249424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087" y="2395271"/>
            <a:ext cx="211226" cy="211226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7168896" y="221284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Ostrożność w obszarach wrażliwych</a:t>
            </a:r>
            <a:endParaRPr lang="en-US" sz="1450" dirty="0"/>
          </a:p>
        </p:txBody>
      </p:sp>
      <p:sp>
        <p:nvSpPr>
          <p:cNvPr id="17" name="Text 13"/>
          <p:cNvSpPr/>
          <p:nvPr/>
        </p:nvSpPr>
        <p:spPr>
          <a:xfrm>
            <a:off x="6492240" y="2779776"/>
            <a:ext cx="48371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„Bezpieczeństwo przede wszystkim” — organizacje wolą ograniczyć skalę niż działać poniżej standardów.</a:t>
            </a:r>
            <a:endParaRPr lang="en-US" sz="1150" dirty="0"/>
          </a:p>
        </p:txBody>
      </p:sp>
      <p:sp>
        <p:nvSpPr>
          <p:cNvPr id="18" name="Text 14"/>
          <p:cNvSpPr/>
          <p:nvPr/>
        </p:nvSpPr>
        <p:spPr>
          <a:xfrm>
            <a:off x="640080" y="39776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Relacyjne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640080" y="4251960"/>
            <a:ext cx="5294376" cy="155448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0" name="Shape 16"/>
          <p:cNvSpPr/>
          <p:nvPr/>
        </p:nvSpPr>
        <p:spPr>
          <a:xfrm>
            <a:off x="877824" y="448970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71" y="4635551"/>
            <a:ext cx="211226" cy="211226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1554480" y="445312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Konflikty i niespójne oczekiwania</a:t>
            </a:r>
            <a:endParaRPr lang="en-US" sz="1450" dirty="0"/>
          </a:p>
        </p:txBody>
      </p:sp>
      <p:sp>
        <p:nvSpPr>
          <p:cNvPr id="23" name="Text 18"/>
          <p:cNvSpPr/>
          <p:nvPr/>
        </p:nvSpPr>
        <p:spPr>
          <a:xfrm>
            <a:off x="877824" y="5020056"/>
            <a:ext cx="48371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 lokalnym sporze trudno być neutralnym dobrem; energia idzie w zarządzanie rozczarowaniem.</a:t>
            </a:r>
            <a:endParaRPr lang="en-US" sz="1150" dirty="0"/>
          </a:p>
        </p:txBody>
      </p:sp>
      <p:sp>
        <p:nvSpPr>
          <p:cNvPr id="24" name="Shape 19"/>
          <p:cNvSpPr/>
          <p:nvPr/>
        </p:nvSpPr>
        <p:spPr>
          <a:xfrm>
            <a:off x="6254496" y="4251960"/>
            <a:ext cx="5294376" cy="155448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5" name="Shape 20"/>
          <p:cNvSpPr/>
          <p:nvPr/>
        </p:nvSpPr>
        <p:spPr>
          <a:xfrm>
            <a:off x="6492240" y="4489704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087" y="4635551"/>
            <a:ext cx="211226" cy="211226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7168896" y="445312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Hejt online i wypalenie</a:t>
            </a:r>
            <a:endParaRPr lang="en-US" sz="1450" dirty="0"/>
          </a:p>
        </p:txBody>
      </p:sp>
      <p:sp>
        <p:nvSpPr>
          <p:cNvPr id="28" name="Text 22"/>
          <p:cNvSpPr/>
          <p:nvPr/>
        </p:nvSpPr>
        <p:spPr>
          <a:xfrm>
            <a:off x="6492240" y="5020056"/>
            <a:ext cx="48371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Obawa przed krytyką ogranicza widoczność i uderza w zasoby ludzkie przez kanał relacyjny.</a:t>
            </a:r>
            <a:endParaRPr lang="en-US" sz="1150" dirty="0"/>
          </a:p>
        </p:txBody>
      </p:sp>
      <p:sp>
        <p:nvSpPr>
          <p:cNvPr id="29" name="Text 23"/>
          <p:cNvSpPr/>
          <p:nvPr/>
        </p:nvSpPr>
        <p:spPr>
          <a:xfrm>
            <a:off x="640080" y="5943600"/>
            <a:ext cx="109087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Bariery nie występują osobno — nakładają się i wzmacniają, popychając organizacje ku rozwiązaniom doraźnym, eventowym lub opartym na opłatach.</a:t>
            </a:r>
            <a:endParaRPr lang="en-US" sz="1100" dirty="0"/>
          </a:p>
        </p:txBody>
      </p:sp>
      <p:pic>
        <p:nvPicPr>
          <p:cNvPr id="31" name="Obraz 30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2BF3BE98-0290-EFF1-65AC-E3BE430C7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Obraz 32" descr="Logotyp Włączamy pomorskie!">
            <a:extLst>
              <a:ext uri="{FF2B5EF4-FFF2-40B4-BE49-F238E27FC236}">
                <a16:creationId xmlns:a16="http://schemas.microsoft.com/office/drawing/2014/main" id="{1B2A4512-2C98-F940-08BD-36748BB0D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4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PODSUMOWANIE ROZDZIAŁU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39953" y="1258352"/>
            <a:ext cx="1090879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Trzy grupy barier, jeden wspólny mianownik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Shape 3"/>
          <p:cNvSpPr/>
          <p:nvPr/>
        </p:nvSpPr>
        <p:spPr>
          <a:xfrm>
            <a:off x="914400" y="1999107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9" y="2163516"/>
            <a:ext cx="238110" cy="23811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1874520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Dominuje dostęp do środków.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zdecydowanie najczęściej wskazywana bariera; pozostałe wyzwania są wobec niej poboczne, choć ważne dla 15–22% organizacji.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40080" y="2928366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6"/>
          <p:cNvSpPr/>
          <p:nvPr/>
        </p:nvSpPr>
        <p:spPr>
          <a:xfrm>
            <a:off x="914400" y="3144393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9" y="3308802"/>
            <a:ext cx="238110" cy="238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91640" y="3019806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Procedury podnoszą próg wejścia.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Kryteria dostępu, drobiazgowe rozliczenia, wieloetapowość i nieczytelność systemu zniechęcają do większych działań.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640080" y="4073652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9"/>
          <p:cNvSpPr/>
          <p:nvPr/>
        </p:nvSpPr>
        <p:spPr>
          <a:xfrm>
            <a:off x="914400" y="4289679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9" y="4454088"/>
            <a:ext cx="238110" cy="23811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691640" y="4165092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Bariery kompetencyjne są konkretne.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nie „nie potrafimy”, lecz brak osoby od rozliczeń, księgowości czy przeszkolonej kadry do pracy z grupami wrażliwymi.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640080" y="5218938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Shape 12"/>
          <p:cNvSpPr/>
          <p:nvPr/>
        </p:nvSpPr>
        <p:spPr>
          <a:xfrm>
            <a:off x="914400" y="5434965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09" y="5599374"/>
            <a:ext cx="238110" cy="23811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691640" y="5310378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Relacje też ograniczają.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Lokalne konflikty, niespójne oczekiwania i hejt online obniżają widoczność i przyspieszają wypalenie liderów.</a:t>
            </a:r>
            <a:endParaRPr lang="en-US" sz="1300" dirty="0"/>
          </a:p>
        </p:txBody>
      </p:sp>
      <p:sp>
        <p:nvSpPr>
          <p:cNvPr id="20" name="Text 14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7</a:t>
            </a:r>
            <a:endParaRPr lang="en-US" sz="850" dirty="0"/>
          </a:p>
        </p:txBody>
      </p:sp>
      <p:sp>
        <p:nvSpPr>
          <p:cNvPr id="22" name="Text 16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</a:t>
            </a:r>
            <a:endParaRPr lang="en-US" sz="850" dirty="0"/>
          </a:p>
        </p:txBody>
      </p:sp>
      <p:pic>
        <p:nvPicPr>
          <p:cNvPr id="24" name="Obraz 2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F31B30E7-4119-13BF-C264-60647F2C8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Logotyp Włączamy pomorskie!">
            <a:extLst>
              <a:ext uri="{FF2B5EF4-FFF2-40B4-BE49-F238E27FC236}">
                <a16:creationId xmlns:a16="http://schemas.microsoft.com/office/drawing/2014/main" id="{70BD6967-A1FF-7489-69DD-CFB902D043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84080" y="-2194560"/>
            <a:ext cx="5486400" cy="5486400"/>
          </a:xfrm>
          <a:prstGeom prst="ellipse">
            <a:avLst/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11155680" y="4023360"/>
            <a:ext cx="3657600" cy="3657600"/>
          </a:xfrm>
          <a:prstGeom prst="ellipse">
            <a:avLst/>
          </a:prstGeom>
          <a:solidFill>
            <a:srgbClr val="0B303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8439912" y="0"/>
            <a:ext cx="338328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9000" b="1" dirty="0">
                <a:solidFill>
                  <a:srgbClr val="123F4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8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640080" y="658368"/>
            <a:ext cx="868680" cy="86868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" y="910285"/>
            <a:ext cx="364846" cy="36484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71323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8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737360" y="987552"/>
            <a:ext cx="7498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Dalszy rozwój organizacji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40080" y="1828800"/>
            <a:ext cx="8778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Rozwój warunkowy: ambicje kalibrowane przez zasoby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640080" y="3246120"/>
            <a:ext cx="9326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50" dirty="0">
                <a:solidFill>
                  <a:srgbClr val="C7D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Plany rozwoju rzadko mają postać wieloletnich strategii — to raczej kierunek tego, co da się utrzymać przy danych zasobach. W tle zawsze obecna jest ostrożność: ludzie, czas i pieniądze.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40080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896112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097780"/>
            <a:ext cx="192024" cy="1920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63040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~80% optymistów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896112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utrzyma lub poszerzy zakres działalności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4398264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7" name="Shape 13"/>
          <p:cNvSpPr/>
          <p:nvPr/>
        </p:nvSpPr>
        <p:spPr>
          <a:xfrm>
            <a:off x="4654296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84" y="5097780"/>
            <a:ext cx="192024" cy="19202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221224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Finanse na czele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4654296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wyższe finansowanie i łatwiejszy dostęp do grantów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8156448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Shape 17"/>
          <p:cNvSpPr/>
          <p:nvPr/>
        </p:nvSpPr>
        <p:spPr>
          <a:xfrm>
            <a:off x="8412480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068" y="5097780"/>
            <a:ext cx="192024" cy="19202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979408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Luka translacyjna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12480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realne efekty trudno wykazać w języku instytucji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Dalszy rozwój organizacji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</a:t>
            </a:r>
            <a:endParaRPr lang="en-US" sz="85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250350"/>
            <a:ext cx="2428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8 · PERSPEKTYWY I POTRZEBY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39953" y="1220216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Optymizm rozwojowy i jego warunki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8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40080" y="1783080"/>
            <a:ext cx="4206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Czy organizacja będzie się rozwijać?</a:t>
            </a:r>
            <a:endParaRPr lang="en-US" sz="1250" dirty="0"/>
          </a:p>
        </p:txBody>
      </p:sp>
      <p:graphicFrame>
        <p:nvGraphicFramePr>
          <p:cNvPr id="8" name="Chart 0"/>
          <p:cNvGraphicFramePr/>
          <p:nvPr/>
        </p:nvGraphicFramePr>
        <p:xfrm>
          <a:off x="640080" y="2148840"/>
          <a:ext cx="429768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6"/>
          <p:cNvSpPr/>
          <p:nvPr/>
        </p:nvSpPr>
        <p:spPr>
          <a:xfrm>
            <a:off x="5394960" y="1783080"/>
            <a:ext cx="615391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Czego organizacje potrzebują, by się rozwijać (% wskazań)</a:t>
            </a:r>
            <a:endParaRPr lang="en-US" sz="1250" dirty="0"/>
          </a:p>
        </p:txBody>
      </p:sp>
      <p:graphicFrame>
        <p:nvGraphicFramePr>
          <p:cNvPr id="10" name="Chart 1"/>
          <p:cNvGraphicFramePr/>
          <p:nvPr/>
        </p:nvGraphicFramePr>
        <p:xfrm>
          <a:off x="5394960" y="2148840"/>
          <a:ext cx="615391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7"/>
          <p:cNvSpPr/>
          <p:nvPr/>
        </p:nvSpPr>
        <p:spPr>
          <a:xfrm>
            <a:off x="5394960" y="5257800"/>
            <a:ext cx="6153912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i="1" dirty="0">
                <a:solidFill>
                  <a:srgbClr val="1561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Najbardziej pożądane wsparcie samorządu: pomoc w pozyskiwaniu funduszy, wspólna promocja, szkolenia, pośrednictwo w partnerstwach oraz udostępnianie infrastruktury.</a:t>
            </a:r>
            <a:endParaRPr lang="en-US" sz="1150" dirty="0"/>
          </a:p>
        </p:txBody>
      </p:sp>
      <p:pic>
        <p:nvPicPr>
          <p:cNvPr id="13" name="Obraz 12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DAC4ADEE-1BB4-62B6-D1F1-32028E0AF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 descr="Logotyp Włączamy pomorskie!">
            <a:extLst>
              <a:ext uri="{FF2B5EF4-FFF2-40B4-BE49-F238E27FC236}">
                <a16:creationId xmlns:a16="http://schemas.microsoft.com/office/drawing/2014/main" id="{20569AAE-A26B-F132-D57B-CD65726AF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536223" cy="5237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8 · DOWODY SKUTECZNOŚCI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39953" y="1666748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Luka translacyjna między działaniem a sprawozdaniem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8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2311400"/>
            <a:ext cx="10908792" cy="1280160"/>
          </a:xfrm>
          <a:prstGeom prst="roundRect">
            <a:avLst>
              <a:gd name="adj" fmla="val 5714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Shape 6"/>
          <p:cNvSpPr/>
          <p:nvPr/>
        </p:nvSpPr>
        <p:spPr>
          <a:xfrm>
            <a:off x="914400" y="2558288"/>
            <a:ext cx="640080" cy="64008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" y="2743911"/>
            <a:ext cx="268834" cy="26883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737360" y="2402840"/>
            <a:ext cx="95371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Dowody skuteczności są „walutą zaufania”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1737360" y="2814320"/>
            <a:ext cx="953719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Wiele organizacji ma wiedzę o skuteczności swoich działań, ale nie w formacie akceptowanym przez instytucje — publikacje bywają jakościowe, a oczekuje się wskaźników ilościowych.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640080" y="3774440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877824" y="401218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71" y="4158031"/>
            <a:ext cx="211226" cy="211226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554480" y="3975608"/>
            <a:ext cx="23256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Dowód za wykonanie</a:t>
            </a:r>
            <a:endParaRPr lang="en-US" sz="1450" dirty="0"/>
          </a:p>
        </p:txBody>
      </p:sp>
      <p:sp>
        <p:nvSpPr>
          <p:cNvPr id="16" name="Text 12"/>
          <p:cNvSpPr/>
          <p:nvPr/>
        </p:nvSpPr>
        <p:spPr>
          <a:xfrm>
            <a:off x="877824" y="4542536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Zdjęcia, listy obecności — mechanizm bezpieczeństwa dla systemu, nie narzędzie uczenia się.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4383024" y="3774440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8" name="Shape 14"/>
          <p:cNvSpPr/>
          <p:nvPr/>
        </p:nvSpPr>
        <p:spPr>
          <a:xfrm>
            <a:off x="4620768" y="4012184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615" y="4158031"/>
            <a:ext cx="211226" cy="21122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5297424" y="3975608"/>
            <a:ext cx="23256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Dowód na zmianę</a:t>
            </a:r>
            <a:endParaRPr lang="en-US" sz="1450" dirty="0"/>
          </a:p>
        </p:txBody>
      </p:sp>
      <p:sp>
        <p:nvSpPr>
          <p:cNvPr id="21" name="Text 16"/>
          <p:cNvSpPr/>
          <p:nvPr/>
        </p:nvSpPr>
        <p:spPr>
          <a:xfrm>
            <a:off x="4620768" y="4542536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Badania potwierdzające skuteczność — „klucz do otwarcia drzwi”, dostępny nielicznym.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8125968" y="3774440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18"/>
          <p:cNvSpPr/>
          <p:nvPr/>
        </p:nvSpPr>
        <p:spPr>
          <a:xfrm>
            <a:off x="8363712" y="401218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559" y="4158031"/>
            <a:ext cx="211226" cy="211226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9040368" y="3975608"/>
            <a:ext cx="23256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Spirala nierówności</a:t>
            </a:r>
            <a:endParaRPr lang="en-US" sz="1450" dirty="0"/>
          </a:p>
        </p:txBody>
      </p:sp>
      <p:sp>
        <p:nvSpPr>
          <p:cNvPr id="26" name="Text 20"/>
          <p:cNvSpPr/>
          <p:nvPr/>
        </p:nvSpPr>
        <p:spPr>
          <a:xfrm>
            <a:off x="8363712" y="4542536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Zdolni do wytwarzania dowodów są częściej finansowani; mniejsi pozostają w trybie lokalnym.</a:t>
            </a:r>
            <a:endParaRPr lang="en-US" sz="1150" dirty="0"/>
          </a:p>
        </p:txBody>
      </p:sp>
      <p:sp>
        <p:nvSpPr>
          <p:cNvPr id="27" name="Text 21"/>
          <p:cNvSpPr/>
          <p:nvPr/>
        </p:nvSpPr>
        <p:spPr>
          <a:xfrm>
            <a:off x="640080" y="5877560"/>
            <a:ext cx="1090879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i="1" dirty="0">
                <a:solidFill>
                  <a:srgbClr val="1561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„Kontrolerowi muszą się zgadzać dokumenty, a nam — to, że pacjent nie popełni samobójstwa.”</a:t>
            </a:r>
            <a:endParaRPr lang="en-US" sz="1250" dirty="0"/>
          </a:p>
        </p:txBody>
      </p:sp>
      <p:pic>
        <p:nvPicPr>
          <p:cNvPr id="29" name="Obraz 28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ABBB03C2-DB2C-2838-5017-5F314FA7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az 30" descr="Logotyp Włączamy pomorskie!">
            <a:extLst>
              <a:ext uri="{FF2B5EF4-FFF2-40B4-BE49-F238E27FC236}">
                <a16:creationId xmlns:a16="http://schemas.microsoft.com/office/drawing/2014/main" id="{FAD56C16-3BEB-A3CD-F27D-9766C5D62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4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PODSUMOWANIE ROZDZIAŁU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239972"/>
            <a:ext cx="1090879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Rozwój możliwy, ale warunkowy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Shape 3"/>
          <p:cNvSpPr/>
          <p:nvPr/>
        </p:nvSpPr>
        <p:spPr>
          <a:xfrm>
            <a:off x="914400" y="1999107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9" y="2163516"/>
            <a:ext cx="238110" cy="23811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1874520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Sektor jest optymistyczny.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Prawie 80% organizacji zamierza utrzymać lub poszerzyć działalność; tylko ok. 6% przewiduje jej ograniczenie.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40080" y="2928366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6"/>
          <p:cNvSpPr/>
          <p:nvPr/>
        </p:nvSpPr>
        <p:spPr>
          <a:xfrm>
            <a:off x="914400" y="3144393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9" y="3308802"/>
            <a:ext cx="238110" cy="238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91640" y="3019806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Rozwój kalibrują zasoby.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Ambicje rosną, lecz są stale ważone stabilnością finansowania, dostępem do kadr i regułami instytucjonalnymi.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640080" y="4073652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9"/>
          <p:cNvSpPr/>
          <p:nvPr/>
        </p:nvSpPr>
        <p:spPr>
          <a:xfrm>
            <a:off x="914400" y="4289679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9" y="4454088"/>
            <a:ext cx="238110" cy="23811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691640" y="4165092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Finanse to klucz.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Najczęściej wskazywane potrzeby to wyższe finansowanie i łatwiejszy dostęp do grantów, obok zaangażowanego zespołu.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640080" y="5218938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Shape 12"/>
          <p:cNvSpPr/>
          <p:nvPr/>
        </p:nvSpPr>
        <p:spPr>
          <a:xfrm>
            <a:off x="914400" y="5434965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09" y="5599374"/>
            <a:ext cx="238110" cy="23811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691640" y="5310378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Trzeba zamknąć lukę translacyjną.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Organizacje potrzebują wsparcia w dokumentowaniu efektów w języku instytucji — inaczej skuteczne, ale „ciche” podmioty tracą widoczność.</a:t>
            </a:r>
            <a:endParaRPr lang="en-US" sz="1300" dirty="0"/>
          </a:p>
        </p:txBody>
      </p:sp>
      <p:sp>
        <p:nvSpPr>
          <p:cNvPr id="20" name="Text 14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8</a:t>
            </a:r>
            <a:endParaRPr lang="en-US" sz="850" dirty="0"/>
          </a:p>
        </p:txBody>
      </p:sp>
      <p:sp>
        <p:nvSpPr>
          <p:cNvPr id="22" name="Text 16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</a:t>
            </a:r>
            <a:endParaRPr lang="en-US" sz="850" dirty="0"/>
          </a:p>
        </p:txBody>
      </p:sp>
      <p:pic>
        <p:nvPicPr>
          <p:cNvPr id="24" name="Obraz 2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0C5A74B7-81D2-5A90-CD2E-073F2F84D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Logotyp Włączamy pomorskie!">
            <a:extLst>
              <a:ext uri="{FF2B5EF4-FFF2-40B4-BE49-F238E27FC236}">
                <a16:creationId xmlns:a16="http://schemas.microsoft.com/office/drawing/2014/main" id="{149317D2-30CC-6DF0-432B-D966C1171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METODOLOGIA · 1 Z 3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78535" y="1156716"/>
            <a:ext cx="10877601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Projekt badania i podejście sekwencyjne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Metodologia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40080" y="1737360"/>
            <a:ext cx="10908792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900"/>
              </a:lnSpc>
              <a:buNone/>
            </a:pPr>
            <a:r>
              <a:rPr lang="en-US" sz="14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Badanie oparto na logice metod mieszanych w układzie sekwencyjnym: pogłębione poznanie poprzedziło i ukształtowało szeroki pomiar ilościowy.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40080" y="2468880"/>
            <a:ext cx="3246120" cy="1783080"/>
          </a:xfrm>
          <a:prstGeom prst="roundRect">
            <a:avLst>
              <a:gd name="adj" fmla="val 4103"/>
            </a:avLst>
          </a:prstGeom>
          <a:solidFill>
            <a:srgbClr val="F4F8F7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7"/>
          <p:cNvSpPr/>
          <p:nvPr/>
        </p:nvSpPr>
        <p:spPr>
          <a:xfrm>
            <a:off x="914400" y="2761488"/>
            <a:ext cx="640080" cy="64008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" y="2947111"/>
            <a:ext cx="268834" cy="268834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691640" y="2834640"/>
            <a:ext cx="2057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QUAL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914400" y="3493008"/>
            <a:ext cx="2697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C56E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Etap jakościowy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914400" y="3767328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IDI + FGI — motywacje, bariery, mechanizmy</a:t>
            </a:r>
            <a:endParaRPr lang="en-US" sz="110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504" y="3182112"/>
            <a:ext cx="292608" cy="292608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4471416" y="2468880"/>
            <a:ext cx="3246120" cy="1783080"/>
          </a:xfrm>
          <a:prstGeom prst="roundRect">
            <a:avLst>
              <a:gd name="adj" fmla="val 4103"/>
            </a:avLst>
          </a:prstGeom>
          <a:solidFill>
            <a:srgbClr val="F4F8F7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6" name="Shape 12"/>
          <p:cNvSpPr/>
          <p:nvPr/>
        </p:nvSpPr>
        <p:spPr>
          <a:xfrm>
            <a:off x="4745736" y="2761488"/>
            <a:ext cx="640080" cy="64008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359" y="2947111"/>
            <a:ext cx="268834" cy="268834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5522976" y="2834640"/>
            <a:ext cx="2057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QUANT</a:t>
            </a:r>
            <a:endParaRPr lang="en-US" sz="1900" dirty="0"/>
          </a:p>
        </p:txBody>
      </p:sp>
      <p:sp>
        <p:nvSpPr>
          <p:cNvPr id="19" name="Text 14"/>
          <p:cNvSpPr/>
          <p:nvPr/>
        </p:nvSpPr>
        <p:spPr>
          <a:xfrm>
            <a:off x="4745736" y="3493008"/>
            <a:ext cx="2697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C56E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Etap ilościowy</a:t>
            </a:r>
            <a:endParaRPr lang="en-US" sz="1250" dirty="0"/>
          </a:p>
        </p:txBody>
      </p:sp>
      <p:sp>
        <p:nvSpPr>
          <p:cNvPr id="20" name="Text 15"/>
          <p:cNvSpPr/>
          <p:nvPr/>
        </p:nvSpPr>
        <p:spPr>
          <a:xfrm>
            <a:off x="4745736" y="3767328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Sondaż online — weryfikacja i ujęcie porównawcze</a:t>
            </a:r>
            <a:endParaRPr lang="en-US" sz="110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3182112"/>
            <a:ext cx="292608" cy="292608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8302752" y="2468880"/>
            <a:ext cx="3246120" cy="1783080"/>
          </a:xfrm>
          <a:prstGeom prst="roundRect">
            <a:avLst>
              <a:gd name="adj" fmla="val 4103"/>
            </a:avLst>
          </a:prstGeom>
          <a:solidFill>
            <a:srgbClr val="F4F8F7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17"/>
          <p:cNvSpPr/>
          <p:nvPr/>
        </p:nvSpPr>
        <p:spPr>
          <a:xfrm>
            <a:off x="8577072" y="2761488"/>
            <a:ext cx="640080" cy="64008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695" y="2947111"/>
            <a:ext cx="268834" cy="268834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9354312" y="2834640"/>
            <a:ext cx="2057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INTEGRACJA</a:t>
            </a:r>
            <a:endParaRPr lang="en-US" sz="1900" dirty="0"/>
          </a:p>
        </p:txBody>
      </p:sp>
      <p:sp>
        <p:nvSpPr>
          <p:cNvPr id="26" name="Text 19"/>
          <p:cNvSpPr/>
          <p:nvPr/>
        </p:nvSpPr>
        <p:spPr>
          <a:xfrm>
            <a:off x="8577072" y="3493008"/>
            <a:ext cx="2697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C56E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Synteza wyników</a:t>
            </a:r>
            <a:endParaRPr lang="en-US" sz="1250" dirty="0"/>
          </a:p>
        </p:txBody>
      </p:sp>
      <p:sp>
        <p:nvSpPr>
          <p:cNvPr id="27" name="Text 20"/>
          <p:cNvSpPr/>
          <p:nvPr/>
        </p:nvSpPr>
        <p:spPr>
          <a:xfrm>
            <a:off x="8577072" y="3767328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Połączenie narracji i liczb w jedną diagnozę</a:t>
            </a:r>
            <a:endParaRPr lang="en-US" sz="1100" dirty="0"/>
          </a:p>
        </p:txBody>
      </p:sp>
      <p:sp>
        <p:nvSpPr>
          <p:cNvPr id="28" name="Text 21"/>
          <p:cNvSpPr/>
          <p:nvPr/>
        </p:nvSpPr>
        <p:spPr>
          <a:xfrm>
            <a:off x="640080" y="4617720"/>
            <a:ext cx="3246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ZLECENIODAWCA</a:t>
            </a:r>
            <a:endParaRPr lang="en-US" sz="1000" dirty="0"/>
          </a:p>
        </p:txBody>
      </p:sp>
      <p:sp>
        <p:nvSpPr>
          <p:cNvPr id="29" name="Text 22"/>
          <p:cNvSpPr/>
          <p:nvPr/>
        </p:nvSpPr>
        <p:spPr>
          <a:xfrm>
            <a:off x="640080" y="4910328"/>
            <a:ext cx="3246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Regionalny Ośrodek Polityki Społecznej, UMWP</a:t>
            </a:r>
            <a:endParaRPr lang="en-US" sz="1250" dirty="0"/>
          </a:p>
        </p:txBody>
      </p:sp>
      <p:sp>
        <p:nvSpPr>
          <p:cNvPr id="30" name="Text 23"/>
          <p:cNvSpPr/>
          <p:nvPr/>
        </p:nvSpPr>
        <p:spPr>
          <a:xfrm>
            <a:off x="4471416" y="4617720"/>
            <a:ext cx="3246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OKRES REALIZACJI</a:t>
            </a:r>
            <a:endParaRPr lang="en-US" sz="1000" dirty="0"/>
          </a:p>
        </p:txBody>
      </p:sp>
      <p:sp>
        <p:nvSpPr>
          <p:cNvPr id="31" name="Text 24"/>
          <p:cNvSpPr/>
          <p:nvPr/>
        </p:nvSpPr>
        <p:spPr>
          <a:xfrm>
            <a:off x="4471416" y="4910328"/>
            <a:ext cx="3246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lipiec 2025 – marzec 2026 (badanie terenowe: VIII 2025 – II 2026)</a:t>
            </a:r>
            <a:endParaRPr lang="en-US" sz="1250" dirty="0"/>
          </a:p>
        </p:txBody>
      </p:sp>
      <p:sp>
        <p:nvSpPr>
          <p:cNvPr id="32" name="Text 25"/>
          <p:cNvSpPr/>
          <p:nvPr/>
        </p:nvSpPr>
        <p:spPr>
          <a:xfrm>
            <a:off x="8302752" y="4617720"/>
            <a:ext cx="3246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OSADZENIE STRATEGICZNE</a:t>
            </a:r>
            <a:endParaRPr lang="en-US" sz="1000" dirty="0"/>
          </a:p>
        </p:txBody>
      </p:sp>
      <p:sp>
        <p:nvSpPr>
          <p:cNvPr id="33" name="Text 26"/>
          <p:cNvSpPr/>
          <p:nvPr/>
        </p:nvSpPr>
        <p:spPr>
          <a:xfrm>
            <a:off x="8302752" y="4910328"/>
            <a:ext cx="3246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deinstytucjonalizacja usług społecznych i zdrowotnych w regionie</a:t>
            </a:r>
            <a:endParaRPr lang="en-US" sz="1250" dirty="0"/>
          </a:p>
        </p:txBody>
      </p:sp>
      <p:pic>
        <p:nvPicPr>
          <p:cNvPr id="35" name="Obraz 34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67C3A47D-64EF-D337-4DE8-D12D29AE88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Obraz 36" descr="Logotyp Włączamy pomorskie!">
            <a:extLst>
              <a:ext uri="{FF2B5EF4-FFF2-40B4-BE49-F238E27FC236}">
                <a16:creationId xmlns:a16="http://schemas.microsoft.com/office/drawing/2014/main" id="{CE626A7F-58E5-E673-DE67-C6763992D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84080" y="-2194560"/>
            <a:ext cx="5486400" cy="5486400"/>
          </a:xfrm>
          <a:prstGeom prst="ellipse">
            <a:avLst/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11155680" y="4023360"/>
            <a:ext cx="3657600" cy="3657600"/>
          </a:xfrm>
          <a:prstGeom prst="ellipse">
            <a:avLst/>
          </a:prstGeom>
          <a:solidFill>
            <a:srgbClr val="0B303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8439912" y="0"/>
            <a:ext cx="338328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9000" b="1" dirty="0">
                <a:solidFill>
                  <a:srgbClr val="123F4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9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640080" y="658368"/>
            <a:ext cx="868680" cy="86868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" y="910285"/>
            <a:ext cx="364846" cy="36484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71323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9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737360" y="987552"/>
            <a:ext cx="7498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Źródła finansowania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40080" y="1828800"/>
            <a:ext cx="8778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Model portfelowy i jego konsekwencje dla działania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640080" y="3246120"/>
            <a:ext cx="9326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50" dirty="0">
                <a:solidFill>
                  <a:srgbClr val="C7D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Finansowanie jest złożone i konfigurowane sytuacyjnie, nie jednorodne i stabilne. Organizacje układają „portfel przetrwania”, łącząc środki publiczne, społeczne i własne — a struktura ta nie pozostaje neutralna wobec praktyk działania.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40080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896112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097780"/>
            <a:ext cx="192024" cy="1920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63040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Model portfelowy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896112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samorząd, programy, 1,5%, składki, darowizny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4398264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7" name="Shape 13"/>
          <p:cNvSpPr/>
          <p:nvPr/>
        </p:nvSpPr>
        <p:spPr>
          <a:xfrm>
            <a:off x="4654296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84" y="5097780"/>
            <a:ext cx="192024" cy="19202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221224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Koszt logistyki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4654296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 i wyjazdy wyznaczają realną skalę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8156448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Shape 17"/>
          <p:cNvSpPr/>
          <p:nvPr/>
        </p:nvSpPr>
        <p:spPr>
          <a:xfrm>
            <a:off x="8412480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068" y="5097780"/>
            <a:ext cx="192024" cy="19202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979408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Wieloletnie zlecanie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12480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rekomendacja: kontrakty na 24–36 miesięcy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Źródła finansowania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</a:t>
            </a:r>
            <a:endParaRPr lang="en-US" sz="85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04216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9 · STRUKTURA BUDŻETÓW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239012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Źródła finansowania różnią się formą prawną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9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40080" y="1783080"/>
            <a:ext cx="1090879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Wybrane źródła finansowania wg typu organizacji (% wskazań)</a:t>
            </a:r>
            <a:endParaRPr lang="en-US" sz="1250" dirty="0"/>
          </a:p>
        </p:txBody>
      </p:sp>
      <p:graphicFrame>
        <p:nvGraphicFramePr>
          <p:cNvPr id="8" name="Chart 0"/>
          <p:cNvGraphicFramePr/>
          <p:nvPr/>
        </p:nvGraphicFramePr>
        <p:xfrm>
          <a:off x="640080" y="2194560"/>
          <a:ext cx="10908792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6"/>
          <p:cNvSpPr/>
          <p:nvPr/>
        </p:nvSpPr>
        <p:spPr>
          <a:xfrm>
            <a:off x="640080" y="5532120"/>
            <a:ext cx="10908792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i="1" dirty="0">
                <a:solidFill>
                  <a:srgbClr val="1561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Składki i dotacje samorządowe są fundamentem OSP; stowarzyszenia silnie opierają się na składkach, a fundacje — na darowiznach i grantach. Środki samorządowe bywają rdzeniem budżetu, ale rzadko są wystarczające.</a:t>
            </a:r>
            <a:endParaRPr lang="en-US" sz="1200" dirty="0"/>
          </a:p>
        </p:txBody>
      </p:sp>
      <p:pic>
        <p:nvPicPr>
          <p:cNvPr id="11" name="Obraz 10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1A0B3562-CD2A-A9A5-AE69-D006BD801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Logotyp Włączamy pomorskie!">
            <a:extLst>
              <a:ext uri="{FF2B5EF4-FFF2-40B4-BE49-F238E27FC236}">
                <a16:creationId xmlns:a16="http://schemas.microsoft.com/office/drawing/2014/main" id="{9C427C0C-1941-B4E5-2539-859E849BA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794000" cy="416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9 · OCENA FINANSOWANIA GRANTOWEGO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148588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Gdzie system działa, a gdzie zawodzi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9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40080" y="1783080"/>
            <a:ext cx="1090879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Ocena wymiarów finansowania grantowego (% ocen pozytywnych: „dobrze / bardzo dobrze”)</a:t>
            </a:r>
            <a:endParaRPr lang="en-US" sz="1200" dirty="0"/>
          </a:p>
        </p:txBody>
      </p:sp>
      <p:graphicFrame>
        <p:nvGraphicFramePr>
          <p:cNvPr id="8" name="Chart 0"/>
          <p:cNvGraphicFramePr/>
          <p:nvPr/>
        </p:nvGraphicFramePr>
        <p:xfrm>
          <a:off x="640080" y="2148840"/>
          <a:ext cx="667512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6"/>
          <p:cNvSpPr/>
          <p:nvPr/>
        </p:nvSpPr>
        <p:spPr>
          <a:xfrm>
            <a:off x="7772400" y="2148840"/>
            <a:ext cx="3776472" cy="1600200"/>
          </a:xfrm>
          <a:prstGeom prst="roundRect">
            <a:avLst>
              <a:gd name="adj" fmla="val 4571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0" name="Text 7"/>
          <p:cNvSpPr/>
          <p:nvPr/>
        </p:nvSpPr>
        <p:spPr>
          <a:xfrm>
            <a:off x="8001000" y="2331720"/>
            <a:ext cx="3319272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2800" b="1" dirty="0">
                <a:solidFill>
                  <a:srgbClr val="C56E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65,6%</a:t>
            </a:r>
            <a:endParaRPr lang="en-US" sz="2800" dirty="0"/>
          </a:p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organizacji realizuje co najmniej jeden projekt grantowy rocznie</a:t>
            </a:r>
            <a:endParaRPr lang="en-US" sz="2800" dirty="0"/>
          </a:p>
        </p:txBody>
      </p:sp>
      <p:sp>
        <p:nvSpPr>
          <p:cNvPr id="11" name="Shape 8"/>
          <p:cNvSpPr/>
          <p:nvPr/>
        </p:nvSpPr>
        <p:spPr>
          <a:xfrm>
            <a:off x="7772400" y="3931920"/>
            <a:ext cx="3776472" cy="1874520"/>
          </a:xfrm>
          <a:prstGeom prst="roundRect">
            <a:avLst>
              <a:gd name="adj" fmla="val 3902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8001000" y="4160520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847" y="4306367"/>
            <a:ext cx="211226" cy="21122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8613648" y="4114800"/>
            <a:ext cx="27706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Najsłabsze ogniwa</a:t>
            </a:r>
            <a:endParaRPr lang="en-US" sz="1450" dirty="0"/>
          </a:p>
        </p:txBody>
      </p:sp>
      <p:sp>
        <p:nvSpPr>
          <p:cNvPr id="15" name="Text 11"/>
          <p:cNvSpPr/>
          <p:nvPr/>
        </p:nvSpPr>
        <p:spPr>
          <a:xfrm>
            <a:off x="8001000" y="4617720"/>
            <a:ext cx="331927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5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Dostępność środków oraz czas ich uruchomienia i rozliczania dzielą opinie niemal po połowie — to realne bariery. Najmocniej blokuje rozwój przerzucanie ryzyka na NGO.</a:t>
            </a:r>
            <a:endParaRPr lang="en-US" sz="1150" dirty="0"/>
          </a:p>
        </p:txBody>
      </p:sp>
      <p:pic>
        <p:nvPicPr>
          <p:cNvPr id="17" name="Obraz 16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99EAB0A4-6152-3C4D-1E33-3F6698D83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 descr="Logotyp Włączamy pomorskie!">
            <a:extLst>
              <a:ext uri="{FF2B5EF4-FFF2-40B4-BE49-F238E27FC236}">
                <a16:creationId xmlns:a16="http://schemas.microsoft.com/office/drawing/2014/main" id="{5928FC08-4F17-CF38-262C-18B2D624C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4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PODSUMOWANIE ROZDZIAŁU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194252"/>
            <a:ext cx="1090879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5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Finansowanie sprzyja przetrwaniu, nie trwałości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Shape 3"/>
          <p:cNvSpPr/>
          <p:nvPr/>
        </p:nvSpPr>
        <p:spPr>
          <a:xfrm>
            <a:off x="914400" y="1999107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9" y="2163516"/>
            <a:ext cx="238110" cy="23811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1874520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Barierą jest cały układ, nie tylko kwota.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Niestabilne, krótkoterminowe finansowanie wymusza dostosowywanie się do konkursów i wskaźników zamiast budowania trwałych usług.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40080" y="2928366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9" name="Shape 6"/>
          <p:cNvSpPr/>
          <p:nvPr/>
        </p:nvSpPr>
        <p:spPr>
          <a:xfrm>
            <a:off x="914400" y="3144393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9" y="3308802"/>
            <a:ext cx="238110" cy="238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91640" y="3019806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premiuje sprawność administracyjną.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Mniejsze, lokalnie zakorzenione organizacje są spychane na margines mimo posiadanego potencjału.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640080" y="4073652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9"/>
          <p:cNvSpPr/>
          <p:nvPr/>
        </p:nvSpPr>
        <p:spPr>
          <a:xfrm>
            <a:off x="914400" y="4289679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9" y="4454088"/>
            <a:ext cx="238110" cy="23811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691640" y="4165092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Koszty strukturalne są niedoceniane.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Transport, logistyka, koordynacja i obsługa administracyjna wyznaczają realną granicę skali działania.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640080" y="5218938"/>
            <a:ext cx="10908792" cy="998982"/>
          </a:xfrm>
          <a:prstGeom prst="roundRect">
            <a:avLst>
              <a:gd name="adj" fmla="val 7323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Shape 12"/>
          <p:cNvSpPr/>
          <p:nvPr/>
        </p:nvSpPr>
        <p:spPr>
          <a:xfrm>
            <a:off x="914400" y="5434965"/>
            <a:ext cx="566928" cy="56692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09" y="5599374"/>
            <a:ext cx="238110" cy="23811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691640" y="5310378"/>
            <a:ext cx="9582912" cy="816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0E3A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Potrzebne wieloletnie zlecanie.  </a:t>
            </a: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Obok krótkich projektów startowych — kontrakty na 24–36 miesięcy dające ciągłość, przewidywalność i stałą ofertę.</a:t>
            </a:r>
            <a:endParaRPr lang="en-US" sz="1300" dirty="0"/>
          </a:p>
        </p:txBody>
      </p:sp>
      <p:sp>
        <p:nvSpPr>
          <p:cNvPr id="20" name="Text 14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9</a:t>
            </a:r>
            <a:endParaRPr lang="en-US" sz="850" dirty="0"/>
          </a:p>
        </p:txBody>
      </p:sp>
      <p:sp>
        <p:nvSpPr>
          <p:cNvPr id="22" name="Text 16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</a:t>
            </a:r>
            <a:endParaRPr lang="en-US" sz="850" dirty="0"/>
          </a:p>
        </p:txBody>
      </p:sp>
      <p:pic>
        <p:nvPicPr>
          <p:cNvPr id="24" name="Obraz 23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67502DC2-994F-1FD7-CB45-E1430A32B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Logotyp Włączamy pomorskie!">
            <a:extLst>
              <a:ext uri="{FF2B5EF4-FFF2-40B4-BE49-F238E27FC236}">
                <a16:creationId xmlns:a16="http://schemas.microsoft.com/office/drawing/2014/main" id="{E7A883CF-6A0E-7EC4-3E19-DA292D179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84080" y="-2194560"/>
            <a:ext cx="5486400" cy="5486400"/>
          </a:xfrm>
          <a:prstGeom prst="ellipse">
            <a:avLst/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11155680" y="4023360"/>
            <a:ext cx="3657600" cy="3657600"/>
          </a:xfrm>
          <a:prstGeom prst="ellipse">
            <a:avLst/>
          </a:prstGeom>
          <a:solidFill>
            <a:srgbClr val="0B303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8439912" y="0"/>
            <a:ext cx="338328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9000" b="1" dirty="0">
                <a:solidFill>
                  <a:srgbClr val="123F4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10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640080" y="658368"/>
            <a:ext cx="868680" cy="86868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" y="910285"/>
            <a:ext cx="364846" cy="36484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71323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10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737360" y="987552"/>
            <a:ext cx="7498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Wnioski dla systemu usług społecznych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40080" y="1828800"/>
            <a:ext cx="8778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Dziesięć rekomendacji — czytanych dwupoziomowo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640080" y="3246120"/>
            <a:ext cx="9326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50" dirty="0">
                <a:solidFill>
                  <a:srgbClr val="C7D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Rekomendacje wynikają z perspektywy badanych organizacji. Należy je czytać dwupoziomowo: jako działania możliwe w obecnych ramach prawnych oraz jako materiał do postulatów zmian systemowych i rzecznictwa.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40080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896112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097780"/>
            <a:ext cx="192024" cy="1920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63040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 granicach prawa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896112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lepsza komunikacja, przewidywalność, doradztwo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4398264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7" name="Shape 13"/>
          <p:cNvSpPr/>
          <p:nvPr/>
        </p:nvSpPr>
        <p:spPr>
          <a:xfrm>
            <a:off x="4654296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84" y="5097780"/>
            <a:ext cx="192024" cy="19202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221224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Postulaty systemowe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4654296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podstawa rzecznictwa i zmian legislacyjnych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8156448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Shape 17"/>
          <p:cNvSpPr/>
          <p:nvPr/>
        </p:nvSpPr>
        <p:spPr>
          <a:xfrm>
            <a:off x="8412480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068" y="5097780"/>
            <a:ext cx="192024" cy="19202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979408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Partnerstwo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12480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NGO jako współtwórca, nie tylko wykonawca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Wnioski dla systemu usług społecznych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</a:t>
            </a:r>
            <a:endParaRPr lang="en-US" sz="85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3671" y="457199"/>
            <a:ext cx="2072640" cy="6002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10 · REKOMENDACJE 1–5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777240" y="1451915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Stabilizacja, dopasowanie i odciążenie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2311400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Shape 6"/>
          <p:cNvSpPr/>
          <p:nvPr/>
        </p:nvSpPr>
        <p:spPr>
          <a:xfrm>
            <a:off x="877824" y="254914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71" y="2694991"/>
            <a:ext cx="211226" cy="21122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554480" y="2512568"/>
            <a:ext cx="1868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Stabilizować warunki realizacji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877824" y="3079496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Wieloletnie zlecanie zadań tam, gdzie to możliwe; wcześniejsze harmonogramy konkursów.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383024" y="2311400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4620768" y="254914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615" y="2694991"/>
            <a:ext cx="211226" cy="211226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297424" y="2512568"/>
            <a:ext cx="1868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Różnicować instrumenty wsparcia</a:t>
            </a:r>
            <a:endParaRPr lang="en-US" sz="1450" dirty="0"/>
          </a:p>
        </p:txBody>
      </p:sp>
      <p:sp>
        <p:nvSpPr>
          <p:cNvPr id="16" name="Text 12"/>
          <p:cNvSpPr/>
          <p:nvPr/>
        </p:nvSpPr>
        <p:spPr>
          <a:xfrm>
            <a:off x="4620768" y="3079496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Odrębne ścieżki dla organizacji startujących, rozwijających się i dojrzałych — przy równych zasadach.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8080248" y="3262376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8" name="Shape 14"/>
          <p:cNvSpPr/>
          <p:nvPr/>
        </p:nvSpPr>
        <p:spPr>
          <a:xfrm>
            <a:off x="8317992" y="3500120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839" y="3645967"/>
            <a:ext cx="211226" cy="21122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994648" y="3463544"/>
            <a:ext cx="1868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Ograniczać koszty administracyjne</a:t>
            </a:r>
            <a:endParaRPr lang="en-US" sz="1450" dirty="0"/>
          </a:p>
        </p:txBody>
      </p:sp>
      <p:sp>
        <p:nvSpPr>
          <p:cNvPr id="21" name="Text 16"/>
          <p:cNvSpPr/>
          <p:nvPr/>
        </p:nvSpPr>
        <p:spPr>
          <a:xfrm>
            <a:off x="8317992" y="4030472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Dyżury konsultacyjne, wzory dokumentów, szkolenia z rozliczeń — bez przejmowania księgowości.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640080" y="4368800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18"/>
          <p:cNvSpPr/>
          <p:nvPr/>
        </p:nvSpPr>
        <p:spPr>
          <a:xfrm>
            <a:off x="877824" y="460654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671" y="4752391"/>
            <a:ext cx="211226" cy="211226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554480" y="4569968"/>
            <a:ext cx="1868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Wzmacniać punkty kontaktu i brokerów</a:t>
            </a:r>
            <a:endParaRPr lang="en-US" sz="1450" dirty="0"/>
          </a:p>
        </p:txBody>
      </p:sp>
      <p:sp>
        <p:nvSpPr>
          <p:cNvPr id="26" name="Text 20"/>
          <p:cNvSpPr/>
          <p:nvPr/>
        </p:nvSpPr>
        <p:spPr>
          <a:xfrm>
            <a:off x="877824" y="5136896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Rozpoznawalny „punkt wejścia” porządkujący ścieżki współpracy z OPS, CUS i samorządem.</a:t>
            </a:r>
            <a:endParaRPr lang="en-US" sz="1150" dirty="0"/>
          </a:p>
        </p:txBody>
      </p:sp>
      <p:sp>
        <p:nvSpPr>
          <p:cNvPr id="27" name="Shape 21"/>
          <p:cNvSpPr/>
          <p:nvPr/>
        </p:nvSpPr>
        <p:spPr>
          <a:xfrm>
            <a:off x="4383024" y="4368800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8" name="Shape 22"/>
          <p:cNvSpPr/>
          <p:nvPr/>
        </p:nvSpPr>
        <p:spPr>
          <a:xfrm>
            <a:off x="4620768" y="460654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615" y="4752391"/>
            <a:ext cx="211226" cy="211226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5297424" y="4569968"/>
            <a:ext cx="1868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Rozwijać „lekki” system ewaluacji</a:t>
            </a:r>
            <a:endParaRPr lang="en-US" sz="1450" dirty="0"/>
          </a:p>
        </p:txBody>
      </p:sp>
      <p:sp>
        <p:nvSpPr>
          <p:cNvPr id="31" name="Text 24"/>
          <p:cNvSpPr/>
          <p:nvPr/>
        </p:nvSpPr>
        <p:spPr>
          <a:xfrm>
            <a:off x="4620768" y="5136896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Proste narzędzia diagnozy i dokumentowania efektów, proporcjonalne do skali — bez biurokratyzacji.</a:t>
            </a:r>
            <a:endParaRPr lang="en-US" sz="1150" dirty="0"/>
          </a:p>
        </p:txBody>
      </p:sp>
      <p:sp>
        <p:nvSpPr>
          <p:cNvPr id="32" name="Shape 25"/>
          <p:cNvSpPr/>
          <p:nvPr/>
        </p:nvSpPr>
        <p:spPr>
          <a:xfrm>
            <a:off x="3560064" y="2512568"/>
            <a:ext cx="384048" cy="384048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3" name="Text 26"/>
          <p:cNvSpPr/>
          <p:nvPr/>
        </p:nvSpPr>
        <p:spPr>
          <a:xfrm>
            <a:off x="3560064" y="2512568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1400" dirty="0"/>
          </a:p>
        </p:txBody>
      </p:sp>
      <p:sp>
        <p:nvSpPr>
          <p:cNvPr id="34" name="Shape 27"/>
          <p:cNvSpPr/>
          <p:nvPr/>
        </p:nvSpPr>
        <p:spPr>
          <a:xfrm>
            <a:off x="7303008" y="2512568"/>
            <a:ext cx="384048" cy="384048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5" name="Text 28"/>
          <p:cNvSpPr/>
          <p:nvPr/>
        </p:nvSpPr>
        <p:spPr>
          <a:xfrm>
            <a:off x="7303008" y="2512568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1400" dirty="0"/>
          </a:p>
        </p:txBody>
      </p:sp>
      <p:sp>
        <p:nvSpPr>
          <p:cNvPr id="36" name="Shape 29"/>
          <p:cNvSpPr/>
          <p:nvPr/>
        </p:nvSpPr>
        <p:spPr>
          <a:xfrm>
            <a:off x="11000232" y="3463544"/>
            <a:ext cx="384048" cy="384048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7" name="Text 30"/>
          <p:cNvSpPr/>
          <p:nvPr/>
        </p:nvSpPr>
        <p:spPr>
          <a:xfrm>
            <a:off x="11000232" y="3463544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1400" dirty="0"/>
          </a:p>
        </p:txBody>
      </p:sp>
      <p:sp>
        <p:nvSpPr>
          <p:cNvPr id="38" name="Shape 31"/>
          <p:cNvSpPr/>
          <p:nvPr/>
        </p:nvSpPr>
        <p:spPr>
          <a:xfrm>
            <a:off x="3560064" y="4569968"/>
            <a:ext cx="384048" cy="384048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9" name="Text 32"/>
          <p:cNvSpPr/>
          <p:nvPr/>
        </p:nvSpPr>
        <p:spPr>
          <a:xfrm>
            <a:off x="3560064" y="4569968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1400" dirty="0"/>
          </a:p>
        </p:txBody>
      </p:sp>
      <p:sp>
        <p:nvSpPr>
          <p:cNvPr id="40" name="Shape 33"/>
          <p:cNvSpPr/>
          <p:nvPr/>
        </p:nvSpPr>
        <p:spPr>
          <a:xfrm>
            <a:off x="7303008" y="4569968"/>
            <a:ext cx="384048" cy="384048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1" name="Text 34"/>
          <p:cNvSpPr/>
          <p:nvPr/>
        </p:nvSpPr>
        <p:spPr>
          <a:xfrm>
            <a:off x="7303008" y="4569968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</a:t>
            </a:r>
            <a:endParaRPr lang="en-US" sz="1400" dirty="0"/>
          </a:p>
        </p:txBody>
      </p:sp>
      <p:pic>
        <p:nvPicPr>
          <p:cNvPr id="43" name="Obraz 42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6BCB2F36-68CE-7802-B872-2B0271BFD0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Obraz 44" descr="Logotyp Włączamy pomorskie!">
            <a:extLst>
              <a:ext uri="{FF2B5EF4-FFF2-40B4-BE49-F238E27FC236}">
                <a16:creationId xmlns:a16="http://schemas.microsoft.com/office/drawing/2014/main" id="{DF8CA225-2EA5-8555-2255-4361716FDE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2275840" cy="689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10 · REKOMENDACJE 6–10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211072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Realne koszty, kadry, dialog i standardy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16" y="2176272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Shape 6"/>
          <p:cNvSpPr/>
          <p:nvPr/>
        </p:nvSpPr>
        <p:spPr>
          <a:xfrm>
            <a:off x="877760" y="2414016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07" y="2559863"/>
            <a:ext cx="211226" cy="21122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554416" y="2377440"/>
            <a:ext cx="1868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Uwzględniać realne koszty usług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877760" y="2944368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Transport, dostępność, energia, koordynacja — bez ich pokrycia usługi środowiskowe stają się niestabilne.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382960" y="2176272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4620704" y="2414016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551" y="2559863"/>
            <a:ext cx="211226" cy="211226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297360" y="2377440"/>
            <a:ext cx="1868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Wzmacniać kadry, przeciwdziałać przeciążeniu</a:t>
            </a:r>
            <a:endParaRPr lang="en-US" sz="1450" dirty="0"/>
          </a:p>
        </p:txBody>
      </p:sp>
      <p:sp>
        <p:nvSpPr>
          <p:cNvPr id="16" name="Text 12"/>
          <p:cNvSpPr/>
          <p:nvPr/>
        </p:nvSpPr>
        <p:spPr>
          <a:xfrm>
            <a:off x="4620704" y="2944368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Szkolenia, mentoring, wsparcie sukcesji — by trwałość nie zależała od pojedynczych liderów.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8043608" y="3053080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8" name="Shape 14"/>
          <p:cNvSpPr/>
          <p:nvPr/>
        </p:nvSpPr>
        <p:spPr>
          <a:xfrm>
            <a:off x="8281352" y="329082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199" y="3436671"/>
            <a:ext cx="211226" cy="21122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958008" y="3254248"/>
            <a:ext cx="1868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Rozwijać partnerski dialog</a:t>
            </a:r>
            <a:endParaRPr lang="en-US" sz="1450" dirty="0"/>
          </a:p>
        </p:txBody>
      </p:sp>
      <p:sp>
        <p:nvSpPr>
          <p:cNvPr id="21" name="Text 16"/>
          <p:cNvSpPr/>
          <p:nvPr/>
        </p:nvSpPr>
        <p:spPr>
          <a:xfrm>
            <a:off x="8281352" y="3821176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Robocze, tematyczne kanały współpracy; NGO jako współtwórca lokalnego systemu wsparcia.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640016" y="4233672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18"/>
          <p:cNvSpPr/>
          <p:nvPr/>
        </p:nvSpPr>
        <p:spPr>
          <a:xfrm>
            <a:off x="877760" y="4471416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607" y="4617263"/>
            <a:ext cx="211226" cy="211226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554416" y="4434840"/>
            <a:ext cx="1868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Budować standardy współpracy i bezpieczeństwa</a:t>
            </a:r>
            <a:endParaRPr lang="en-US" sz="1450" dirty="0"/>
          </a:p>
        </p:txBody>
      </p:sp>
      <p:sp>
        <p:nvSpPr>
          <p:cNvPr id="26" name="Text 20"/>
          <p:cNvSpPr/>
          <p:nvPr/>
        </p:nvSpPr>
        <p:spPr>
          <a:xfrm>
            <a:off x="877760" y="5001768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Jasne, wspólne zasady kierowania mieszkańców i podziału odpowiedzialności — szczególnie w obszarach ryzyka.</a:t>
            </a:r>
            <a:endParaRPr lang="en-US" sz="1150" dirty="0"/>
          </a:p>
        </p:txBody>
      </p:sp>
      <p:sp>
        <p:nvSpPr>
          <p:cNvPr id="27" name="Shape 21"/>
          <p:cNvSpPr/>
          <p:nvPr/>
        </p:nvSpPr>
        <p:spPr>
          <a:xfrm>
            <a:off x="4382960" y="4233672"/>
            <a:ext cx="3422904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8" name="Shape 22"/>
          <p:cNvSpPr/>
          <p:nvPr/>
        </p:nvSpPr>
        <p:spPr>
          <a:xfrm>
            <a:off x="4620704" y="4471416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551" y="4617263"/>
            <a:ext cx="211226" cy="211226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5297360" y="4434840"/>
            <a:ext cx="18684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Traktować część jako postulaty systemowe</a:t>
            </a:r>
            <a:endParaRPr lang="en-US" sz="1450" dirty="0"/>
          </a:p>
        </p:txBody>
      </p:sp>
      <p:sp>
        <p:nvSpPr>
          <p:cNvPr id="31" name="Text 24"/>
          <p:cNvSpPr/>
          <p:nvPr/>
        </p:nvSpPr>
        <p:spPr>
          <a:xfrm>
            <a:off x="4620704" y="5001768"/>
            <a:ext cx="296570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Zasady konkursów, rozliczeń i finansowania kosztów stałych — materiał do rzecznictwa i zmian legislacyjnych.</a:t>
            </a:r>
            <a:endParaRPr lang="en-US" sz="1150" dirty="0"/>
          </a:p>
        </p:txBody>
      </p:sp>
      <p:sp>
        <p:nvSpPr>
          <p:cNvPr id="32" name="Shape 25"/>
          <p:cNvSpPr/>
          <p:nvPr/>
        </p:nvSpPr>
        <p:spPr>
          <a:xfrm>
            <a:off x="3514280" y="2377440"/>
            <a:ext cx="420624" cy="384048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3" name="Text 26"/>
          <p:cNvSpPr/>
          <p:nvPr/>
        </p:nvSpPr>
        <p:spPr>
          <a:xfrm>
            <a:off x="3514280" y="2377440"/>
            <a:ext cx="4206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</a:t>
            </a:r>
            <a:endParaRPr lang="en-US" sz="1300" dirty="0"/>
          </a:p>
        </p:txBody>
      </p:sp>
      <p:sp>
        <p:nvSpPr>
          <p:cNvPr id="34" name="Shape 27"/>
          <p:cNvSpPr/>
          <p:nvPr/>
        </p:nvSpPr>
        <p:spPr>
          <a:xfrm>
            <a:off x="7257224" y="2377440"/>
            <a:ext cx="420624" cy="384048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5" name="Text 28"/>
          <p:cNvSpPr/>
          <p:nvPr/>
        </p:nvSpPr>
        <p:spPr>
          <a:xfrm>
            <a:off x="7257224" y="2377440"/>
            <a:ext cx="4206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7</a:t>
            </a:r>
            <a:endParaRPr lang="en-US" sz="1300" dirty="0"/>
          </a:p>
        </p:txBody>
      </p:sp>
      <p:sp>
        <p:nvSpPr>
          <p:cNvPr id="36" name="Shape 29"/>
          <p:cNvSpPr/>
          <p:nvPr/>
        </p:nvSpPr>
        <p:spPr>
          <a:xfrm>
            <a:off x="10917872" y="3254248"/>
            <a:ext cx="420624" cy="384048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7" name="Text 30"/>
          <p:cNvSpPr/>
          <p:nvPr/>
        </p:nvSpPr>
        <p:spPr>
          <a:xfrm>
            <a:off x="10917872" y="3254248"/>
            <a:ext cx="4206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8</a:t>
            </a:r>
            <a:endParaRPr lang="en-US" sz="1300" dirty="0"/>
          </a:p>
        </p:txBody>
      </p:sp>
      <p:sp>
        <p:nvSpPr>
          <p:cNvPr id="38" name="Shape 31"/>
          <p:cNvSpPr/>
          <p:nvPr/>
        </p:nvSpPr>
        <p:spPr>
          <a:xfrm>
            <a:off x="3514280" y="4434840"/>
            <a:ext cx="420624" cy="384048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9" name="Text 32"/>
          <p:cNvSpPr/>
          <p:nvPr/>
        </p:nvSpPr>
        <p:spPr>
          <a:xfrm>
            <a:off x="3514280" y="4434840"/>
            <a:ext cx="4206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9</a:t>
            </a:r>
            <a:endParaRPr lang="en-US" sz="1300" dirty="0"/>
          </a:p>
        </p:txBody>
      </p:sp>
      <p:sp>
        <p:nvSpPr>
          <p:cNvPr id="40" name="Shape 33"/>
          <p:cNvSpPr/>
          <p:nvPr/>
        </p:nvSpPr>
        <p:spPr>
          <a:xfrm>
            <a:off x="7257224" y="4434840"/>
            <a:ext cx="420624" cy="384048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1" name="Text 34"/>
          <p:cNvSpPr/>
          <p:nvPr/>
        </p:nvSpPr>
        <p:spPr>
          <a:xfrm>
            <a:off x="7257224" y="4434840"/>
            <a:ext cx="4206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10</a:t>
            </a:r>
            <a:endParaRPr lang="en-US" sz="1300" dirty="0"/>
          </a:p>
        </p:txBody>
      </p:sp>
      <p:pic>
        <p:nvPicPr>
          <p:cNvPr id="43" name="Obraz 42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87ECDE59-C0E4-8E5B-5155-788CE96A1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Obraz 44" descr="Logotyp Włączamy pomorskie!">
            <a:extLst>
              <a:ext uri="{FF2B5EF4-FFF2-40B4-BE49-F238E27FC236}">
                <a16:creationId xmlns:a16="http://schemas.microsoft.com/office/drawing/2014/main" id="{EE23375F-B4BF-4E52-5E0A-0C3A12A45B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103120" y="4206240"/>
            <a:ext cx="5486400" cy="5486400"/>
          </a:xfrm>
          <a:prstGeom prst="ellipse">
            <a:avLst/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10424160" y="-2194560"/>
            <a:ext cx="4754880" cy="4754880"/>
          </a:xfrm>
          <a:prstGeom prst="ellipse">
            <a:avLst/>
          </a:prstGeom>
          <a:solidFill>
            <a:srgbClr val="0B303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Shape 2"/>
          <p:cNvSpPr/>
          <p:nvPr/>
        </p:nvSpPr>
        <p:spPr>
          <a:xfrm>
            <a:off x="640080" y="548640"/>
            <a:ext cx="777240" cy="77724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80" y="774040"/>
            <a:ext cx="326441" cy="3264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00200" y="74980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JEDNYM ZDANIEM — NAJWAŻNIEJSZE KONKLUZJE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1600200" y="1024128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 z tego wynika dla regionu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640080" y="1911096"/>
            <a:ext cx="310896" cy="310896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9" name="Text 6"/>
          <p:cNvSpPr/>
          <p:nvPr/>
        </p:nvSpPr>
        <p:spPr>
          <a:xfrm>
            <a:off x="640080" y="191109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1874520"/>
            <a:ext cx="4768596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DCE9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NGO są „ręką na pulsie” potrzeb społecznych — administracja powinna być „okiem” widzącym szerszą perspektywę.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40080" y="3328416"/>
            <a:ext cx="310896" cy="310896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Text 9"/>
          <p:cNvSpPr/>
          <p:nvPr/>
        </p:nvSpPr>
        <p:spPr>
          <a:xfrm>
            <a:off x="640080" y="332841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1097280" y="3291840"/>
            <a:ext cx="4768596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DCE9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Organizacje działają skutecznie nie dzięki jednorazowym projektom, lecz dzięki zdolności trwania, adaptacji i łączenia funkcji.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640080" y="4745736"/>
            <a:ext cx="310896" cy="310896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5" name="Text 12"/>
          <p:cNvSpPr/>
          <p:nvPr/>
        </p:nvSpPr>
        <p:spPr>
          <a:xfrm>
            <a:off x="640080" y="474573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1097280" y="4709160"/>
            <a:ext cx="4768596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DCE9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Sektora nie blokuje brak motywacji, lecz przeciążający system finansowo-administracyjny i deficyt zaplecza kompetencyjno-relacyjnego.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6323076" y="1911096"/>
            <a:ext cx="310896" cy="310896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8" name="Text 15"/>
          <p:cNvSpPr/>
          <p:nvPr/>
        </p:nvSpPr>
        <p:spPr>
          <a:xfrm>
            <a:off x="6323076" y="191109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780276" y="1874520"/>
            <a:ext cx="4768596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DCE9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Rozwój jest możliwy i oczekiwany, ale warunkowy — zależny od stabilnego finansowania, kadr i dowodzenia skuteczności w języku instytucji.</a:t>
            </a:r>
            <a:endParaRPr lang="en-US" sz="1250" dirty="0"/>
          </a:p>
        </p:txBody>
      </p:sp>
      <p:sp>
        <p:nvSpPr>
          <p:cNvPr id="20" name="Shape 17"/>
          <p:cNvSpPr/>
          <p:nvPr/>
        </p:nvSpPr>
        <p:spPr>
          <a:xfrm>
            <a:off x="6323076" y="3328416"/>
            <a:ext cx="310896" cy="310896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1" name="Text 18"/>
          <p:cNvSpPr/>
          <p:nvPr/>
        </p:nvSpPr>
        <p:spPr>
          <a:xfrm>
            <a:off x="6323076" y="332841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6780276" y="3291840"/>
            <a:ext cx="4768596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DCE9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NGO mają realny potencjał do wysokiej jakości usług, lecz muszą zostać odpowiednio wplecione w system wsparcia.</a:t>
            </a:r>
            <a:endParaRPr lang="en-US" sz="1250" dirty="0"/>
          </a:p>
        </p:txBody>
      </p:sp>
      <p:sp>
        <p:nvSpPr>
          <p:cNvPr id="23" name="Shape 20"/>
          <p:cNvSpPr/>
          <p:nvPr/>
        </p:nvSpPr>
        <p:spPr>
          <a:xfrm>
            <a:off x="6323076" y="4745736"/>
            <a:ext cx="310896" cy="310896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4" name="Text 21"/>
          <p:cNvSpPr/>
          <p:nvPr/>
        </p:nvSpPr>
        <p:spPr>
          <a:xfrm>
            <a:off x="6323076" y="474573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6780276" y="4709160"/>
            <a:ext cx="4768596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DCE9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Konieczny jest partnerski dialog z samorządem w miejsce relacji asymetrycznych.</a:t>
            </a:r>
            <a:endParaRPr lang="en-US" sz="1250" dirty="0"/>
          </a:p>
        </p:txBody>
      </p:sp>
      <p:sp>
        <p:nvSpPr>
          <p:cNvPr id="26" name="Text 23"/>
          <p:cNvSpPr/>
          <p:nvPr/>
        </p:nvSpPr>
        <p:spPr>
          <a:xfrm>
            <a:off x="640080" y="6172200"/>
            <a:ext cx="109087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i="1" dirty="0">
                <a:solidFill>
                  <a:srgbClr val="E08A3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System usług społecznych powinien być strukturą naczyń połączonych — dobrze zmapowaną, w której każdy element zna swoje miejsce.</a:t>
            </a:r>
            <a:endParaRPr lang="en-US" sz="1350" dirty="0"/>
          </a:p>
        </p:txBody>
      </p:sp>
      <p:sp>
        <p:nvSpPr>
          <p:cNvPr id="27" name="Text 24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8" name="Text 25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Wnioski końcowe</a:t>
            </a:r>
            <a:endParaRPr lang="en-US" sz="850" dirty="0"/>
          </a:p>
        </p:txBody>
      </p:sp>
      <p:sp>
        <p:nvSpPr>
          <p:cNvPr id="29" name="Text 26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METODOLOGIA · 2 Z 3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39953" y="1188720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Etap jakościowy: wywiady indywidualne i grupowe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Metodologia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1783080"/>
            <a:ext cx="5225796" cy="3840480"/>
          </a:xfrm>
          <a:prstGeom prst="roundRect">
            <a:avLst>
              <a:gd name="adj" fmla="val 1905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Shape 6"/>
          <p:cNvSpPr/>
          <p:nvPr/>
        </p:nvSpPr>
        <p:spPr>
          <a:xfrm>
            <a:off x="932688" y="2075688"/>
            <a:ext cx="658368" cy="658368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15" y="2266615"/>
            <a:ext cx="276515" cy="276515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737360" y="2167128"/>
            <a:ext cx="394563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Wywiady pogłębione (IDI)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960120" y="2926080"/>
            <a:ext cx="4585716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600"/>
              </a:lnSpc>
              <a:spcAft>
                <a:spcPts val="7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 wywiady z przedstawicielami organizacji</a:t>
            </a:r>
            <a:endParaRPr lang="en-US" sz="1250" dirty="0"/>
          </a:p>
          <a:p>
            <a:pPr marL="342900" indent="-342900">
              <a:lnSpc>
                <a:spcPts val="1600"/>
              </a:lnSpc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Dobór losowy z bazy REGON; rozmowy twarzą w twarz (40–90 min)</a:t>
            </a:r>
            <a:endParaRPr lang="en-US" sz="1250" dirty="0"/>
          </a:p>
          <a:p>
            <a:pPr marL="342900" indent="-342900">
              <a:lnSpc>
                <a:spcPts val="1600"/>
              </a:lnSpc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Scenariusz półustrukturyzowany — 14 obszarów: od genezy i finansów po plany rozwoju</a:t>
            </a:r>
            <a:endParaRPr lang="en-US" sz="1250" dirty="0"/>
          </a:p>
          <a:p>
            <a:pPr marL="342900" indent="-342900">
              <a:lnSpc>
                <a:spcPts val="1600"/>
              </a:lnSpc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Analiza tematyczna w połowie procesu (po 26 wywiadach) posłużyła </a:t>
            </a:r>
            <a:r>
              <a:rPr lang="en-US" sz="1250" dirty="0" err="1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budowie</a:t>
            </a: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50" dirty="0" err="1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kwestionariusza</a:t>
            </a:r>
            <a:r>
              <a:rPr lang="pl-PL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ankiety</a:t>
            </a:r>
            <a:endParaRPr lang="en-US" sz="1250" dirty="0"/>
          </a:p>
          <a:p>
            <a:pPr marL="342900" indent="-342900">
              <a:lnSpc>
                <a:spcPts val="1600"/>
              </a:lnSpc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Wyzwanie: silna dezaktualizacja bazy REGON wydłużyła zbieranie danych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6323076" y="1783080"/>
            <a:ext cx="5225796" cy="3840480"/>
          </a:xfrm>
          <a:prstGeom prst="roundRect">
            <a:avLst>
              <a:gd name="adj" fmla="val 1905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6615684" y="2075688"/>
            <a:ext cx="658368" cy="658368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611" y="2266615"/>
            <a:ext cx="276515" cy="276515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420356" y="2167128"/>
            <a:ext cx="394563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Wywiady grupowe (FGI)</a:t>
            </a:r>
            <a:endParaRPr lang="en-US" sz="1800" dirty="0"/>
          </a:p>
        </p:txBody>
      </p:sp>
      <p:sp>
        <p:nvSpPr>
          <p:cNvPr id="16" name="Text 12"/>
          <p:cNvSpPr/>
          <p:nvPr/>
        </p:nvSpPr>
        <p:spPr>
          <a:xfrm>
            <a:off x="6643116" y="2926080"/>
            <a:ext cx="4585716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600"/>
              </a:lnSpc>
              <a:spcAft>
                <a:spcPts val="700"/>
              </a:spcAft>
              <a:buSzPct val="100000"/>
              <a:buChar char="•"/>
            </a:pPr>
            <a:r>
              <a:rPr lang="en-US" sz="1250" b="1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grup wg obszarów deinstytucjonalizacji:</a:t>
            </a:r>
            <a:endParaRPr lang="en-US" sz="1250" dirty="0"/>
          </a:p>
          <a:p>
            <a:pPr marL="0" indent="0">
              <a:lnSpc>
                <a:spcPts val="1600"/>
              </a:lnSpc>
              <a:spcAft>
                <a:spcPts val="700"/>
              </a:spcAft>
              <a:buNone/>
            </a:pPr>
            <a:r>
              <a:rPr lang="en-US" sz="1250" i="1" dirty="0">
                <a:solidFill>
                  <a:srgbClr val="1561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rodzina i dzieci · kryzys zdrowia psychicznego · osoby z niepełnosprawnościami · seniorzy · kryzys bezdomności</a:t>
            </a:r>
            <a:endParaRPr lang="en-US" sz="1250" dirty="0"/>
          </a:p>
          <a:p>
            <a:pPr marL="342900" indent="-342900">
              <a:lnSpc>
                <a:spcPts val="1600"/>
              </a:lnSpc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Realizacja na Wydziale Nauk Społecznych UG (styczeń–luty 2026)</a:t>
            </a:r>
            <a:endParaRPr lang="en-US" sz="1250" dirty="0"/>
          </a:p>
          <a:p>
            <a:pPr marL="342900" indent="-342900">
              <a:lnSpc>
                <a:spcPts val="1600"/>
              </a:lnSpc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Surowa zima ograniczyła frekwencję do 4–6 osób na grupę</a:t>
            </a:r>
            <a:endParaRPr lang="en-US" sz="1250" dirty="0"/>
          </a:p>
          <a:p>
            <a:pPr marL="342900" indent="-342900">
              <a:lnSpc>
                <a:spcPts val="1600"/>
              </a:lnSpc>
              <a:spcAft>
                <a:spcPts val="700"/>
              </a:spcAft>
              <a:buSzPct val="100000"/>
              <a:buChar char="•"/>
            </a:pPr>
            <a:r>
              <a:rPr lang="en-US" sz="12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Materiał z IDI i FGI kodowano i analizowano w oprogramowaniu NVivo</a:t>
            </a:r>
            <a:endParaRPr lang="en-US" sz="1250" dirty="0"/>
          </a:p>
        </p:txBody>
      </p:sp>
      <p:sp>
        <p:nvSpPr>
          <p:cNvPr id="17" name="Text 13"/>
          <p:cNvSpPr/>
          <p:nvPr/>
        </p:nvSpPr>
        <p:spPr>
          <a:xfrm>
            <a:off x="640080" y="5779008"/>
            <a:ext cx="1090879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1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Próba jakościowa nie jest reprezentatywna statystycznie, lecz typologicznie — opisuje wyczerpujące wzory działania. Dominują stowarzyszenia (40), obok fundacji i OSP.</a:t>
            </a:r>
            <a:endParaRPr lang="en-US" sz="1150" dirty="0"/>
          </a:p>
        </p:txBody>
      </p:sp>
      <p:pic>
        <p:nvPicPr>
          <p:cNvPr id="19" name="Obraz 18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DA828315-23D3-1C54-F939-2859C09FB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20" descr="Logotyp Włączamy pomorskie!">
            <a:extLst>
              <a:ext uri="{FF2B5EF4-FFF2-40B4-BE49-F238E27FC236}">
                <a16:creationId xmlns:a16="http://schemas.microsoft.com/office/drawing/2014/main" id="{299D487D-F6D8-1BE7-3C06-BE5764D03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METODOLOGIA · 3 Z 3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39953" y="1464564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Etap ilościowy: sondaż internetowy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Metodologia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2072640"/>
            <a:ext cx="2788920" cy="1554480"/>
          </a:xfrm>
          <a:prstGeom prst="roundRect">
            <a:avLst>
              <a:gd name="adj" fmla="val 4706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Text 6"/>
          <p:cNvSpPr/>
          <p:nvPr/>
        </p:nvSpPr>
        <p:spPr>
          <a:xfrm>
            <a:off x="822960" y="2273808"/>
            <a:ext cx="2423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208</a:t>
            </a:r>
            <a:endParaRPr lang="en-US" sz="3400" dirty="0"/>
          </a:p>
        </p:txBody>
      </p:sp>
      <p:sp>
        <p:nvSpPr>
          <p:cNvPr id="9" name="Text 7"/>
          <p:cNvSpPr/>
          <p:nvPr/>
        </p:nvSpPr>
        <p:spPr>
          <a:xfrm>
            <a:off x="822960" y="2968752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kompletnych ankiet poddanych analizie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3749040" y="2072640"/>
            <a:ext cx="2788920" cy="1554480"/>
          </a:xfrm>
          <a:prstGeom prst="roundRect">
            <a:avLst>
              <a:gd name="adj" fmla="val 4706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1" name="Text 9"/>
          <p:cNvSpPr/>
          <p:nvPr/>
        </p:nvSpPr>
        <p:spPr>
          <a:xfrm>
            <a:off x="3931920" y="2273808"/>
            <a:ext cx="2423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~25%</a:t>
            </a:r>
            <a:endParaRPr lang="en-US" sz="3400" dirty="0"/>
          </a:p>
        </p:txBody>
      </p:sp>
      <p:sp>
        <p:nvSpPr>
          <p:cNvPr id="12" name="Text 10"/>
          <p:cNvSpPr/>
          <p:nvPr/>
        </p:nvSpPr>
        <p:spPr>
          <a:xfrm>
            <a:off x="3931920" y="2968752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wskaźnik odpowiedzi (typowy dla ankiet online)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640080" y="3901440"/>
            <a:ext cx="2788920" cy="1554480"/>
          </a:xfrm>
          <a:prstGeom prst="roundRect">
            <a:avLst>
              <a:gd name="adj" fmla="val 4706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4" name="Text 12"/>
          <p:cNvSpPr/>
          <p:nvPr/>
        </p:nvSpPr>
        <p:spPr>
          <a:xfrm>
            <a:off x="822960" y="4102608"/>
            <a:ext cx="2423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46–56</a:t>
            </a:r>
            <a:endParaRPr lang="en-US" sz="3400" dirty="0"/>
          </a:p>
        </p:txBody>
      </p:sp>
      <p:sp>
        <p:nvSpPr>
          <p:cNvPr id="15" name="Text 13"/>
          <p:cNvSpPr/>
          <p:nvPr/>
        </p:nvSpPr>
        <p:spPr>
          <a:xfrm>
            <a:off x="822960" y="4797552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pytań, w większości zamkniętych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3749040" y="3901440"/>
            <a:ext cx="2788920" cy="1554480"/>
          </a:xfrm>
          <a:prstGeom prst="roundRect">
            <a:avLst>
              <a:gd name="adj" fmla="val 4706"/>
            </a:avLst>
          </a:prstGeom>
          <a:solidFill>
            <a:srgbClr val="EAF2F1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Text 15"/>
          <p:cNvSpPr/>
          <p:nvPr/>
        </p:nvSpPr>
        <p:spPr>
          <a:xfrm>
            <a:off x="3931920" y="4102608"/>
            <a:ext cx="2423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C56E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&gt;800</a:t>
            </a:r>
            <a:endParaRPr lang="en-US" sz="3400" dirty="0"/>
          </a:p>
        </p:txBody>
      </p:sp>
      <p:sp>
        <p:nvSpPr>
          <p:cNvPr id="18" name="Text 16"/>
          <p:cNvSpPr/>
          <p:nvPr/>
        </p:nvSpPr>
        <p:spPr>
          <a:xfrm>
            <a:off x="3931920" y="4797552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rozesłanych zaproszeń do organizacji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6995160" y="2072640"/>
            <a:ext cx="45537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Jak zbierano dane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6995160" y="2529840"/>
            <a:ext cx="4553712" cy="3291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Kwestionariusz zbudowano na wynikach analizy jakościowej, by narzędzie było osadzone w realnych doświadczeniach organizacji.</a:t>
            </a:r>
            <a:endParaRPr lang="en-US" sz="1300" dirty="0"/>
          </a:p>
          <a:p>
            <a:pPr marL="342900" indent="-342900">
              <a:lnSpc>
                <a:spcPts val="1700"/>
              </a:lnSpc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Dobór losowy z bazy REGON; ze względu na jej niską aktualność okresowo przyjmował postać celowo-losowego.</a:t>
            </a:r>
            <a:endParaRPr lang="en-US" sz="1300" dirty="0"/>
          </a:p>
          <a:p>
            <a:pPr marL="342900" indent="-342900">
              <a:lnSpc>
                <a:spcPts val="1700"/>
              </a:lnSpc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Dane analizowano w SPSS — rozkłady i miary tendencji centralnej.</a:t>
            </a:r>
            <a:endParaRPr lang="en-US" sz="1300" dirty="0"/>
          </a:p>
          <a:p>
            <a:pPr marL="342900" indent="-342900">
              <a:lnSpc>
                <a:spcPts val="1700"/>
              </a:lnSpc>
              <a:buSzPct val="100000"/>
              <a:buChar char="•"/>
            </a:pPr>
            <a:r>
              <a:rPr lang="en-US" sz="130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Pierwsza ankieta: 4 grudnia 2025; dwusetna: 6 lutego 2026.</a:t>
            </a:r>
            <a:endParaRPr lang="en-US" sz="1300" dirty="0"/>
          </a:p>
        </p:txBody>
      </p:sp>
      <p:pic>
        <p:nvPicPr>
          <p:cNvPr id="22" name="Obraz 21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AEFE4DB4-7AB3-7DC9-7898-E8F50D3E4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az 23" descr="Logotyp Włączamy pomorskie!">
            <a:extLst>
              <a:ext uri="{FF2B5EF4-FFF2-40B4-BE49-F238E27FC236}">
                <a16:creationId xmlns:a16="http://schemas.microsoft.com/office/drawing/2014/main" id="{1BAE9656-3CAB-AA33-124C-F136F4DCB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E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84080" y="-2194560"/>
            <a:ext cx="5486400" cy="5486400"/>
          </a:xfrm>
          <a:prstGeom prst="ellipse">
            <a:avLst/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" name="Shape 1"/>
          <p:cNvSpPr/>
          <p:nvPr/>
        </p:nvSpPr>
        <p:spPr>
          <a:xfrm>
            <a:off x="11155680" y="4023360"/>
            <a:ext cx="3657600" cy="3657600"/>
          </a:xfrm>
          <a:prstGeom prst="ellipse">
            <a:avLst/>
          </a:prstGeom>
          <a:solidFill>
            <a:srgbClr val="0B303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8439912" y="0"/>
            <a:ext cx="338328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9000" b="1" dirty="0">
                <a:solidFill>
                  <a:srgbClr val="123F4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640080" y="658368"/>
            <a:ext cx="868680" cy="86868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" y="910285"/>
            <a:ext cx="364846" cy="36484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71323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1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737360" y="987552"/>
            <a:ext cx="7498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Wstępna charakterystyka i codzienność organizacji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40080" y="1828800"/>
            <a:ext cx="8778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Różnorodność sektora i logiki codziennego działania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640080" y="3246120"/>
            <a:ext cx="9326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50" dirty="0">
                <a:solidFill>
                  <a:srgbClr val="C7D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Badane organizacje są skrajnie heterogeniczne — od podmiotów z XIX-wiecznym rodowodem po istniejące od roku. Tę różnorodność trzeba uwzględniać przy każdym wniosku z raportu.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40080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896112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097780"/>
            <a:ext cx="192024" cy="1920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63040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208 organizacji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896112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 badaniu ilościowym, średni staż 22 lata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4398264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7" name="Shape 13"/>
          <p:cNvSpPr/>
          <p:nvPr/>
        </p:nvSpPr>
        <p:spPr>
          <a:xfrm>
            <a:off x="4654296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84" y="5097780"/>
            <a:ext cx="192024" cy="19202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221224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 logiki działania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4654296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ciągła, wydarzeniowa, interwencyjna, grantowa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8156448" y="4709160"/>
            <a:ext cx="3392424" cy="1417320"/>
          </a:xfrm>
          <a:prstGeom prst="roundRect">
            <a:avLst>
              <a:gd name="adj" fmla="val 4516"/>
            </a:avLst>
          </a:prstGeom>
          <a:solidFill>
            <a:srgbClr val="12525B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Shape 17"/>
          <p:cNvSpPr/>
          <p:nvPr/>
        </p:nvSpPr>
        <p:spPr>
          <a:xfrm>
            <a:off x="8412480" y="4965192"/>
            <a:ext cx="457200" cy="45720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068" y="5097780"/>
            <a:ext cx="192024" cy="19202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979408" y="4928616"/>
            <a:ext cx="23865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~1/3 ponadlokalnie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12480" y="5495544"/>
            <a:ext cx="288950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r>
              <a:rPr lang="en-US" sz="1100" dirty="0">
                <a:solidFill>
                  <a:srgbClr val="AEC8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reszta działa lokalnie lub regionalnie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Wstępna charakterystyka i codzienność organizacji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9DBD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93"/>
            <a:ext cx="12188520" cy="201116"/>
          </a:xfrm>
          <a:prstGeom prst="rect">
            <a:avLst/>
          </a:prstGeom>
          <a:solidFill>
            <a:srgbClr val="0B5EA8"/>
          </a:solidFill>
          <a:ln w="12700">
            <a:solidFill>
              <a:srgbClr val="0B5EA8"/>
            </a:solidFill>
            <a:prstDash val="solid"/>
          </a:ln>
        </p:spPr>
        <p:txBody>
          <a:bodyPr/>
          <a:lstStyle/>
          <a:p>
            <a:endParaRPr lang="pl-PL" sz="1799"/>
          </a:p>
        </p:txBody>
      </p:sp>
      <p:sp>
        <p:nvSpPr>
          <p:cNvPr id="4" name="Text 2"/>
          <p:cNvSpPr/>
          <p:nvPr/>
        </p:nvSpPr>
        <p:spPr>
          <a:xfrm>
            <a:off x="639913" y="1416262"/>
            <a:ext cx="10878526" cy="5027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pl-PL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</a:rPr>
              <a:t>Sektor </a:t>
            </a:r>
            <a:r>
              <a:rPr lang="en-US" sz="2700" b="1" dirty="0" err="1">
                <a:solidFill>
                  <a:srgbClr val="0E3A40"/>
                </a:solidFill>
                <a:latin typeface="Cambria" pitchFamily="34" charset="0"/>
                <a:ea typeface="Cambria" pitchFamily="34" charset="-122"/>
              </a:rPr>
              <a:t>zróżnicowany</a:t>
            </a: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</a:rPr>
              <a:t> i </a:t>
            </a:r>
            <a:r>
              <a:rPr lang="en-US" sz="2700" b="1" dirty="0" err="1">
                <a:solidFill>
                  <a:srgbClr val="0E3A40"/>
                </a:solidFill>
                <a:latin typeface="Cambria" pitchFamily="34" charset="0"/>
                <a:ea typeface="Cambria" pitchFamily="34" charset="-122"/>
              </a:rPr>
              <a:t>silnie</a:t>
            </a: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</a:rPr>
              <a:t> </a:t>
            </a:r>
            <a:r>
              <a:rPr lang="en-US" sz="2700" b="1" dirty="0" err="1">
                <a:solidFill>
                  <a:srgbClr val="0E3A40"/>
                </a:solidFill>
                <a:latin typeface="Cambria" pitchFamily="34" charset="0"/>
                <a:ea typeface="Cambria" pitchFamily="34" charset="-122"/>
              </a:rPr>
              <a:t>lokalny</a:t>
            </a:r>
            <a:endParaRPr lang="en-US" sz="2700" b="1" dirty="0">
              <a:solidFill>
                <a:srgbClr val="0E3A40"/>
              </a:solidFill>
              <a:latin typeface="Cambria" pitchFamily="34" charset="0"/>
              <a:ea typeface="Cambria" pitchFamily="34" charset="-122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30213" y="6473159"/>
            <a:ext cx="11152775" cy="0"/>
          </a:xfrm>
          <a:prstGeom prst="line">
            <a:avLst/>
          </a:prstGeom>
          <a:noFill/>
          <a:ln w="7620">
            <a:solidFill>
              <a:srgbClr val="D0D5DD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pl-PL" sz="1799"/>
          </a:p>
        </p:txBody>
      </p:sp>
      <p:sp>
        <p:nvSpPr>
          <p:cNvPr id="6" name="Text 4"/>
          <p:cNvSpPr/>
          <p:nvPr/>
        </p:nvSpPr>
        <p:spPr>
          <a:xfrm>
            <a:off x="658196" y="6555434"/>
            <a:ext cx="6399133" cy="164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680" dirty="0">
                <a:solidFill>
                  <a:srgbClr val="66708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Źródło: Raport końcowy z badań, 5 czerwca</a:t>
            </a:r>
            <a:endParaRPr lang="en-US" sz="680" dirty="0"/>
          </a:p>
        </p:txBody>
      </p:sp>
      <p:sp>
        <p:nvSpPr>
          <p:cNvPr id="8" name="Text 6"/>
          <p:cNvSpPr/>
          <p:nvPr/>
        </p:nvSpPr>
        <p:spPr>
          <a:xfrm>
            <a:off x="777037" y="2426715"/>
            <a:ext cx="2011156" cy="5027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99" b="1" dirty="0">
                <a:solidFill>
                  <a:srgbClr val="0B5EA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22 lata</a:t>
            </a:r>
            <a:endParaRPr lang="en-US" sz="3099" dirty="0"/>
          </a:p>
        </p:txBody>
      </p:sp>
      <p:sp>
        <p:nvSpPr>
          <p:cNvPr id="9" name="Text 7"/>
          <p:cNvSpPr/>
          <p:nvPr/>
        </p:nvSpPr>
        <p:spPr>
          <a:xfrm>
            <a:off x="777037" y="2938646"/>
            <a:ext cx="2011156" cy="4296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850" dirty="0">
                <a:solidFill>
                  <a:srgbClr val="66708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średni staż organizacji w sondażu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3016734" y="2426715"/>
            <a:ext cx="1919740" cy="5027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99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143 lata</a:t>
            </a:r>
            <a:endParaRPr lang="en-US" sz="3099" dirty="0"/>
          </a:p>
        </p:txBody>
      </p:sp>
      <p:sp>
        <p:nvSpPr>
          <p:cNvPr id="11" name="Text 9"/>
          <p:cNvSpPr/>
          <p:nvPr/>
        </p:nvSpPr>
        <p:spPr>
          <a:xfrm>
            <a:off x="3016734" y="2938646"/>
            <a:ext cx="1919740" cy="4296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850" dirty="0">
                <a:solidFill>
                  <a:srgbClr val="66708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wiek najstarszej organizacji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5210722" y="2426715"/>
            <a:ext cx="1828324" cy="5027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99" b="1" dirty="0">
                <a:solidFill>
                  <a:srgbClr val="148EA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6</a:t>
            </a:r>
            <a:endParaRPr lang="en-US" sz="3099" dirty="0"/>
          </a:p>
        </p:txBody>
      </p:sp>
      <p:sp>
        <p:nvSpPr>
          <p:cNvPr id="13" name="Text 11"/>
          <p:cNvSpPr/>
          <p:nvPr/>
        </p:nvSpPr>
        <p:spPr>
          <a:xfrm>
            <a:off x="5210722" y="2938646"/>
            <a:ext cx="1828324" cy="4296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850" dirty="0">
                <a:solidFill>
                  <a:srgbClr val="66708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mediana wolontariuszy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7359003" y="2426715"/>
            <a:ext cx="3976604" cy="21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980" b="1" dirty="0">
                <a:solidFill>
                  <a:srgbClr val="0B1F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Forma organizacyjna w IDI (N=52)</a:t>
            </a:r>
            <a:endParaRPr lang="en-US" sz="980" dirty="0"/>
          </a:p>
        </p:txBody>
      </p:sp>
      <p:graphicFrame>
        <p:nvGraphicFramePr>
          <p:cNvPr id="15" name="Chart 0"/>
          <p:cNvGraphicFramePr/>
          <p:nvPr>
            <p:extLst>
              <p:ext uri="{D42A27DB-BD31-4B8C-83A1-F6EECF244321}">
                <p14:modId xmlns:p14="http://schemas.microsoft.com/office/powerpoint/2010/main" val="983771264"/>
              </p:ext>
            </p:extLst>
          </p:nvPr>
        </p:nvGraphicFramePr>
        <p:xfrm>
          <a:off x="7359003" y="2682680"/>
          <a:ext cx="3976604" cy="182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13"/>
          <p:cNvSpPr/>
          <p:nvPr/>
        </p:nvSpPr>
        <p:spPr>
          <a:xfrm>
            <a:off x="777037" y="4114621"/>
            <a:ext cx="10604278" cy="21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980" b="1" dirty="0">
                <a:solidFill>
                  <a:srgbClr val="0B1F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Profile działalności w IDI</a:t>
            </a:r>
            <a:endParaRPr lang="en-US" sz="980" dirty="0"/>
          </a:p>
        </p:txBody>
      </p:sp>
      <p:graphicFrame>
        <p:nvGraphicFramePr>
          <p:cNvPr id="17" name="Chart 1"/>
          <p:cNvGraphicFramePr/>
          <p:nvPr>
            <p:extLst>
              <p:ext uri="{D42A27DB-BD31-4B8C-83A1-F6EECF244321}">
                <p14:modId xmlns:p14="http://schemas.microsoft.com/office/powerpoint/2010/main" val="2317894359"/>
              </p:ext>
            </p:extLst>
          </p:nvPr>
        </p:nvGraphicFramePr>
        <p:xfrm>
          <a:off x="612488" y="4361445"/>
          <a:ext cx="10905951" cy="173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Obraz 18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09B8991F-4BE4-1A26-A7DF-DA6667F30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20" descr="Logotyp Włączamy pomorskie!">
            <a:extLst>
              <a:ext uri="{FF2B5EF4-FFF2-40B4-BE49-F238E27FC236}">
                <a16:creationId xmlns:a16="http://schemas.microsoft.com/office/drawing/2014/main" id="{A06C6287-24FD-286E-7B59-4B0DD69A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0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1 · POLA AKTYWNOŚCI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40080" y="1143000"/>
            <a:ext cx="109087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Cztery modele działania i hybrydowe obszary usług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40080" y="641908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Pomorskie NGO a usługi społeczne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351276" y="641908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Rozdział 1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634472" y="6419088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E707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640080" y="1783080"/>
            <a:ext cx="5294376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Shape 6"/>
          <p:cNvSpPr/>
          <p:nvPr/>
        </p:nvSpPr>
        <p:spPr>
          <a:xfrm>
            <a:off x="877824" y="202082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71" y="2166671"/>
            <a:ext cx="211226" cy="21122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554480" y="198424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Działanie ciągłe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877824" y="2551176"/>
            <a:ext cx="48371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Regularne zajęcia, treningi, grupy wsparcia. Najłatwiej przekształcić w usługę — wymaga stałych zasobów.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6254496" y="1783080"/>
            <a:ext cx="5294376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Shape 10"/>
          <p:cNvSpPr/>
          <p:nvPr/>
        </p:nvSpPr>
        <p:spPr>
          <a:xfrm>
            <a:off x="6492240" y="2020824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087" y="2166671"/>
            <a:ext cx="211226" cy="211226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168896" y="198424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Logika wydarzenia</a:t>
            </a:r>
            <a:endParaRPr lang="en-US" sz="1450" dirty="0"/>
          </a:p>
        </p:txBody>
      </p:sp>
      <p:sp>
        <p:nvSpPr>
          <p:cNvPr id="16" name="Text 12"/>
          <p:cNvSpPr/>
          <p:nvPr/>
        </p:nvSpPr>
        <p:spPr>
          <a:xfrm>
            <a:off x="6492240" y="2551176"/>
            <a:ext cx="48371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Festyny, akcje, uroczystości. Buduje widoczność i relacje, trudniej o stałą ofertę.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640080" y="3749040"/>
            <a:ext cx="5294376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8" name="Shape 14"/>
          <p:cNvSpPr/>
          <p:nvPr/>
        </p:nvSpPr>
        <p:spPr>
          <a:xfrm>
            <a:off x="877824" y="3986784"/>
            <a:ext cx="502920" cy="502920"/>
          </a:xfrm>
          <a:prstGeom prst="ellipse">
            <a:avLst/>
          </a:prstGeom>
          <a:solidFill>
            <a:srgbClr val="15616D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71" y="4132631"/>
            <a:ext cx="211226" cy="21122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554480" y="395020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Interwencja</a:t>
            </a:r>
            <a:endParaRPr lang="en-US" sz="1450" dirty="0"/>
          </a:p>
        </p:txBody>
      </p:sp>
      <p:sp>
        <p:nvSpPr>
          <p:cNvPr id="21" name="Text 16"/>
          <p:cNvSpPr/>
          <p:nvPr/>
        </p:nvSpPr>
        <p:spPr>
          <a:xfrm>
            <a:off x="877824" y="4517136"/>
            <a:ext cx="48371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Działania uruchamiane przez problem, „aż do skutku”. Wysoka wartość publiczna, trudne do zaplanowania.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6254496" y="3749040"/>
            <a:ext cx="5294376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1C2B2E">
                <a:alpha val="14000"/>
              </a:srgb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3" name="Shape 18"/>
          <p:cNvSpPr/>
          <p:nvPr/>
        </p:nvSpPr>
        <p:spPr>
          <a:xfrm>
            <a:off x="6492240" y="3986784"/>
            <a:ext cx="502920" cy="502920"/>
          </a:xfrm>
          <a:prstGeom prst="ellipse">
            <a:avLst/>
          </a:prstGeom>
          <a:solidFill>
            <a:srgbClr val="E08A3C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087" y="4132631"/>
            <a:ext cx="211226" cy="211226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168896" y="3950208"/>
            <a:ext cx="41970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0E3A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Tryb grantowy</a:t>
            </a:r>
            <a:endParaRPr lang="en-US" sz="1450" dirty="0"/>
          </a:p>
        </p:txBody>
      </p:sp>
      <p:sp>
        <p:nvSpPr>
          <p:cNvPr id="26" name="Text 20"/>
          <p:cNvSpPr/>
          <p:nvPr/>
        </p:nvSpPr>
        <p:spPr>
          <a:xfrm>
            <a:off x="6492240" y="4517136"/>
            <a:ext cx="48371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1C2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Dobry „silnik startu”, ale nie zapewnia stabilności.</a:t>
            </a:r>
            <a:endParaRPr lang="en-US" sz="1150" dirty="0"/>
          </a:p>
        </p:txBody>
      </p:sp>
      <p:sp>
        <p:nvSpPr>
          <p:cNvPr id="27" name="Text 21"/>
          <p:cNvSpPr/>
          <p:nvPr/>
        </p:nvSpPr>
        <p:spPr>
          <a:xfrm>
            <a:off x="640080" y="5532120"/>
            <a:ext cx="10908792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i="1" dirty="0">
                <a:solidFill>
                  <a:srgbClr val="1561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Obszary działań rzadko tworzą „czyste” sektory — organizacje opisują je jako wiązki funkcji (bezpieczeństwo, zdrowie, edukacja, kultura, poradnictwo, środowisko). Usługa społeczna jest tu rozumiana szeroko, jako „infrastruktura jakości życia”.</a:t>
            </a:r>
            <a:endParaRPr lang="en-US" sz="1250" dirty="0"/>
          </a:p>
        </p:txBody>
      </p:sp>
      <p:pic>
        <p:nvPicPr>
          <p:cNvPr id="29" name="Obraz 28" descr="Logotyp Funduszu Europejskiego dla Rozwoju,&#10;Flaga Rzeczpospolitej Polskiej,&#10;Flaga Unii Europejskiej z informacją o dofinansowaniu.">
            <a:extLst>
              <a:ext uri="{FF2B5EF4-FFF2-40B4-BE49-F238E27FC236}">
                <a16:creationId xmlns:a16="http://schemas.microsoft.com/office/drawing/2014/main" id="{2839B57B-D2BC-9C90-256A-EF9EDA7DA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56" y="219870"/>
            <a:ext cx="55372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az 30" descr="Logotyp Włączamy pomorskie!">
            <a:extLst>
              <a:ext uri="{FF2B5EF4-FFF2-40B4-BE49-F238E27FC236}">
                <a16:creationId xmlns:a16="http://schemas.microsoft.com/office/drawing/2014/main" id="{DB8610A1-D6DF-B56C-9046-116074B2D6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9" y="219870"/>
            <a:ext cx="2918525" cy="83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4730</Words>
  <Application>Microsoft Office PowerPoint</Application>
  <PresentationFormat>Niestandardowy</PresentationFormat>
  <Paragraphs>679</Paragraphs>
  <Slides>47</Slides>
  <Notes>47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3" baseType="lpstr">
      <vt:lpstr>Aptos</vt:lpstr>
      <vt:lpstr>Aptos Display</vt:lpstr>
      <vt:lpstr>Arial</vt:lpstr>
      <vt:lpstr>Calibri</vt:lpstr>
      <vt:lpstr>Cambria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Potencjał pomorskich NGO w usługach społecznych</dc:title>
  <dc:subject>PptxGenJS Presentation</dc:subject>
  <dc:creator>Pracownia Realizacji Badań Socjologicznych</dc:creator>
  <cp:lastModifiedBy>Bartosz Mika</cp:lastModifiedBy>
  <cp:revision>6</cp:revision>
  <dcterms:created xsi:type="dcterms:W3CDTF">2026-06-18T10:31:35Z</dcterms:created>
  <dcterms:modified xsi:type="dcterms:W3CDTF">2026-06-23T12:38:37Z</dcterms:modified>
</cp:coreProperties>
</file>