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352" r:id="rId4"/>
    <p:sldId id="359" r:id="rId5"/>
    <p:sldId id="360" r:id="rId6"/>
    <p:sldId id="353" r:id="rId7"/>
    <p:sldId id="355" r:id="rId8"/>
    <p:sldId id="356" r:id="rId9"/>
    <p:sldId id="357" r:id="rId10"/>
    <p:sldId id="358" r:id="rId11"/>
    <p:sldId id="257" r:id="rId12"/>
    <p:sldId id="336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1910E0-153B-BD24-154A-3303A71C0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61F3B64-AFC8-4D9C-FA34-A40F492C8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19FA84-8AEF-89CA-D070-44CACF68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DD39B2E-8F65-8AE7-EBE8-AA3E06CE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4E64F9B-9F40-4581-9BB9-90C2145D8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9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C1FF21-508D-B885-115A-C76246E74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D0F242F-97D1-A18B-B728-986CD3C0E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755CE0-EB44-02F5-7A5B-803CA7A77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894910-C6DF-A40A-D15A-DC9F6C08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2B69F92-ABEE-0D44-3778-25593AA4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31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9C54237-6048-211B-FE79-85827750B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DF8560F-D662-4A4E-3019-26BF9B8E1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3BA9EB3-CAB8-C4B0-A697-0D2330FF6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7BF1FE-A2CE-9F2D-AEDF-3D502E377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ADFDF69-2787-F1C7-6A51-2EFAB2FC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403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0B9AA5-36E7-8FCE-8625-F21EC60CD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00E852-879C-B952-9959-64B9CDF87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1A1621-806D-4095-681D-AAE6A8DE8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997F021-A27A-5C41-46C4-CC528FDDA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D262159-8C1D-8C5A-1296-804566CB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289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D9F08B-C56A-4E4C-CC48-AFEEC7102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2D0B681-EA9E-202B-C904-F2B524144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1DF98C-28C9-8AF9-F318-7C2789971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3A78488-8088-51F0-4051-76321FF26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90526F-BB8C-B28A-6E35-1C423864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681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692CEF-271D-968F-4445-921AADFE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EF8E6D-507D-0C5F-F743-0AFDDF6927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3F7A022-CE94-7715-6394-0B9D3CB99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459D3F0-58B2-74E7-D1B3-008F44B67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BBFFEF9-D1BB-49F4-6A72-304575783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DFA5943-C3BF-BE7E-BB84-B0A7441A8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356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1F5B08-DA35-A21B-A7B4-E335E4051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26C59C6-12DA-E846-1F6D-690810E1C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1F589B2-B4CD-AB97-5E38-72BD5F915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96F4BCC-C562-6674-80A6-A91CF57110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0683C9E-F4B8-B72F-B510-41B321367C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E9C73CC-3CE1-4C27-9501-90346DA5C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89FC9E6-68EF-11B3-6FFB-12598E997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59F3F33-9A1B-0E7A-FD74-CAC37166E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567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C8C771-96E0-CEEB-9297-F4E3E94EF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7229745-6DBB-9AB6-458E-2F354D2F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6504F7C-1101-00E1-A18A-EACD1F69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2AB015E-196F-85F1-85D9-2398A665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146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E175584-4CF2-5D53-84C6-57314491D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C0FF0C7-3497-6F26-0878-37F4CDD60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1FE066-9649-98F8-46E6-0ECD777C8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182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5D9C4D-8B52-EC8A-1F83-D02C2D7D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7523A0-1E0D-C68F-3992-1AEE117D3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65E5A4E-E0B3-9BD0-C2D1-57FEF798E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0ADE792-D6FE-C460-D84C-B56B8E84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4286DFC-4CB5-9D02-9D5F-F16256F89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8C8A496-76B8-B3D1-07B0-66647818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50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A5F628-9805-DC3A-A230-94D38FD3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541E422-AB7E-AB31-A1FC-3731FCA777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A5D64CE-ABE6-2AD9-A453-1FAEC6E9A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E847BBB-DBDD-33A6-2E98-F9F499B7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645D4B5-E40B-8CD8-B80B-42134CEB9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708C063-2218-162B-A1DA-D24ECC662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33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D5A5AAB-189D-1F43-9928-E82DB162D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DA59D67-DD16-7269-E022-739780145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FDDB0B6-A427-DBCF-AD99-D14FED79B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987154-CBCF-4673-B440-3FB9A0E7574A}" type="datetimeFigureOut">
              <a:rPr lang="pl-PL" smtClean="0"/>
              <a:t>15.06.2026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5B5B93D-D9B3-B5CB-4991-2C80DD17D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DF2775F-258C-2758-62D5-6DB80D4838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547D77-1E80-49FB-9C4F-88BDEC3272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062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m.rutkowski@pomorskie.eu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AD640A-DD38-4BD2-033B-329D3E2B3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175" y="1122363"/>
            <a:ext cx="10582275" cy="2387600"/>
          </a:xfrm>
        </p:spPr>
        <p:txBody>
          <a:bodyPr>
            <a:noAutofit/>
          </a:bodyPr>
          <a:lstStyle/>
          <a:p>
            <a:r>
              <a:rPr lang="pl-PL" sz="3600" dirty="0"/>
              <a:t>Monitoring realizacji Regionalnego Planu Rozwoju</a:t>
            </a:r>
            <a:br>
              <a:rPr lang="pl-PL" sz="3600" dirty="0"/>
            </a:br>
            <a:r>
              <a:rPr lang="pl-PL" sz="3600" dirty="0"/>
              <a:t>i Deinstytucjonalizacji Usług Społecznych i Zdrowotnych w Województwie Pomorskim na lata 2023-2025</a:t>
            </a:r>
            <a:br>
              <a:rPr lang="pl-PL" sz="3600" dirty="0"/>
            </a:br>
            <a:r>
              <a:rPr lang="pl-PL" sz="3600" b="1" dirty="0"/>
              <a:t>w roku 2025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2F0E74-7934-447A-FA65-DEA363D5E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pl-PL" dirty="0"/>
              <a:t>dr Mateusz Rutkowski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Spotkanie Zespołu ds. DI w woj. pomorskim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Gdańsk, 15 czerwca 2026 r.</a:t>
            </a:r>
          </a:p>
        </p:txBody>
      </p:sp>
      <p:pic>
        <p:nvPicPr>
          <p:cNvPr id="4" name="Symbol zastępczy zawartości 7" descr="Logotypy Włączamy Pomorskie ">
            <a:extLst>
              <a:ext uri="{FF2B5EF4-FFF2-40B4-BE49-F238E27FC236}">
                <a16:creationId xmlns:a16="http://schemas.microsoft.com/office/drawing/2014/main" id="{F26C1AB9-ACA3-69D1-E008-604078D6BB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902"/>
          <a:stretch/>
        </p:blipFill>
        <p:spPr>
          <a:xfrm>
            <a:off x="4589196" y="5639589"/>
            <a:ext cx="3013608" cy="999641"/>
          </a:xfrm>
          <a:prstGeom prst="rect">
            <a:avLst/>
          </a:prstGeom>
        </p:spPr>
      </p:pic>
      <p:pic>
        <p:nvPicPr>
          <p:cNvPr id="5" name="Symbol zastępczy zawartości 9" descr="Logotypy: Fundusze Europejskie dla Rozwoju Społecznego, Rzeczpospolita Polska, Dofinansowane przez Unię Europejską, Flaga Unii Europejskiej">
            <a:extLst>
              <a:ext uri="{FF2B5EF4-FFF2-40B4-BE49-F238E27FC236}">
                <a16:creationId xmlns:a16="http://schemas.microsoft.com/office/drawing/2014/main" id="{49731192-1AEE-B3DD-3FCE-42B7CD190E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81" y="0"/>
            <a:ext cx="9332838" cy="128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589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35499-249E-4E63-C66E-B4CDC966A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B5D004-DF6F-E97E-D6E8-6B3C082EF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Wskaźniki realizacji – c.d.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DF9B8617-DEB8-C069-E0B2-17E2D6E51D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779601"/>
              </p:ext>
            </p:extLst>
          </p:nvPr>
        </p:nvGraphicFramePr>
        <p:xfrm>
          <a:off x="838200" y="1825625"/>
          <a:ext cx="10515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3875">
                  <a:extLst>
                    <a:ext uri="{9D8B030D-6E8A-4147-A177-3AD203B41FA5}">
                      <a16:colId xmlns:a16="http://schemas.microsoft.com/office/drawing/2014/main" val="4129729742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3240386977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495991583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317552102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550037620"/>
                    </a:ext>
                  </a:extLst>
                </a:gridCol>
              </a:tblGrid>
              <a:tr h="872490">
                <a:tc>
                  <a:txBody>
                    <a:bodyPr/>
                    <a:lstStyle/>
                    <a:p>
                      <a:r>
                        <a:rPr lang="pl-PL" dirty="0"/>
                        <a:t>wskaźnik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wskaźnika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danych pomiarowych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Wartość docelowa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Wartość osiągnięta</a:t>
                      </a:r>
                      <a:br>
                        <a:rPr lang="pl-PL" dirty="0"/>
                      </a:br>
                      <a:r>
                        <a:rPr lang="pl-PL" dirty="0"/>
                        <a:t>w roku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2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Liczba diagnoz w obszarze deinstytucjonalizacji przeprowadzonych na terenie województwa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projekty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dane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111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457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E39F67-F40B-06A4-74B0-2B4FE6E72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Wnioski z monitoringu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F600BC-97C4-B417-572C-1677D79C0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Realizacja Programu zmierza w pożądanym kierunku.</a:t>
            </a:r>
          </a:p>
          <a:p>
            <a:r>
              <a:rPr lang="pl-PL" dirty="0"/>
              <a:t>W przypadku większości wskaźników odnotowano wartości wyższe niż w 2024 roku.</a:t>
            </a:r>
          </a:p>
          <a:p>
            <a:r>
              <a:rPr lang="pl-PL" dirty="0"/>
              <a:t>Należy mieć jednak na uwadze, że SWP nie ma wpływu</a:t>
            </a:r>
            <a:br>
              <a:rPr lang="pl-PL" dirty="0"/>
            </a:br>
            <a:r>
              <a:rPr lang="pl-PL" dirty="0"/>
              <a:t>na realizację wszystkich wskaźników (np. dotyczących realizacji usług w gminach).</a:t>
            </a:r>
          </a:p>
          <a:p>
            <a:r>
              <a:rPr lang="pl-PL" dirty="0"/>
              <a:t>Kompleksowe dane z monitoringu realizacji całego Programu mogą zostać zawarte </a:t>
            </a:r>
            <a:r>
              <a:rPr lang="pl-PL"/>
              <a:t>w ewaluacji.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4459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790868-5785-2F70-FB34-0826DD08F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410317"/>
          </a:xfrm>
        </p:spPr>
        <p:txBody>
          <a:bodyPr/>
          <a:lstStyle/>
          <a:p>
            <a:r>
              <a:rPr lang="pl-PL" dirty="0"/>
              <a:t>Dziękuję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793C89D-D209-862B-0186-F5081B01D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999642"/>
          </a:xfrm>
        </p:spPr>
        <p:txBody>
          <a:bodyPr>
            <a:normAutofit fontScale="85000" lnSpcReduction="20000"/>
          </a:bodyPr>
          <a:lstStyle/>
          <a:p>
            <a:r>
              <a:rPr lang="pl-PL" dirty="0"/>
              <a:t>dr Mateusz Rutkowski</a:t>
            </a:r>
          </a:p>
          <a:p>
            <a:r>
              <a:rPr lang="pl-PL" dirty="0"/>
              <a:t>Regionalny Ośrodek Polityki Społecznej</a:t>
            </a:r>
          </a:p>
          <a:p>
            <a:r>
              <a:rPr lang="pl-PL" dirty="0">
                <a:hlinkClick r:id="rId2"/>
              </a:rPr>
              <a:t>m.rutkowski@pomorskie.eu</a:t>
            </a:r>
            <a:endParaRPr lang="pl-PL" dirty="0"/>
          </a:p>
          <a:p>
            <a:endParaRPr lang="pl-PL" dirty="0"/>
          </a:p>
        </p:txBody>
      </p:sp>
      <p:pic>
        <p:nvPicPr>
          <p:cNvPr id="4" name="Symbol zastępczy zawartości 7" descr="Logotypy Włączamy Pomorskie ">
            <a:extLst>
              <a:ext uri="{FF2B5EF4-FFF2-40B4-BE49-F238E27FC236}">
                <a16:creationId xmlns:a16="http://schemas.microsoft.com/office/drawing/2014/main" id="{9002DF14-F936-042C-52A8-5C9B69698C0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902"/>
          <a:stretch/>
        </p:blipFill>
        <p:spPr>
          <a:xfrm>
            <a:off x="4589196" y="5639589"/>
            <a:ext cx="3013608" cy="999641"/>
          </a:xfrm>
          <a:prstGeom prst="rect">
            <a:avLst/>
          </a:prstGeom>
        </p:spPr>
      </p:pic>
      <p:pic>
        <p:nvPicPr>
          <p:cNvPr id="5" name="Symbol zastępczy zawartości 9" descr="Logotypy: Fundusze Europejskie dla Rozwoju Społecznego, Rzeczpospolita Polska, Dofinansowane przez Unię Europejską, Flaga Unii Europejskiej">
            <a:extLst>
              <a:ext uri="{FF2B5EF4-FFF2-40B4-BE49-F238E27FC236}">
                <a16:creationId xmlns:a16="http://schemas.microsoft.com/office/drawing/2014/main" id="{8EF35108-60A4-7C86-5805-31503A1862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581" y="0"/>
            <a:ext cx="9332838" cy="128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69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21E592-9BF4-1ACA-EF50-99518F4E0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Podstawa realizacji monitoringu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19D986-7281-B157-CB9A-A6FE9C941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7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 Programie zapisano, że monitoring będzie realizowany</a:t>
            </a:r>
            <a:br>
              <a:rPr lang="pl-PL" dirty="0"/>
            </a:br>
            <a:r>
              <a:rPr lang="pl-PL" dirty="0"/>
              <a:t>na bieżąco, stanowiąc część przygotowywanej co roku </a:t>
            </a:r>
            <a:r>
              <a:rPr lang="pl-PL" i="1" dirty="0"/>
              <a:t>Oceny zasobów pomocy społecznej województwa pomorskiego</a:t>
            </a:r>
            <a:r>
              <a:rPr lang="pl-PL" dirty="0"/>
              <a:t>.</a:t>
            </a:r>
          </a:p>
          <a:p>
            <a:pPr>
              <a:lnSpc>
                <a:spcPct val="150000"/>
              </a:lnSpc>
            </a:pPr>
            <a:r>
              <a:rPr lang="pl-PL" dirty="0"/>
              <a:t>Wyniki monitoringu i oceny postępów realizacji mają być prezentowane na posiedzeniu Zespołu ds. rozwoju</a:t>
            </a:r>
            <a:br>
              <a:rPr lang="pl-PL" dirty="0"/>
            </a:br>
            <a:r>
              <a:rPr lang="pl-PL" dirty="0"/>
              <a:t>i deinstytucjonalizacji usług społecznych i zdrowotnych</a:t>
            </a:r>
            <a:br>
              <a:rPr lang="pl-PL" dirty="0"/>
            </a:br>
            <a:r>
              <a:rPr lang="pl-PL" dirty="0"/>
              <a:t>w województwie pomorskim.</a:t>
            </a:r>
          </a:p>
        </p:txBody>
      </p:sp>
    </p:spTree>
    <p:extLst>
      <p:ext uri="{BB962C8B-B14F-4D97-AF65-F5344CB8AC3E}">
        <p14:creationId xmlns:p14="http://schemas.microsoft.com/office/powerpoint/2010/main" val="47212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50B0F-3CA0-FEA0-6E8F-1A046B9B4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CCC651-3808-48D1-3637-77D2873EA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Monitoring a aktualizacja Programu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DB7C45-8346-818A-7498-D5FB248C2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7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Wyniki monitoringu mogą stanowić podstawę do aktualizacji zapisów Programu oraz wyznaczania kierunków kolejnych działań podejmowanych w ramach interwencji.</a:t>
            </a:r>
          </a:p>
        </p:txBody>
      </p:sp>
    </p:spTree>
    <p:extLst>
      <p:ext uri="{BB962C8B-B14F-4D97-AF65-F5344CB8AC3E}">
        <p14:creationId xmlns:p14="http://schemas.microsoft.com/office/powerpoint/2010/main" val="1727965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A68D9-1045-E7DB-AE02-EDD30EE72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AB20F9-FE98-55BD-925C-D9B23113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Skrót działań podjętych w 2025 roku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5386DF-A7DD-28F6-1504-E3F688FF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7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Wsparcie szkoleniowe, doradcze i warsztatowe kadr pomocy</a:t>
            </a:r>
            <a:br>
              <a:rPr lang="pl-PL" dirty="0"/>
            </a:br>
            <a:r>
              <a:rPr lang="pl-PL" dirty="0"/>
              <a:t>i integracji społecznej, w tym CUS.</a:t>
            </a:r>
          </a:p>
          <a:p>
            <a:pPr>
              <a:lnSpc>
                <a:spcPct val="150000"/>
              </a:lnSpc>
            </a:pPr>
            <a:r>
              <a:rPr lang="pl-PL" dirty="0"/>
              <a:t>Realizacja konferencji tematycznych (np. streetworking).</a:t>
            </a:r>
          </a:p>
          <a:p>
            <a:pPr>
              <a:lnSpc>
                <a:spcPct val="150000"/>
              </a:lnSpc>
            </a:pPr>
            <a:r>
              <a:rPr lang="pl-PL" dirty="0"/>
              <a:t>Monitoring realizacji RPDI w 2024 w ramach OZPS.</a:t>
            </a:r>
          </a:p>
          <a:p>
            <a:pPr>
              <a:lnSpc>
                <a:spcPct val="150000"/>
              </a:lnSpc>
            </a:pPr>
            <a:r>
              <a:rPr lang="pl-PL" dirty="0"/>
              <a:t>Opracowanie RPDI na lata 2026-2028 (nowy kierunek interwencji: osoby wymagające opieki długoterminowej.</a:t>
            </a:r>
          </a:p>
        </p:txBody>
      </p:sp>
    </p:spTree>
    <p:extLst>
      <p:ext uri="{BB962C8B-B14F-4D97-AF65-F5344CB8AC3E}">
        <p14:creationId xmlns:p14="http://schemas.microsoft.com/office/powerpoint/2010/main" val="333442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93E52-9710-3223-A618-0338DC3FD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BD590F-2BFD-48EF-B811-193F0CB79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Skrót działań podjętych w 2025 roku – c. 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F1CE52-B76F-03FE-E047-8ADB3D98A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7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Organizacja spotkania: „Integracja opieki zdrowotnej i wsparcia społecznego. Trójmiejski interdyscyplinarny warsztat dla samorządów, instytucji pomocy społecznej, podmiotów leczniczych i organizacji pozarządowych”.</a:t>
            </a:r>
          </a:p>
          <a:p>
            <a:pPr>
              <a:lnSpc>
                <a:spcPct val="150000"/>
              </a:lnSpc>
            </a:pPr>
            <a:r>
              <a:rPr lang="pl-PL" dirty="0"/>
              <a:t>Dofinansowanie na realizację projektu „LEPSZA PRZYSZŁOŚĆ. WSPARCIE POMORSKIEJ PSYCHIATRII” (FEP 21-27) – 10 grantów.</a:t>
            </a:r>
          </a:p>
          <a:p>
            <a:pPr>
              <a:lnSpc>
                <a:spcPct val="150000"/>
              </a:lnSpc>
            </a:pPr>
            <a:r>
              <a:rPr lang="pl-PL" dirty="0"/>
              <a:t>Spotkania Pomorskiego Zespołu ds. Zdrowia Psychicznego.</a:t>
            </a:r>
          </a:p>
        </p:txBody>
      </p:sp>
    </p:spTree>
    <p:extLst>
      <p:ext uri="{BB962C8B-B14F-4D97-AF65-F5344CB8AC3E}">
        <p14:creationId xmlns:p14="http://schemas.microsoft.com/office/powerpoint/2010/main" val="5148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9EEC5-2830-19AC-6851-957BC6245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44409B-16D2-2A4A-2CA7-58D9D2486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Wskaźniki realizacji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339D91EC-F4DD-ACB2-3AF7-C70634B0E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513212"/>
              </p:ext>
            </p:extLst>
          </p:nvPr>
        </p:nvGraphicFramePr>
        <p:xfrm>
          <a:off x="838200" y="1825625"/>
          <a:ext cx="10515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0925">
                  <a:extLst>
                    <a:ext uri="{9D8B030D-6E8A-4147-A177-3AD203B41FA5}">
                      <a16:colId xmlns:a16="http://schemas.microsoft.com/office/drawing/2014/main" val="412972974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3240386977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495991583"/>
                    </a:ext>
                  </a:extLst>
                </a:gridCol>
                <a:gridCol w="1819275">
                  <a:extLst>
                    <a:ext uri="{9D8B030D-6E8A-4147-A177-3AD203B41FA5}">
                      <a16:colId xmlns:a16="http://schemas.microsoft.com/office/drawing/2014/main" val="317552102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550037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wskaźnik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wskaźnika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danych pomiarowych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Wartość docelowa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Wartość osiągnięta</a:t>
                      </a:r>
                      <a:br>
                        <a:rPr lang="pl-PL" dirty="0"/>
                      </a:br>
                      <a:r>
                        <a:rPr lang="pl-PL" dirty="0"/>
                        <a:t>w roku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2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liczba osób objętych usługami świadczonymi w społeczności lokalnej w programie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FEP 2021-2027 (k)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IZ FEP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1810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111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liczba osób z niepełnosprawnościami objętych wsparciem w programie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FEP 2021-2027 (k)</a:t>
                      </a:r>
                      <a:endParaRPr lang="pl-PL" dirty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IZ FEP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1456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828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nowo utworzonych mieszkań wspomaganych z koszykiem usług dostosowanych do indywidualnych potrzeb osoby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SRUS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OZPS/ROPS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6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626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98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381DE-DFF9-9B86-C83D-D1A7FD7EA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1C5E1A-20EA-43BF-65E3-8F4E266F3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Wskaźniki realizacji – c.d.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12C76ED1-7FB5-1B49-4BBE-9FA203EA48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061106"/>
              </p:ext>
            </p:extLst>
          </p:nvPr>
        </p:nvGraphicFramePr>
        <p:xfrm>
          <a:off x="838200" y="1825625"/>
          <a:ext cx="10515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0925">
                  <a:extLst>
                    <a:ext uri="{9D8B030D-6E8A-4147-A177-3AD203B41FA5}">
                      <a16:colId xmlns:a16="http://schemas.microsoft.com/office/drawing/2014/main" val="412972974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3240386977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495991583"/>
                    </a:ext>
                  </a:extLst>
                </a:gridCol>
                <a:gridCol w="1819275">
                  <a:extLst>
                    <a:ext uri="{9D8B030D-6E8A-4147-A177-3AD203B41FA5}">
                      <a16:colId xmlns:a16="http://schemas.microsoft.com/office/drawing/2014/main" val="317552102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550037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wskaźnik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wskaźnika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danych pomiarowych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Wartość docelowa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Wartość osiągnięta</a:t>
                      </a:r>
                      <a:br>
                        <a:rPr lang="pl-PL" dirty="0"/>
                      </a:br>
                      <a:r>
                        <a:rPr lang="pl-PL" dirty="0"/>
                        <a:t>w roku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2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odsetek gmin, w których zostanie utworzone centrum usług społecznych lub miejsce koordynacji usług społecznych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SRUS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OZPS/ROPS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6,5%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111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odsetek dzieci przebywających</a:t>
                      </a:r>
                      <a:br>
                        <a:rPr lang="pl-PL" dirty="0"/>
                      </a:br>
                      <a:r>
                        <a:rPr lang="pl-PL" dirty="0"/>
                        <a:t>w pieczy zastępczej,</a:t>
                      </a:r>
                      <a:br>
                        <a:rPr lang="pl-PL" dirty="0"/>
                      </a:br>
                      <a:r>
                        <a:rPr lang="pl-PL" dirty="0"/>
                        <a:t>które wychowują się w rodzinnej pieczy zastępczej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SRUS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OZPS/ROPS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81,2%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828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odsetek gmin, w których uruchomiono/ realizowano specjalistyczne usługi opiekuńcze dla osób z zaburzeniami psychicznymi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SRUS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OZPS/ROPS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74,8%</a:t>
                      </a: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626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628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7983C-DA1E-6ECC-116B-B997DF932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087496-B2E5-E693-1A46-DEA40AE26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Wskaźniki realizacji – c.d.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6931FB67-8F0B-1DF0-4E94-AEECC00399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745670"/>
              </p:ext>
            </p:extLst>
          </p:nvPr>
        </p:nvGraphicFramePr>
        <p:xfrm>
          <a:off x="838200" y="1825625"/>
          <a:ext cx="10515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3875">
                  <a:extLst>
                    <a:ext uri="{9D8B030D-6E8A-4147-A177-3AD203B41FA5}">
                      <a16:colId xmlns:a16="http://schemas.microsoft.com/office/drawing/2014/main" val="4129729742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3240386977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495991583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317552102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550037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wskaźnik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wskaźnika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danych pomiarowych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Wartość docelowa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Wartość osiągnięta</a:t>
                      </a:r>
                      <a:br>
                        <a:rPr lang="pl-PL" dirty="0"/>
                      </a:br>
                      <a:r>
                        <a:rPr lang="pl-PL" dirty="0"/>
                        <a:t>w roku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2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odsetek gmin, w których funkcjonują dzienne formy pobytu i wsparcia dla osób z zaburzeniami psychicznymi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SRUS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OZPS/ROPS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40,7%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111304"/>
                  </a:ext>
                </a:extLst>
              </a:tr>
              <a:tr h="465455">
                <a:tc>
                  <a:txBody>
                    <a:bodyPr/>
                    <a:lstStyle/>
                    <a:p>
                      <a:r>
                        <a:rPr lang="pl-PL" dirty="0"/>
                        <a:t>liczba podmiotów realizujących świadczenia medyczne na rzecz pacjentów z zaburzeniami w obszarze zdrowia psychicznego w formie dziennej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rozporządzenie NFZ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dane NFZ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19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828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liczba pracowników zatrudnionych</a:t>
                      </a:r>
                      <a:br>
                        <a:rPr lang="pl-PL" dirty="0"/>
                      </a:br>
                      <a:r>
                        <a:rPr lang="pl-PL" dirty="0"/>
                        <a:t>w instytucjach i podmiotach działających na rzecz włączenia społecznego,</a:t>
                      </a:r>
                      <a:br>
                        <a:rPr lang="pl-PL" dirty="0"/>
                      </a:br>
                      <a:r>
                        <a:rPr lang="pl-PL" dirty="0"/>
                        <a:t>którzy dzięki wsparciu EFS+ świadczonemu przez ROPS podnieśli kwalifikacje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projekty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dane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1141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626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25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EEA63-AB5B-3250-17C9-E4A120E8C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714FD9-1412-1FCF-EE99-33D2E5D40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Wskaźniki realizacji – c.d.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9194A1CB-381E-5AB2-71AC-40E372F28D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289996"/>
              </p:ext>
            </p:extLst>
          </p:nvPr>
        </p:nvGraphicFramePr>
        <p:xfrm>
          <a:off x="838200" y="1825625"/>
          <a:ext cx="10515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3875">
                  <a:extLst>
                    <a:ext uri="{9D8B030D-6E8A-4147-A177-3AD203B41FA5}">
                      <a16:colId xmlns:a16="http://schemas.microsoft.com/office/drawing/2014/main" val="4129729742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3240386977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495991583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3175521028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550037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wskaźnik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wskaźnika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Źródło danych pomiarowych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Wartość docelowa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Wartość osiągnięta</a:t>
                      </a:r>
                      <a:br>
                        <a:rPr lang="pl-PL" dirty="0"/>
                      </a:br>
                      <a:r>
                        <a:rPr lang="pl-PL" dirty="0"/>
                        <a:t>w roku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72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liczba pracowników zatrudnionych</a:t>
                      </a:r>
                      <a:br>
                        <a:rPr lang="pl-PL" dirty="0"/>
                      </a:br>
                      <a:r>
                        <a:rPr lang="pl-PL" dirty="0"/>
                        <a:t>w instytucjach i podmiotach działających na rzecz włączenia społecznego objętych wsparciem świadczonym przez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projekty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dane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1632</a:t>
                      </a:r>
                      <a:r>
                        <a:rPr lang="pl-PL" dirty="0">
                          <a:solidFill>
                            <a:srgbClr val="FF0000"/>
                          </a:solidFill>
                        </a:rPr>
                        <a:t>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111304"/>
                  </a:ext>
                </a:extLst>
              </a:tr>
              <a:tr h="465455">
                <a:tc>
                  <a:txBody>
                    <a:bodyPr/>
                    <a:lstStyle/>
                    <a:p>
                      <a:r>
                        <a:rPr lang="pl-PL" dirty="0"/>
                        <a:t>Liczba podmiotów leczniczych,</a:t>
                      </a:r>
                      <a:br>
                        <a:rPr lang="pl-PL" dirty="0"/>
                      </a:br>
                      <a:r>
                        <a:rPr lang="pl-PL" dirty="0"/>
                        <a:t>w których personel objęto wsparciem szkoleniowym/edukacyjnym, zgodnie</a:t>
                      </a:r>
                      <a:br>
                        <a:rPr lang="pl-PL" dirty="0"/>
                      </a:br>
                      <a:r>
                        <a:rPr lang="pl-PL" dirty="0"/>
                        <a:t>z ideą 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projekt DZ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dane DZ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828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Odsetek jednostek samorządu terytorialnego, które opracowały i realizują lokalne lub regionalne plany deinstytucjonalizacji usług społecznych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projekty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dane 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22,9%</a:t>
                      </a:r>
                      <a:r>
                        <a:rPr lang="pl-PL" dirty="0">
                          <a:solidFill>
                            <a:srgbClr val="00B050"/>
                          </a:solidFill>
                        </a:rPr>
                        <a:t>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626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3093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719</Words>
  <Application>Microsoft Office PowerPoint</Application>
  <PresentationFormat>Panoramiczny</PresentationFormat>
  <Paragraphs>122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Motyw pakietu Office</vt:lpstr>
      <vt:lpstr>Monitoring realizacji Regionalnego Planu Rozwoju i Deinstytucjonalizacji Usług Społecznych i Zdrowotnych w Województwie Pomorskim na lata 2023-2025 w roku 2025</vt:lpstr>
      <vt:lpstr>Podstawa realizacji monitoringu</vt:lpstr>
      <vt:lpstr>Monitoring a aktualizacja Programu</vt:lpstr>
      <vt:lpstr>Skrót działań podjętych w 2025 roku</vt:lpstr>
      <vt:lpstr>Skrót działań podjętych w 2025 roku – c. d.</vt:lpstr>
      <vt:lpstr>Wskaźniki realizacji</vt:lpstr>
      <vt:lpstr>Wskaźniki realizacji – c.d.</vt:lpstr>
      <vt:lpstr>Wskaźniki realizacji – c.d.</vt:lpstr>
      <vt:lpstr>Wskaźniki realizacji – c.d.</vt:lpstr>
      <vt:lpstr>Wskaźniki realizacji – c.d.</vt:lpstr>
      <vt:lpstr>Wnioski z monitoringu</vt:lpstr>
      <vt:lpstr>Dziękuję</vt:lpstr>
    </vt:vector>
  </TitlesOfParts>
  <Company>Urzad Marszalkowski Wojewodztwa Pomorskiego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Mateusz Rutkowski</dc:creator>
  <cp:lastModifiedBy>Mateusz Rutkowski</cp:lastModifiedBy>
  <cp:revision>63</cp:revision>
  <dcterms:created xsi:type="dcterms:W3CDTF">2026-03-23T09:50:06Z</dcterms:created>
  <dcterms:modified xsi:type="dcterms:W3CDTF">2026-06-15T07:29:34Z</dcterms:modified>
</cp:coreProperties>
</file>